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33CC33"/>
    <a:srgbClr val="CC6600"/>
    <a:srgbClr val="FF6600"/>
    <a:srgbClr val="663300"/>
    <a:srgbClr val="B3AF59"/>
    <a:srgbClr val="FFCCCC"/>
    <a:srgbClr val="FFCC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C1B6A0-26FD-4228-A875-944CE92576E7}" type="doc">
      <dgm:prSet loTypeId="urn:microsoft.com/office/officeart/2005/8/layout/process1" loCatId="process" qsTypeId="urn:microsoft.com/office/officeart/2005/8/quickstyle/3d2" qsCatId="3D" csTypeId="urn:microsoft.com/office/officeart/2005/8/colors/colorful4" csCatId="colorful" phldr="1"/>
      <dgm:spPr/>
    </dgm:pt>
    <dgm:pt modelId="{A44486B1-7D80-4B66-84F0-53795F1A286A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bg2">
                  <a:lumMod val="25000"/>
                </a:schemeClr>
              </a:solidFill>
            </a:rPr>
            <a:t>předpona </a:t>
          </a:r>
        </a:p>
        <a:p>
          <a:r>
            <a:rPr lang="cs-CZ" sz="4000" b="1" dirty="0" err="1" smtClean="0">
              <a:solidFill>
                <a:schemeClr val="bg2">
                  <a:lumMod val="25000"/>
                </a:schemeClr>
              </a:solidFill>
            </a:rPr>
            <a:t>ge</a:t>
          </a:r>
          <a:r>
            <a:rPr lang="cs-CZ" sz="4000" b="1" dirty="0" smtClean="0">
              <a:solidFill>
                <a:schemeClr val="bg2">
                  <a:lumMod val="25000"/>
                </a:schemeClr>
              </a:solidFill>
            </a:rPr>
            <a:t> -</a:t>
          </a:r>
          <a:endParaRPr lang="cs-CZ" sz="4000" b="1" dirty="0">
            <a:solidFill>
              <a:schemeClr val="bg2">
                <a:lumMod val="25000"/>
              </a:schemeClr>
            </a:solidFill>
          </a:endParaRPr>
        </a:p>
      </dgm:t>
    </dgm:pt>
    <dgm:pt modelId="{94568CCA-D170-4A51-BAFC-AFA64DF8B3B4}" type="parTrans" cxnId="{B478EFF0-5773-42B4-AEBF-D19F9B621DB9}">
      <dgm:prSet/>
      <dgm:spPr/>
      <dgm:t>
        <a:bodyPr/>
        <a:lstStyle/>
        <a:p>
          <a:endParaRPr lang="cs-CZ"/>
        </a:p>
      </dgm:t>
    </dgm:pt>
    <dgm:pt modelId="{E0C00EBF-8A5B-4AD5-A301-020421D6B182}" type="sibTrans" cxnId="{B478EFF0-5773-42B4-AEBF-D19F9B621DB9}">
      <dgm:prSet/>
      <dgm:spPr/>
      <dgm:t>
        <a:bodyPr/>
        <a:lstStyle/>
        <a:p>
          <a:endParaRPr lang="cs-CZ"/>
        </a:p>
      </dgm:t>
    </dgm:pt>
    <dgm:pt modelId="{1873BF18-3FAE-47ED-9962-1EBAB41135D2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25000"/>
                </a:schemeClr>
              </a:solidFill>
            </a:rPr>
            <a:t>slovesný</a:t>
          </a:r>
        </a:p>
        <a:p>
          <a:r>
            <a:rPr lang="cs-CZ" b="1" dirty="0" smtClean="0">
              <a:solidFill>
                <a:schemeClr val="bg2">
                  <a:lumMod val="25000"/>
                </a:schemeClr>
              </a:solidFill>
            </a:rPr>
            <a:t>kmen</a:t>
          </a:r>
          <a:endParaRPr lang="cs-CZ" b="1" dirty="0">
            <a:solidFill>
              <a:schemeClr val="bg2">
                <a:lumMod val="25000"/>
              </a:schemeClr>
            </a:solidFill>
          </a:endParaRPr>
        </a:p>
      </dgm:t>
    </dgm:pt>
    <dgm:pt modelId="{F1C6320A-7883-495A-A0C7-159B75E0FEAA}" type="parTrans" cxnId="{AD6B90D4-218C-4F8F-866E-97AFF35D0E0A}">
      <dgm:prSet/>
      <dgm:spPr/>
      <dgm:t>
        <a:bodyPr/>
        <a:lstStyle/>
        <a:p>
          <a:endParaRPr lang="cs-CZ"/>
        </a:p>
      </dgm:t>
    </dgm:pt>
    <dgm:pt modelId="{2BCCDB18-F995-4015-8171-34C0D23DB1D4}" type="sibTrans" cxnId="{AD6B90D4-218C-4F8F-866E-97AFF35D0E0A}">
      <dgm:prSet/>
      <dgm:spPr/>
      <dgm:t>
        <a:bodyPr/>
        <a:lstStyle/>
        <a:p>
          <a:endParaRPr lang="cs-CZ"/>
        </a:p>
      </dgm:t>
    </dgm:pt>
    <dgm:pt modelId="{132082B8-A1E3-4540-9F67-3CD63BF9007A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bg2">
                  <a:lumMod val="25000"/>
                </a:schemeClr>
              </a:solidFill>
            </a:rPr>
            <a:t>přípona </a:t>
          </a:r>
        </a:p>
        <a:p>
          <a:r>
            <a:rPr lang="cs-CZ" sz="4000" b="1" dirty="0" smtClean="0">
              <a:solidFill>
                <a:schemeClr val="bg2">
                  <a:lumMod val="25000"/>
                </a:schemeClr>
              </a:solidFill>
            </a:rPr>
            <a:t>-t, </a:t>
          </a:r>
          <a:r>
            <a:rPr lang="cs-CZ" sz="4000" b="1" dirty="0" err="1" smtClean="0">
              <a:solidFill>
                <a:schemeClr val="bg2">
                  <a:lumMod val="25000"/>
                </a:schemeClr>
              </a:solidFill>
            </a:rPr>
            <a:t>et</a:t>
          </a:r>
          <a:endParaRPr lang="cs-CZ" sz="4000" b="1" dirty="0">
            <a:solidFill>
              <a:schemeClr val="bg2">
                <a:lumMod val="25000"/>
              </a:schemeClr>
            </a:solidFill>
          </a:endParaRPr>
        </a:p>
      </dgm:t>
    </dgm:pt>
    <dgm:pt modelId="{EADF1F1F-594D-442D-88C2-1F08202026E0}" type="parTrans" cxnId="{C31AF613-97BE-4F9A-A85C-9952CD0DEE6C}">
      <dgm:prSet/>
      <dgm:spPr/>
      <dgm:t>
        <a:bodyPr/>
        <a:lstStyle/>
        <a:p>
          <a:endParaRPr lang="cs-CZ"/>
        </a:p>
      </dgm:t>
    </dgm:pt>
    <dgm:pt modelId="{AD190663-82CE-442C-A148-70FE4B9F648A}" type="sibTrans" cxnId="{C31AF613-97BE-4F9A-A85C-9952CD0DEE6C}">
      <dgm:prSet/>
      <dgm:spPr/>
      <dgm:t>
        <a:bodyPr/>
        <a:lstStyle/>
        <a:p>
          <a:endParaRPr lang="cs-CZ"/>
        </a:p>
      </dgm:t>
    </dgm:pt>
    <dgm:pt modelId="{726262C0-29D4-4031-B7AB-D7C20FC17CD9}" type="pres">
      <dgm:prSet presAssocID="{0CC1B6A0-26FD-4228-A875-944CE92576E7}" presName="Name0" presStyleCnt="0">
        <dgm:presLayoutVars>
          <dgm:dir/>
          <dgm:resizeHandles val="exact"/>
        </dgm:presLayoutVars>
      </dgm:prSet>
      <dgm:spPr/>
    </dgm:pt>
    <dgm:pt modelId="{F1A24F5D-C973-43AC-88E0-CD3A4C39D8D3}" type="pres">
      <dgm:prSet presAssocID="{A44486B1-7D80-4B66-84F0-53795F1A286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7BEB15-1800-47F0-B0DF-5DD05C3356B7}" type="pres">
      <dgm:prSet presAssocID="{E0C00EBF-8A5B-4AD5-A301-020421D6B18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8058B76-6A31-4A37-8D96-7501213DE3A0}" type="pres">
      <dgm:prSet presAssocID="{E0C00EBF-8A5B-4AD5-A301-020421D6B182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086B65E2-5A14-4F83-8214-99E8B00DA1FF}" type="pres">
      <dgm:prSet presAssocID="{1873BF18-3FAE-47ED-9962-1EBAB41135D2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9F0D18-D0E8-45C8-A1D8-C5A90297E1F8}" type="pres">
      <dgm:prSet presAssocID="{2BCCDB18-F995-4015-8171-34C0D23DB1D4}" presName="sibTrans" presStyleLbl="sibTrans2D1" presStyleIdx="1" presStyleCnt="2"/>
      <dgm:spPr/>
      <dgm:t>
        <a:bodyPr/>
        <a:lstStyle/>
        <a:p>
          <a:endParaRPr lang="cs-CZ"/>
        </a:p>
      </dgm:t>
    </dgm:pt>
    <dgm:pt modelId="{57F726DC-828E-492B-AB1E-9B1FA5346586}" type="pres">
      <dgm:prSet presAssocID="{2BCCDB18-F995-4015-8171-34C0D23DB1D4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F491E1EB-19E5-4501-9080-C5D591D31ABF}" type="pres">
      <dgm:prSet presAssocID="{132082B8-A1E3-4540-9F67-3CD63BF9007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62750A-6FB6-4415-B126-4988615C8078}" type="presOf" srcId="{2BCCDB18-F995-4015-8171-34C0D23DB1D4}" destId="{57F726DC-828E-492B-AB1E-9B1FA5346586}" srcOrd="1" destOrd="0" presId="urn:microsoft.com/office/officeart/2005/8/layout/process1"/>
    <dgm:cxn modelId="{AD6B90D4-218C-4F8F-866E-97AFF35D0E0A}" srcId="{0CC1B6A0-26FD-4228-A875-944CE92576E7}" destId="{1873BF18-3FAE-47ED-9962-1EBAB41135D2}" srcOrd="1" destOrd="0" parTransId="{F1C6320A-7883-495A-A0C7-159B75E0FEAA}" sibTransId="{2BCCDB18-F995-4015-8171-34C0D23DB1D4}"/>
    <dgm:cxn modelId="{62DA67B8-67A9-4EA6-85FB-35F48CB77501}" type="presOf" srcId="{2BCCDB18-F995-4015-8171-34C0D23DB1D4}" destId="{1A9F0D18-D0E8-45C8-A1D8-C5A90297E1F8}" srcOrd="0" destOrd="0" presId="urn:microsoft.com/office/officeart/2005/8/layout/process1"/>
    <dgm:cxn modelId="{C31AF613-97BE-4F9A-A85C-9952CD0DEE6C}" srcId="{0CC1B6A0-26FD-4228-A875-944CE92576E7}" destId="{132082B8-A1E3-4540-9F67-3CD63BF9007A}" srcOrd="2" destOrd="0" parTransId="{EADF1F1F-594D-442D-88C2-1F08202026E0}" sibTransId="{AD190663-82CE-442C-A148-70FE4B9F648A}"/>
    <dgm:cxn modelId="{40E6709B-068B-4888-BAB6-AC278D525A06}" type="presOf" srcId="{0CC1B6A0-26FD-4228-A875-944CE92576E7}" destId="{726262C0-29D4-4031-B7AB-D7C20FC17CD9}" srcOrd="0" destOrd="0" presId="urn:microsoft.com/office/officeart/2005/8/layout/process1"/>
    <dgm:cxn modelId="{F7C9411E-3E0B-4821-BE20-A531C3E7D6F1}" type="presOf" srcId="{132082B8-A1E3-4540-9F67-3CD63BF9007A}" destId="{F491E1EB-19E5-4501-9080-C5D591D31ABF}" srcOrd="0" destOrd="0" presId="urn:microsoft.com/office/officeart/2005/8/layout/process1"/>
    <dgm:cxn modelId="{DB44BEA2-493C-4D6A-B311-A972ECD1A7AD}" type="presOf" srcId="{A44486B1-7D80-4B66-84F0-53795F1A286A}" destId="{F1A24F5D-C973-43AC-88E0-CD3A4C39D8D3}" srcOrd="0" destOrd="0" presId="urn:microsoft.com/office/officeart/2005/8/layout/process1"/>
    <dgm:cxn modelId="{6C810AA4-0673-490A-ADCE-E4256AB04220}" type="presOf" srcId="{1873BF18-3FAE-47ED-9962-1EBAB41135D2}" destId="{086B65E2-5A14-4F83-8214-99E8B00DA1FF}" srcOrd="0" destOrd="0" presId="urn:microsoft.com/office/officeart/2005/8/layout/process1"/>
    <dgm:cxn modelId="{B478EFF0-5773-42B4-AEBF-D19F9B621DB9}" srcId="{0CC1B6A0-26FD-4228-A875-944CE92576E7}" destId="{A44486B1-7D80-4B66-84F0-53795F1A286A}" srcOrd="0" destOrd="0" parTransId="{94568CCA-D170-4A51-BAFC-AFA64DF8B3B4}" sibTransId="{E0C00EBF-8A5B-4AD5-A301-020421D6B182}"/>
    <dgm:cxn modelId="{752329C9-1571-4506-9265-8D13705D65FB}" type="presOf" srcId="{E0C00EBF-8A5B-4AD5-A301-020421D6B182}" destId="{28058B76-6A31-4A37-8D96-7501213DE3A0}" srcOrd="1" destOrd="0" presId="urn:microsoft.com/office/officeart/2005/8/layout/process1"/>
    <dgm:cxn modelId="{95F8CD67-9510-43CD-B7A1-19EE090AD4E6}" type="presOf" srcId="{E0C00EBF-8A5B-4AD5-A301-020421D6B182}" destId="{F77BEB15-1800-47F0-B0DF-5DD05C3356B7}" srcOrd="0" destOrd="0" presId="urn:microsoft.com/office/officeart/2005/8/layout/process1"/>
    <dgm:cxn modelId="{EA88A27F-AAB0-48E1-B795-07F1AB020EF4}" type="presParOf" srcId="{726262C0-29D4-4031-B7AB-D7C20FC17CD9}" destId="{F1A24F5D-C973-43AC-88E0-CD3A4C39D8D3}" srcOrd="0" destOrd="0" presId="urn:microsoft.com/office/officeart/2005/8/layout/process1"/>
    <dgm:cxn modelId="{77FFB4FA-6881-4D71-81BE-D8AABAAB760A}" type="presParOf" srcId="{726262C0-29D4-4031-B7AB-D7C20FC17CD9}" destId="{F77BEB15-1800-47F0-B0DF-5DD05C3356B7}" srcOrd="1" destOrd="0" presId="urn:microsoft.com/office/officeart/2005/8/layout/process1"/>
    <dgm:cxn modelId="{7AE29B85-9C03-4DFB-984C-3C78F9331C72}" type="presParOf" srcId="{F77BEB15-1800-47F0-B0DF-5DD05C3356B7}" destId="{28058B76-6A31-4A37-8D96-7501213DE3A0}" srcOrd="0" destOrd="0" presId="urn:microsoft.com/office/officeart/2005/8/layout/process1"/>
    <dgm:cxn modelId="{900E78B0-52DA-49B5-8145-78802D799AD2}" type="presParOf" srcId="{726262C0-29D4-4031-B7AB-D7C20FC17CD9}" destId="{086B65E2-5A14-4F83-8214-99E8B00DA1FF}" srcOrd="2" destOrd="0" presId="urn:microsoft.com/office/officeart/2005/8/layout/process1"/>
    <dgm:cxn modelId="{26C9D616-9CB3-4728-9ABD-E3F9998ED801}" type="presParOf" srcId="{726262C0-29D4-4031-B7AB-D7C20FC17CD9}" destId="{1A9F0D18-D0E8-45C8-A1D8-C5A90297E1F8}" srcOrd="3" destOrd="0" presId="urn:microsoft.com/office/officeart/2005/8/layout/process1"/>
    <dgm:cxn modelId="{466EDB69-6309-4CAF-8F72-DA3D6FB11958}" type="presParOf" srcId="{1A9F0D18-D0E8-45C8-A1D8-C5A90297E1F8}" destId="{57F726DC-828E-492B-AB1E-9B1FA5346586}" srcOrd="0" destOrd="0" presId="urn:microsoft.com/office/officeart/2005/8/layout/process1"/>
    <dgm:cxn modelId="{B566F533-6A00-4712-AF41-6494DE30EF26}" type="presParOf" srcId="{726262C0-29D4-4031-B7AB-D7C20FC17CD9}" destId="{F491E1EB-19E5-4501-9080-C5D591D31ABF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A4088A-C054-44D4-BEAC-7B59BF5A3E29}" type="doc">
      <dgm:prSet loTypeId="urn:microsoft.com/office/officeart/2005/8/layout/equation1" loCatId="relationship" qsTypeId="urn:microsoft.com/office/officeart/2005/8/quickstyle/3d1" qsCatId="3D" csTypeId="urn:microsoft.com/office/officeart/2005/8/colors/colorful1#1" csCatId="colorful" phldr="1"/>
      <dgm:spPr/>
    </dgm:pt>
    <dgm:pt modelId="{73D9CD0F-4CE4-4B59-A5F1-C196B115ABF1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bg2">
                  <a:lumMod val="25000"/>
                </a:schemeClr>
              </a:solidFill>
            </a:rPr>
            <a:t>haben</a:t>
          </a:r>
          <a:endParaRPr lang="cs-CZ" sz="3200" b="1" dirty="0" smtClean="0">
            <a:solidFill>
              <a:schemeClr val="bg2">
                <a:lumMod val="25000"/>
              </a:schemeClr>
            </a:solidFill>
          </a:endParaRPr>
        </a:p>
        <a:p>
          <a:r>
            <a:rPr lang="cs-CZ" sz="3200" b="1" dirty="0" err="1" smtClean="0">
              <a:solidFill>
                <a:schemeClr val="bg2">
                  <a:lumMod val="25000"/>
                </a:schemeClr>
              </a:solidFill>
            </a:rPr>
            <a:t>sein</a:t>
          </a:r>
          <a:endParaRPr lang="cs-CZ" sz="3200" b="1" dirty="0">
            <a:solidFill>
              <a:schemeClr val="bg2">
                <a:lumMod val="25000"/>
              </a:schemeClr>
            </a:solidFill>
          </a:endParaRPr>
        </a:p>
      </dgm:t>
    </dgm:pt>
    <dgm:pt modelId="{D78B2D71-0B2F-46D1-8117-7F3C2AD5EA83}" type="parTrans" cxnId="{2067DEF5-ED40-4F7B-A437-C3F1685A8FD6}">
      <dgm:prSet/>
      <dgm:spPr/>
      <dgm:t>
        <a:bodyPr/>
        <a:lstStyle/>
        <a:p>
          <a:endParaRPr lang="cs-CZ"/>
        </a:p>
      </dgm:t>
    </dgm:pt>
    <dgm:pt modelId="{AF2490CB-86AC-4959-8968-6722E12CC770}" type="sibTrans" cxnId="{2067DEF5-ED40-4F7B-A437-C3F1685A8FD6}">
      <dgm:prSet/>
      <dgm:spPr/>
      <dgm:t>
        <a:bodyPr/>
        <a:lstStyle/>
        <a:p>
          <a:endParaRPr lang="cs-CZ"/>
        </a:p>
      </dgm:t>
    </dgm:pt>
    <dgm:pt modelId="{842C8EE4-5E9B-4AFE-8148-A0AF312F2774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bg2">
                  <a:lumMod val="25000"/>
                </a:schemeClr>
              </a:solidFill>
            </a:rPr>
            <a:t>příčestí minulé</a:t>
          </a:r>
          <a:endParaRPr lang="cs-CZ" sz="3200" b="1" dirty="0">
            <a:solidFill>
              <a:schemeClr val="bg2">
                <a:lumMod val="25000"/>
              </a:schemeClr>
            </a:solidFill>
          </a:endParaRPr>
        </a:p>
      </dgm:t>
    </dgm:pt>
    <dgm:pt modelId="{5C725A26-AF2F-41F0-983C-68DDBAF2DD5F}" type="parTrans" cxnId="{6CE19A45-C368-43B2-B9A0-5604D6CD4E46}">
      <dgm:prSet/>
      <dgm:spPr/>
      <dgm:t>
        <a:bodyPr/>
        <a:lstStyle/>
        <a:p>
          <a:endParaRPr lang="cs-CZ"/>
        </a:p>
      </dgm:t>
    </dgm:pt>
    <dgm:pt modelId="{1AC2DE32-8E79-4766-A5AD-9195ED6E8F0A}" type="sibTrans" cxnId="{6CE19A45-C368-43B2-B9A0-5604D6CD4E46}">
      <dgm:prSet/>
      <dgm:spPr/>
      <dgm:t>
        <a:bodyPr/>
        <a:lstStyle/>
        <a:p>
          <a:endParaRPr lang="cs-CZ"/>
        </a:p>
      </dgm:t>
    </dgm:pt>
    <dgm:pt modelId="{F5D76629-187D-479F-9B36-0638F659F019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25000"/>
                </a:schemeClr>
              </a:solidFill>
            </a:rPr>
            <a:t>perfektum slabých sloves</a:t>
          </a:r>
          <a:endParaRPr lang="cs-CZ" b="1" dirty="0">
            <a:solidFill>
              <a:schemeClr val="bg2">
                <a:lumMod val="25000"/>
              </a:schemeClr>
            </a:solidFill>
          </a:endParaRPr>
        </a:p>
      </dgm:t>
    </dgm:pt>
    <dgm:pt modelId="{BDCAACDA-8813-48C0-BE5D-2B5AC7432AF8}" type="parTrans" cxnId="{706306D2-1088-4A94-B554-18DA7F96489A}">
      <dgm:prSet/>
      <dgm:spPr/>
      <dgm:t>
        <a:bodyPr/>
        <a:lstStyle/>
        <a:p>
          <a:endParaRPr lang="cs-CZ"/>
        </a:p>
      </dgm:t>
    </dgm:pt>
    <dgm:pt modelId="{160456D1-DE0C-4262-BE5C-02FE1B59A318}" type="sibTrans" cxnId="{706306D2-1088-4A94-B554-18DA7F96489A}">
      <dgm:prSet/>
      <dgm:spPr/>
      <dgm:t>
        <a:bodyPr/>
        <a:lstStyle/>
        <a:p>
          <a:endParaRPr lang="cs-CZ"/>
        </a:p>
      </dgm:t>
    </dgm:pt>
    <dgm:pt modelId="{5E1F71C3-EDE8-43C0-8F6F-5FE0BC77992B}" type="pres">
      <dgm:prSet presAssocID="{ECA4088A-C054-44D4-BEAC-7B59BF5A3E29}" presName="linearFlow" presStyleCnt="0">
        <dgm:presLayoutVars>
          <dgm:dir/>
          <dgm:resizeHandles val="exact"/>
        </dgm:presLayoutVars>
      </dgm:prSet>
      <dgm:spPr/>
    </dgm:pt>
    <dgm:pt modelId="{E03FB8DD-08EF-4DAF-929D-DB0756D2B02E}" type="pres">
      <dgm:prSet presAssocID="{73D9CD0F-4CE4-4B59-A5F1-C196B115ABF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6CE53B-FC10-4B8B-BA35-BA0F70F2F78C}" type="pres">
      <dgm:prSet presAssocID="{AF2490CB-86AC-4959-8968-6722E12CC770}" presName="spacerL" presStyleCnt="0"/>
      <dgm:spPr/>
    </dgm:pt>
    <dgm:pt modelId="{E310530D-D0F8-4767-8396-5BB6DE454BFD}" type="pres">
      <dgm:prSet presAssocID="{AF2490CB-86AC-4959-8968-6722E12CC770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2DCD195-B68E-4F7F-91F7-2A3B731AF4C0}" type="pres">
      <dgm:prSet presAssocID="{AF2490CB-86AC-4959-8968-6722E12CC770}" presName="spacerR" presStyleCnt="0"/>
      <dgm:spPr/>
    </dgm:pt>
    <dgm:pt modelId="{74A6C07F-3586-44E4-9CD3-EA7435160097}" type="pres">
      <dgm:prSet presAssocID="{842C8EE4-5E9B-4AFE-8148-A0AF312F277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A5FE5C-03C3-4B50-AD4C-42C02090FEA7}" type="pres">
      <dgm:prSet presAssocID="{1AC2DE32-8E79-4766-A5AD-9195ED6E8F0A}" presName="spacerL" presStyleCnt="0"/>
      <dgm:spPr/>
    </dgm:pt>
    <dgm:pt modelId="{DCFAAA92-9D1C-4186-953B-ED8E89D72741}" type="pres">
      <dgm:prSet presAssocID="{1AC2DE32-8E79-4766-A5AD-9195ED6E8F0A}" presName="sibTrans" presStyleLbl="sibTrans2D1" presStyleIdx="1" presStyleCnt="2"/>
      <dgm:spPr/>
      <dgm:t>
        <a:bodyPr/>
        <a:lstStyle/>
        <a:p>
          <a:endParaRPr lang="cs-CZ"/>
        </a:p>
      </dgm:t>
    </dgm:pt>
    <dgm:pt modelId="{770BD29A-85CD-46B7-90C1-EFED43BBE3CB}" type="pres">
      <dgm:prSet presAssocID="{1AC2DE32-8E79-4766-A5AD-9195ED6E8F0A}" presName="spacerR" presStyleCnt="0"/>
      <dgm:spPr/>
    </dgm:pt>
    <dgm:pt modelId="{F7753D46-E5AC-4A6F-A6A5-D0265126212F}" type="pres">
      <dgm:prSet presAssocID="{F5D76629-187D-479F-9B36-0638F659F01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67DEF5-ED40-4F7B-A437-C3F1685A8FD6}" srcId="{ECA4088A-C054-44D4-BEAC-7B59BF5A3E29}" destId="{73D9CD0F-4CE4-4B59-A5F1-C196B115ABF1}" srcOrd="0" destOrd="0" parTransId="{D78B2D71-0B2F-46D1-8117-7F3C2AD5EA83}" sibTransId="{AF2490CB-86AC-4959-8968-6722E12CC770}"/>
    <dgm:cxn modelId="{32F1B91D-8580-42F4-BA58-65122C2EA8ED}" type="presOf" srcId="{F5D76629-187D-479F-9B36-0638F659F019}" destId="{F7753D46-E5AC-4A6F-A6A5-D0265126212F}" srcOrd="0" destOrd="0" presId="urn:microsoft.com/office/officeart/2005/8/layout/equation1"/>
    <dgm:cxn modelId="{6CE19A45-C368-43B2-B9A0-5604D6CD4E46}" srcId="{ECA4088A-C054-44D4-BEAC-7B59BF5A3E29}" destId="{842C8EE4-5E9B-4AFE-8148-A0AF312F2774}" srcOrd="1" destOrd="0" parTransId="{5C725A26-AF2F-41F0-983C-68DDBAF2DD5F}" sibTransId="{1AC2DE32-8E79-4766-A5AD-9195ED6E8F0A}"/>
    <dgm:cxn modelId="{C730A9F6-E830-4EE2-809D-441F0BF96D23}" type="presOf" srcId="{AF2490CB-86AC-4959-8968-6722E12CC770}" destId="{E310530D-D0F8-4767-8396-5BB6DE454BFD}" srcOrd="0" destOrd="0" presId="urn:microsoft.com/office/officeart/2005/8/layout/equation1"/>
    <dgm:cxn modelId="{C99023AB-5977-4EB7-B371-C7D26ABC883B}" type="presOf" srcId="{73D9CD0F-4CE4-4B59-A5F1-C196B115ABF1}" destId="{E03FB8DD-08EF-4DAF-929D-DB0756D2B02E}" srcOrd="0" destOrd="0" presId="urn:microsoft.com/office/officeart/2005/8/layout/equation1"/>
    <dgm:cxn modelId="{29949CC9-CE44-4D71-BF81-71F67A3CD014}" type="presOf" srcId="{ECA4088A-C054-44D4-BEAC-7B59BF5A3E29}" destId="{5E1F71C3-EDE8-43C0-8F6F-5FE0BC77992B}" srcOrd="0" destOrd="0" presId="urn:microsoft.com/office/officeart/2005/8/layout/equation1"/>
    <dgm:cxn modelId="{DE7E3116-1658-4385-B574-9017A993D6EF}" type="presOf" srcId="{842C8EE4-5E9B-4AFE-8148-A0AF312F2774}" destId="{74A6C07F-3586-44E4-9CD3-EA7435160097}" srcOrd="0" destOrd="0" presId="urn:microsoft.com/office/officeart/2005/8/layout/equation1"/>
    <dgm:cxn modelId="{76C85B93-08C7-41B2-A052-84D44BDA1264}" type="presOf" srcId="{1AC2DE32-8E79-4766-A5AD-9195ED6E8F0A}" destId="{DCFAAA92-9D1C-4186-953B-ED8E89D72741}" srcOrd="0" destOrd="0" presId="urn:microsoft.com/office/officeart/2005/8/layout/equation1"/>
    <dgm:cxn modelId="{706306D2-1088-4A94-B554-18DA7F96489A}" srcId="{ECA4088A-C054-44D4-BEAC-7B59BF5A3E29}" destId="{F5D76629-187D-479F-9B36-0638F659F019}" srcOrd="2" destOrd="0" parTransId="{BDCAACDA-8813-48C0-BE5D-2B5AC7432AF8}" sibTransId="{160456D1-DE0C-4262-BE5C-02FE1B59A318}"/>
    <dgm:cxn modelId="{4BE6FCB7-FBCB-4740-BC17-998BED35D270}" type="presParOf" srcId="{5E1F71C3-EDE8-43C0-8F6F-5FE0BC77992B}" destId="{E03FB8DD-08EF-4DAF-929D-DB0756D2B02E}" srcOrd="0" destOrd="0" presId="urn:microsoft.com/office/officeart/2005/8/layout/equation1"/>
    <dgm:cxn modelId="{E52D1340-4212-473B-98E9-4AF743D7C4D6}" type="presParOf" srcId="{5E1F71C3-EDE8-43C0-8F6F-5FE0BC77992B}" destId="{4E6CE53B-FC10-4B8B-BA35-BA0F70F2F78C}" srcOrd="1" destOrd="0" presId="urn:microsoft.com/office/officeart/2005/8/layout/equation1"/>
    <dgm:cxn modelId="{42ADD580-4008-46F9-9C46-C69ABB005C42}" type="presParOf" srcId="{5E1F71C3-EDE8-43C0-8F6F-5FE0BC77992B}" destId="{E310530D-D0F8-4767-8396-5BB6DE454BFD}" srcOrd="2" destOrd="0" presId="urn:microsoft.com/office/officeart/2005/8/layout/equation1"/>
    <dgm:cxn modelId="{2D04F354-DE3A-43B1-A8F9-23CE76B6AE60}" type="presParOf" srcId="{5E1F71C3-EDE8-43C0-8F6F-5FE0BC77992B}" destId="{A2DCD195-B68E-4F7F-91F7-2A3B731AF4C0}" srcOrd="3" destOrd="0" presId="urn:microsoft.com/office/officeart/2005/8/layout/equation1"/>
    <dgm:cxn modelId="{E6D35217-C06E-4D5B-BDDA-DBD6D5FA0601}" type="presParOf" srcId="{5E1F71C3-EDE8-43C0-8F6F-5FE0BC77992B}" destId="{74A6C07F-3586-44E4-9CD3-EA7435160097}" srcOrd="4" destOrd="0" presId="urn:microsoft.com/office/officeart/2005/8/layout/equation1"/>
    <dgm:cxn modelId="{58FF73A9-A86C-42FE-9AB4-11EC21A68A32}" type="presParOf" srcId="{5E1F71C3-EDE8-43C0-8F6F-5FE0BC77992B}" destId="{8FA5FE5C-03C3-4B50-AD4C-42C02090FEA7}" srcOrd="5" destOrd="0" presId="urn:microsoft.com/office/officeart/2005/8/layout/equation1"/>
    <dgm:cxn modelId="{BA8D3E60-FA77-435E-AC4A-A7B4DD036713}" type="presParOf" srcId="{5E1F71C3-EDE8-43C0-8F6F-5FE0BC77992B}" destId="{DCFAAA92-9D1C-4186-953B-ED8E89D72741}" srcOrd="6" destOrd="0" presId="urn:microsoft.com/office/officeart/2005/8/layout/equation1"/>
    <dgm:cxn modelId="{949363CC-52D0-4341-BA80-AC3C4EBCDFF2}" type="presParOf" srcId="{5E1F71C3-EDE8-43C0-8F6F-5FE0BC77992B}" destId="{770BD29A-85CD-46B7-90C1-EFED43BBE3CB}" srcOrd="7" destOrd="0" presId="urn:microsoft.com/office/officeart/2005/8/layout/equation1"/>
    <dgm:cxn modelId="{B0E66567-7BD3-4EDF-B1AC-9FE0A057471D}" type="presParOf" srcId="{5E1F71C3-EDE8-43C0-8F6F-5FE0BC77992B}" destId="{F7753D46-E5AC-4A6F-A6A5-D0265126212F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A24F5D-C973-43AC-88E0-CD3A4C39D8D3}">
      <dsp:nvSpPr>
        <dsp:cNvPr id="0" name=""/>
        <dsp:cNvSpPr/>
      </dsp:nvSpPr>
      <dsp:spPr>
        <a:xfrm>
          <a:off x="7278" y="911997"/>
          <a:ext cx="2175358" cy="1305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bg2">
                  <a:lumMod val="25000"/>
                </a:schemeClr>
              </a:solidFill>
            </a:rPr>
            <a:t>předpona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err="1" smtClean="0">
              <a:solidFill>
                <a:schemeClr val="bg2">
                  <a:lumMod val="25000"/>
                </a:schemeClr>
              </a:solidFill>
            </a:rPr>
            <a:t>ge</a:t>
          </a:r>
          <a:r>
            <a:rPr lang="cs-CZ" sz="4000" b="1" kern="1200" dirty="0" smtClean="0">
              <a:solidFill>
                <a:schemeClr val="bg2">
                  <a:lumMod val="25000"/>
                </a:schemeClr>
              </a:solidFill>
            </a:rPr>
            <a:t> -</a:t>
          </a:r>
          <a:endParaRPr lang="cs-CZ" sz="40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45506" y="950225"/>
        <a:ext cx="2098902" cy="1228759"/>
      </dsp:txXfrm>
    </dsp:sp>
    <dsp:sp modelId="{F77BEB15-1800-47F0-B0DF-5DD05C3356B7}">
      <dsp:nvSpPr>
        <dsp:cNvPr id="0" name=""/>
        <dsp:cNvSpPr/>
      </dsp:nvSpPr>
      <dsp:spPr>
        <a:xfrm>
          <a:off x="2400172" y="1294861"/>
          <a:ext cx="461176" cy="5394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400172" y="1402759"/>
        <a:ext cx="322823" cy="323692"/>
      </dsp:txXfrm>
    </dsp:sp>
    <dsp:sp modelId="{086B65E2-5A14-4F83-8214-99E8B00DA1FF}">
      <dsp:nvSpPr>
        <dsp:cNvPr id="0" name=""/>
        <dsp:cNvSpPr/>
      </dsp:nvSpPr>
      <dsp:spPr>
        <a:xfrm>
          <a:off x="3052780" y="911997"/>
          <a:ext cx="2175358" cy="1305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3742489"/>
                <a:satOff val="-20694"/>
                <a:lumOff val="-1765"/>
                <a:alphaOff val="0"/>
                <a:shade val="51000"/>
                <a:satMod val="130000"/>
              </a:schemeClr>
            </a:gs>
            <a:gs pos="80000">
              <a:schemeClr val="accent4">
                <a:hueOff val="3742489"/>
                <a:satOff val="-20694"/>
                <a:lumOff val="-1765"/>
                <a:alphaOff val="0"/>
                <a:shade val="93000"/>
                <a:satMod val="130000"/>
              </a:schemeClr>
            </a:gs>
            <a:gs pos="100000">
              <a:schemeClr val="accent4">
                <a:hueOff val="3742489"/>
                <a:satOff val="-20694"/>
                <a:lumOff val="-176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2">
                  <a:lumMod val="25000"/>
                </a:schemeClr>
              </a:solidFill>
            </a:rPr>
            <a:t>slovesný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2">
                  <a:lumMod val="25000"/>
                </a:schemeClr>
              </a:solidFill>
            </a:rPr>
            <a:t>kmen</a:t>
          </a:r>
          <a:endParaRPr lang="cs-CZ" sz="30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3091008" y="950225"/>
        <a:ext cx="2098902" cy="1228759"/>
      </dsp:txXfrm>
    </dsp:sp>
    <dsp:sp modelId="{1A9F0D18-D0E8-45C8-A1D8-C5A90297E1F8}">
      <dsp:nvSpPr>
        <dsp:cNvPr id="0" name=""/>
        <dsp:cNvSpPr/>
      </dsp:nvSpPr>
      <dsp:spPr>
        <a:xfrm>
          <a:off x="5445675" y="1294861"/>
          <a:ext cx="461176" cy="5394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7484979"/>
            <a:satOff val="-41387"/>
            <a:lumOff val="-3529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445675" y="1402759"/>
        <a:ext cx="322823" cy="323692"/>
      </dsp:txXfrm>
    </dsp:sp>
    <dsp:sp modelId="{F491E1EB-19E5-4501-9080-C5D591D31ABF}">
      <dsp:nvSpPr>
        <dsp:cNvPr id="0" name=""/>
        <dsp:cNvSpPr/>
      </dsp:nvSpPr>
      <dsp:spPr>
        <a:xfrm>
          <a:off x="6098282" y="911997"/>
          <a:ext cx="2175358" cy="1305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7484979"/>
                <a:satOff val="-41387"/>
                <a:lumOff val="-3529"/>
                <a:alphaOff val="0"/>
                <a:shade val="51000"/>
                <a:satMod val="130000"/>
              </a:schemeClr>
            </a:gs>
            <a:gs pos="80000">
              <a:schemeClr val="accent4">
                <a:hueOff val="7484979"/>
                <a:satOff val="-41387"/>
                <a:lumOff val="-3529"/>
                <a:alphaOff val="0"/>
                <a:shade val="93000"/>
                <a:satMod val="130000"/>
              </a:schemeClr>
            </a:gs>
            <a:gs pos="100000">
              <a:schemeClr val="accent4">
                <a:hueOff val="7484979"/>
                <a:satOff val="-41387"/>
                <a:lumOff val="-35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bg2">
                  <a:lumMod val="25000"/>
                </a:schemeClr>
              </a:solidFill>
            </a:rPr>
            <a:t>přípona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bg2">
                  <a:lumMod val="25000"/>
                </a:schemeClr>
              </a:solidFill>
            </a:rPr>
            <a:t>-t, </a:t>
          </a:r>
          <a:r>
            <a:rPr lang="cs-CZ" sz="4000" b="1" kern="1200" dirty="0" err="1" smtClean="0">
              <a:solidFill>
                <a:schemeClr val="bg2">
                  <a:lumMod val="25000"/>
                </a:schemeClr>
              </a:solidFill>
            </a:rPr>
            <a:t>et</a:t>
          </a:r>
          <a:endParaRPr lang="cs-CZ" sz="40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6136510" y="950225"/>
        <a:ext cx="2098902" cy="12287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3FB8DD-08EF-4DAF-929D-DB0756D2B02E}">
      <dsp:nvSpPr>
        <dsp:cNvPr id="0" name=""/>
        <dsp:cNvSpPr/>
      </dsp:nvSpPr>
      <dsp:spPr>
        <a:xfrm>
          <a:off x="1465" y="844914"/>
          <a:ext cx="1942123" cy="1942123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2">
                  <a:lumMod val="25000"/>
                </a:schemeClr>
              </a:solidFill>
            </a:rPr>
            <a:t>haben</a:t>
          </a:r>
          <a:endParaRPr lang="cs-CZ" sz="3200" b="1" kern="1200" dirty="0" smtClean="0">
            <a:solidFill>
              <a:schemeClr val="bg2">
                <a:lumMod val="25000"/>
              </a:schemeClr>
            </a:solidFill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2">
                  <a:lumMod val="25000"/>
                </a:schemeClr>
              </a:solidFill>
            </a:rPr>
            <a:t>sein</a:t>
          </a:r>
          <a:endParaRPr lang="cs-CZ" sz="32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285882" y="1129331"/>
        <a:ext cx="1373289" cy="1373289"/>
      </dsp:txXfrm>
    </dsp:sp>
    <dsp:sp modelId="{E310530D-D0F8-4767-8396-5BB6DE454BFD}">
      <dsp:nvSpPr>
        <dsp:cNvPr id="0" name=""/>
        <dsp:cNvSpPr/>
      </dsp:nvSpPr>
      <dsp:spPr>
        <a:xfrm>
          <a:off x="2101289" y="1252760"/>
          <a:ext cx="1126431" cy="1126431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250597" y="1683507"/>
        <a:ext cx="827815" cy="264937"/>
      </dsp:txXfrm>
    </dsp:sp>
    <dsp:sp modelId="{74A6C07F-3586-44E4-9CD3-EA7435160097}">
      <dsp:nvSpPr>
        <dsp:cNvPr id="0" name=""/>
        <dsp:cNvSpPr/>
      </dsp:nvSpPr>
      <dsp:spPr>
        <a:xfrm>
          <a:off x="3385422" y="844914"/>
          <a:ext cx="1942123" cy="194212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2">
                  <a:lumMod val="25000"/>
                </a:schemeClr>
              </a:solidFill>
            </a:rPr>
            <a:t>příčestí minulé</a:t>
          </a:r>
          <a:endParaRPr lang="cs-CZ" sz="32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3669839" y="1129331"/>
        <a:ext cx="1373289" cy="1373289"/>
      </dsp:txXfrm>
    </dsp:sp>
    <dsp:sp modelId="{DCFAAA92-9D1C-4186-953B-ED8E89D72741}">
      <dsp:nvSpPr>
        <dsp:cNvPr id="0" name=""/>
        <dsp:cNvSpPr/>
      </dsp:nvSpPr>
      <dsp:spPr>
        <a:xfrm>
          <a:off x="5485246" y="1252760"/>
          <a:ext cx="1126431" cy="1126431"/>
        </a:xfrm>
        <a:prstGeom prst="mathEqual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/>
        </a:p>
      </dsp:txBody>
      <dsp:txXfrm>
        <a:off x="5634554" y="1484805"/>
        <a:ext cx="827815" cy="662341"/>
      </dsp:txXfrm>
    </dsp:sp>
    <dsp:sp modelId="{F7753D46-E5AC-4A6F-A6A5-D0265126212F}">
      <dsp:nvSpPr>
        <dsp:cNvPr id="0" name=""/>
        <dsp:cNvSpPr/>
      </dsp:nvSpPr>
      <dsp:spPr>
        <a:xfrm>
          <a:off x="6769378" y="844914"/>
          <a:ext cx="1942123" cy="1942123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bg2">
                  <a:lumMod val="25000"/>
                </a:schemeClr>
              </a:solidFill>
            </a:rPr>
            <a:t>perfektum slabých sloves</a:t>
          </a:r>
          <a:endParaRPr lang="cs-CZ" sz="23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7053795" y="1129331"/>
        <a:ext cx="1373289" cy="1373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AA91B-E0CF-4E64-B38A-96DDF7F6AF4D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39ED15-7205-417D-A51B-A1A0286DD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409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gi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emeckagramatika.wz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400" b="1" kern="0" dirty="0"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400" i="1" kern="0" dirty="0"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4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400" b="1" kern="0" dirty="0"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400" b="1" i="1" kern="0" dirty="0"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4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4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400" kern="0" dirty="0"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lang="cs-CZ" sz="24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VY_32_INOVACE_18_34_Německý </a:t>
            </a:r>
            <a:r>
              <a:rPr lang="cs-CZ" sz="24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jazyk_préteritum_perfektum pravidelných sloves</a:t>
            </a:r>
            <a:r>
              <a:rPr lang="cs-CZ" sz="24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4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400" kern="0" dirty="0"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467544" y="4293096"/>
            <a:ext cx="813593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400" b="1" i="1" kern="0" dirty="0">
                <a:latin typeface="Times New Roman" pitchFamily="18" charset="0"/>
                <a:cs typeface="Times New Roman" pitchFamily="18" charset="0"/>
              </a:rPr>
              <a:t>Prezentace je určena </a:t>
            </a:r>
            <a:r>
              <a:rPr lang="cs-CZ" sz="2400" b="1" i="1" kern="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b="1" i="1" kern="0" dirty="0">
                <a:latin typeface="Times New Roman" pitchFamily="18" charset="0"/>
                <a:cs typeface="Times New Roman" pitchFamily="18" charset="0"/>
              </a:rPr>
              <a:t>opakování německé </a:t>
            </a:r>
            <a:r>
              <a:rPr lang="cs-CZ" sz="2400" b="1" i="1" kern="0" dirty="0" smtClean="0">
                <a:latin typeface="Times New Roman" pitchFamily="18" charset="0"/>
                <a:cs typeface="Times New Roman" pitchFamily="18" charset="0"/>
              </a:rPr>
              <a:t>gramatiky, préterita, perfekta pravidelných sloves – II. stupeň ZŠ.</a:t>
            </a:r>
            <a:endParaRPr lang="cs-CZ" sz="2400" b="1" i="1" kern="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vlastní kresby a fotografie autorky prezentace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není-li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uvedeno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jinak, je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materiál dílem autorky podle učebních osnov odpovídajících ŠVP vyučovaných podle učebnic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>
                <a:latin typeface="Times New Roman" pitchFamily="18" charset="0"/>
                <a:cs typeface="Times New Roman" pitchFamily="18" charset="0"/>
              </a:rPr>
              <a:t>Spaß mit Max, n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ěmčina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pro 2. stupeň základních škol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[učebnice]. Dotisk1. vydání. © Nakladatelství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ISBN 80-7238-241-1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prezentací: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45500" cy="4321199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Vyučující s žáky opakuje gramatické učivo:  </a:t>
            </a:r>
          </a:p>
          <a:p>
            <a:pPr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minulý čas – préteritum, perfektum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DUM ověřen dne 29. května 2012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sz="2400" dirty="0" err="1" smtClean="0"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Pokyn žákům:</a:t>
            </a:r>
          </a:p>
          <a:p>
            <a:pPr>
              <a:buFontTx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Tx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</p:txBody>
      </p:sp>
      <p:pic>
        <p:nvPicPr>
          <p:cNvPr id="4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775575" y="5301208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láček 6"/>
          <p:cNvSpPr/>
          <p:nvPr/>
        </p:nvSpPr>
        <p:spPr>
          <a:xfrm>
            <a:off x="179512" y="5229200"/>
            <a:ext cx="6264696" cy="1440160"/>
          </a:xfrm>
          <a:prstGeom prst="cloudCallout">
            <a:avLst>
              <a:gd name="adj1" fmla="val 72224"/>
              <a:gd name="adj2" fmla="val -11681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bylo včera, co jsi dělala / dělal? Vrhneme se na minulé časy. Procvičuj!</a:t>
            </a:r>
            <a:endParaRPr lang="cs-CZ" b="1" dirty="0">
              <a:ln w="1905"/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508104" y="4653136"/>
            <a:ext cx="1026051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500"/>
                            </p:stCondLst>
                            <p:childTnLst>
                              <p:par>
                                <p:cTn id="4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0"/>
                            </p:stCondLst>
                            <p:childTnLst>
                              <p:par>
                                <p:cTn id="5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500"/>
                            </p:stCondLst>
                            <p:childTnLst>
                              <p:par>
                                <p:cTn id="5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10243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4572000" y="1484784"/>
            <a:ext cx="4392488" cy="4247317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79512" y="1484784"/>
            <a:ext cx="4392488" cy="4247317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Opakujme minulé časy pravidelných sloves</a:t>
            </a:r>
            <a:b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préteritum</a:t>
            </a:r>
            <a:endParaRPr lang="cs-CZ" sz="3200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323528" y="1916832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1.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ich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323528" y="3212976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2.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du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251520" y="4437112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3.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er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,...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5004048" y="4365104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3.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sie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5004048" y="3140968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2.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ihr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5004048" y="1844824"/>
            <a:ext cx="1224136" cy="648072"/>
          </a:xfrm>
          <a:prstGeom prst="flowChartAlternateProces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1.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wir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835696" y="3068960"/>
            <a:ext cx="1080120" cy="1008112"/>
          </a:xfrm>
          <a:prstGeom prst="ellipse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</a:rPr>
              <a:t>mal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516216" y="3068960"/>
            <a:ext cx="1080120" cy="1008112"/>
          </a:xfrm>
          <a:prstGeom prst="ellipse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</a:rPr>
              <a:t>mal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3203848" y="1916832"/>
            <a:ext cx="1152128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- </a:t>
            </a:r>
            <a:r>
              <a:rPr lang="cs-CZ" sz="3200" b="1" dirty="0" err="1" smtClean="0">
                <a:solidFill>
                  <a:schemeClr val="bg2">
                    <a:lumMod val="25000"/>
                  </a:schemeClr>
                </a:solidFill>
              </a:rPr>
              <a:t>te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3203848" y="3212976"/>
            <a:ext cx="1152128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- test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2" name="Vývojový diagram: alternativní postup 21"/>
          <p:cNvSpPr/>
          <p:nvPr/>
        </p:nvSpPr>
        <p:spPr>
          <a:xfrm>
            <a:off x="3203848" y="4437112"/>
            <a:ext cx="1152128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- </a:t>
            </a:r>
            <a:r>
              <a:rPr lang="cs-CZ" sz="3200" b="1" dirty="0" err="1" smtClean="0">
                <a:solidFill>
                  <a:schemeClr val="bg2">
                    <a:lumMod val="25000"/>
                  </a:schemeClr>
                </a:solidFill>
              </a:rPr>
              <a:t>te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3" name="Vývojový diagram: alternativní postup 22"/>
          <p:cNvSpPr/>
          <p:nvPr/>
        </p:nvSpPr>
        <p:spPr>
          <a:xfrm>
            <a:off x="7740352" y="4365104"/>
            <a:ext cx="1152128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- ten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4" name="Vývojový diagram: alternativní postup 23"/>
          <p:cNvSpPr/>
          <p:nvPr/>
        </p:nvSpPr>
        <p:spPr>
          <a:xfrm>
            <a:off x="7740352" y="3140968"/>
            <a:ext cx="1152128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- tet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5" name="Vývojový diagram: alternativní postup 24"/>
          <p:cNvSpPr/>
          <p:nvPr/>
        </p:nvSpPr>
        <p:spPr>
          <a:xfrm>
            <a:off x="7740352" y="1916832"/>
            <a:ext cx="1152128" cy="648072"/>
          </a:xfrm>
          <a:prstGeom prst="flowChartAlternateProcess">
            <a:avLst/>
          </a:prstGeom>
          <a:solidFill>
            <a:srgbClr val="00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- ten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339752" y="4077072"/>
            <a:ext cx="792088" cy="792088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V="1">
            <a:off x="6948264" y="2204864"/>
            <a:ext cx="792088" cy="86409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6228184" y="3501008"/>
            <a:ext cx="288032" cy="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7092280" y="4077072"/>
            <a:ext cx="648072" cy="72008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endCxn id="19" idx="4"/>
          </p:cNvCxnSpPr>
          <p:nvPr/>
        </p:nvCxnSpPr>
        <p:spPr>
          <a:xfrm flipV="1">
            <a:off x="6228184" y="4077072"/>
            <a:ext cx="828092" cy="648072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6228184" y="2204864"/>
            <a:ext cx="720080" cy="86409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7524328" y="3573016"/>
            <a:ext cx="288032" cy="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>
            <a:stCxn id="18" idx="6"/>
          </p:cNvCxnSpPr>
          <p:nvPr/>
        </p:nvCxnSpPr>
        <p:spPr>
          <a:xfrm>
            <a:off x="2915816" y="3573016"/>
            <a:ext cx="288032" cy="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flipV="1">
            <a:off x="2339752" y="2204864"/>
            <a:ext cx="864096" cy="86409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>
            <a:stCxn id="14" idx="3"/>
          </p:cNvCxnSpPr>
          <p:nvPr/>
        </p:nvCxnSpPr>
        <p:spPr>
          <a:xfrm flipV="1">
            <a:off x="1475656" y="4077072"/>
            <a:ext cx="792088" cy="68407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ovací šipka 66"/>
          <p:cNvCxnSpPr/>
          <p:nvPr/>
        </p:nvCxnSpPr>
        <p:spPr>
          <a:xfrm>
            <a:off x="1547664" y="3501008"/>
            <a:ext cx="288032" cy="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>
            <a:off x="1547664" y="2204864"/>
            <a:ext cx="648072" cy="86409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9" name="TextovéPole 78"/>
          <p:cNvSpPr txBox="1"/>
          <p:nvPr/>
        </p:nvSpPr>
        <p:spPr>
          <a:xfrm>
            <a:off x="539552" y="6021288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 w="11430"/>
                <a:solidFill>
                  <a:srgbClr val="6633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Končí-li kořen slova na d, t  - begleiten, warten, baden,… vkládá se ke slovesnému kmeni koncovky - ete,-etest,-ete,-eten,.etet,-eten.</a:t>
            </a:r>
            <a:endParaRPr lang="cs-CZ" dirty="0">
              <a:solidFill>
                <a:srgbClr val="663300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Časuj – přidávej ke slovesnému kmeni koncovky a tvoř věty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72000" y="1412776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Ich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koch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0" y="3717032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Vařil jsem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051720" y="2708920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mal</a:t>
            </a:r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0" y="1700808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Maloval jsi</a:t>
            </a:r>
            <a:endParaRPr lang="cs-CZ" sz="20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139952" y="4725144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turn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0" y="2204864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Cvičila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0" y="2708920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Koupal se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2123728" y="5085184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bad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0" y="3212976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Čekáš</a:t>
            </a:r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2555776" y="1484784"/>
            <a:ext cx="1368152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wart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7596336" y="1844824"/>
            <a:ext cx="1547664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Pracovala</a:t>
            </a:r>
            <a:endParaRPr lang="cs-CZ" sz="20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5652120" y="4581128"/>
            <a:ext cx="1656184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arbeit</a:t>
            </a:r>
            <a:endParaRPr lang="cs-CZ" sz="20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7559824" y="2348880"/>
            <a:ext cx="1584176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Smáli jsme se</a:t>
            </a:r>
            <a:endParaRPr lang="cs-CZ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5436096" y="3789040"/>
            <a:ext cx="1584176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Wir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lach</a:t>
            </a:r>
            <a:endParaRPr lang="cs-CZ" sz="20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3203848" y="3429000"/>
            <a:ext cx="1584176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Ihr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lern</a:t>
            </a:r>
            <a:endParaRPr lang="cs-CZ" sz="20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7559824" y="2852936"/>
            <a:ext cx="1584176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Učili jste se</a:t>
            </a:r>
            <a:endParaRPr lang="cs-CZ" sz="20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7559824" y="3356992"/>
            <a:ext cx="1584176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Studovali</a:t>
            </a:r>
            <a:endParaRPr lang="cs-CZ" sz="20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4716016" y="2420888"/>
            <a:ext cx="1584176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studier</a:t>
            </a:r>
            <a:endParaRPr lang="cs-CZ" sz="20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7559824" y="3861048"/>
            <a:ext cx="1584176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Říkali jsme</a:t>
            </a:r>
            <a:endParaRPr lang="cs-CZ" sz="20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1691680" y="4221088"/>
            <a:ext cx="1584176" cy="432048"/>
          </a:xfrm>
          <a:prstGeom prst="roundRect">
            <a:avLst/>
          </a:prstGeom>
          <a:solidFill>
            <a:srgbClr val="92D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Wir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sag</a:t>
            </a:r>
            <a:endParaRPr lang="cs-CZ" sz="2000" b="1" dirty="0"/>
          </a:p>
        </p:txBody>
      </p:sp>
      <p:pic>
        <p:nvPicPr>
          <p:cNvPr id="27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596336" y="5085184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Zaoblený obdélník 39"/>
          <p:cNvSpPr/>
          <p:nvPr/>
        </p:nvSpPr>
        <p:spPr>
          <a:xfrm>
            <a:off x="2483768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test</a:t>
            </a:r>
            <a:endParaRPr lang="cs-CZ" sz="2000" b="1" dirty="0"/>
          </a:p>
        </p:txBody>
      </p:sp>
      <p:sp>
        <p:nvSpPr>
          <p:cNvPr id="42" name="Zaoblený obdélník 41"/>
          <p:cNvSpPr/>
          <p:nvPr/>
        </p:nvSpPr>
        <p:spPr>
          <a:xfrm>
            <a:off x="4860032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ete</a:t>
            </a:r>
            <a:endParaRPr lang="cs-CZ" sz="2000" b="1" dirty="0"/>
          </a:p>
        </p:txBody>
      </p:sp>
      <p:sp>
        <p:nvSpPr>
          <p:cNvPr id="43" name="Zaoblený obdélník 42"/>
          <p:cNvSpPr/>
          <p:nvPr/>
        </p:nvSpPr>
        <p:spPr>
          <a:xfrm>
            <a:off x="6588224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tet</a:t>
            </a:r>
            <a:endParaRPr lang="cs-CZ" sz="2000" b="1" dirty="0"/>
          </a:p>
        </p:txBody>
      </p:sp>
      <p:sp>
        <p:nvSpPr>
          <p:cNvPr id="44" name="Zaoblený obdélník 43"/>
          <p:cNvSpPr/>
          <p:nvPr/>
        </p:nvSpPr>
        <p:spPr>
          <a:xfrm>
            <a:off x="5724128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ten</a:t>
            </a:r>
            <a:endParaRPr lang="cs-CZ" sz="2000" b="1" dirty="0"/>
          </a:p>
        </p:txBody>
      </p:sp>
      <p:sp>
        <p:nvSpPr>
          <p:cNvPr id="45" name="Zaoblený obdélník 44"/>
          <p:cNvSpPr/>
          <p:nvPr/>
        </p:nvSpPr>
        <p:spPr>
          <a:xfrm>
            <a:off x="1619672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ete</a:t>
            </a:r>
            <a:endParaRPr lang="cs-CZ" sz="2000" b="1" dirty="0"/>
          </a:p>
        </p:txBody>
      </p:sp>
      <p:sp>
        <p:nvSpPr>
          <p:cNvPr id="47" name="Zaoblený obdélník 46"/>
          <p:cNvSpPr/>
          <p:nvPr/>
        </p:nvSpPr>
        <p:spPr>
          <a:xfrm>
            <a:off x="0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test</a:t>
            </a:r>
            <a:endParaRPr lang="cs-CZ" sz="2000" b="1" dirty="0"/>
          </a:p>
        </p:txBody>
      </p:sp>
      <p:sp>
        <p:nvSpPr>
          <p:cNvPr id="48" name="Zaoblený obdélník 47"/>
          <p:cNvSpPr/>
          <p:nvPr/>
        </p:nvSpPr>
        <p:spPr>
          <a:xfrm>
            <a:off x="827584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te</a:t>
            </a:r>
            <a:endParaRPr lang="cs-CZ" sz="2000" b="1" dirty="0"/>
          </a:p>
        </p:txBody>
      </p:sp>
      <p:sp>
        <p:nvSpPr>
          <p:cNvPr id="49" name="Zaoblený obdélník 48"/>
          <p:cNvSpPr/>
          <p:nvPr/>
        </p:nvSpPr>
        <p:spPr>
          <a:xfrm>
            <a:off x="7452320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ten</a:t>
            </a:r>
            <a:endParaRPr lang="cs-CZ" sz="2000" b="1" dirty="0"/>
          </a:p>
        </p:txBody>
      </p:sp>
      <p:sp>
        <p:nvSpPr>
          <p:cNvPr id="67" name="Zaoblený obdélník 66"/>
          <p:cNvSpPr/>
          <p:nvPr/>
        </p:nvSpPr>
        <p:spPr>
          <a:xfrm>
            <a:off x="3347864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te</a:t>
            </a:r>
            <a:endParaRPr lang="cs-CZ" sz="2000" b="1" dirty="0"/>
          </a:p>
        </p:txBody>
      </p:sp>
      <p:sp>
        <p:nvSpPr>
          <p:cNvPr id="34" name="Zaoblený obdélník 33"/>
          <p:cNvSpPr/>
          <p:nvPr/>
        </p:nvSpPr>
        <p:spPr>
          <a:xfrm>
            <a:off x="8351912" y="6425952"/>
            <a:ext cx="792088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ten</a:t>
            </a:r>
            <a:endParaRPr lang="cs-CZ" sz="2000" b="1" dirty="0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4.44958E-6 L -0.06684 -0.146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00" y="-74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85 -0.02104 L -0.29531 -0.3670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00" y="-17300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2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3 -0.02104 L -0.07483 -0.3462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0" y="-1630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2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65 0.03145 L -0.12205 0.2516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0" y="1100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2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348 0.0525 L -0.34254 0.3358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00" y="14200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2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483 -0.02105 L 0.02761 -0.398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0" y="-18900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2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48844E-6 L 0.0552 -0.2097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00" y="-10500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2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02 -0.03145 L 0.2993 -0.08395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0" y="-2600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23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4.93987E-6 L 0.13368 0.13644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0" y="6800"/>
                                    </p:animMotion>
                                  </p:childTnLst>
                                </p:cTn>
                              </p:par>
                              <p:par>
                                <p:cTn id="79" presetID="23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7.40741E-7 L 0.46458 -0.05255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00" y="-2600"/>
                                    </p:animMotion>
                                  </p:childTnLst>
                                </p:cTn>
                              </p:par>
                              <p:par>
                                <p:cTn id="91" presetID="23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1" grpId="0" animBg="1"/>
      <p:bldP spid="14" grpId="0" animBg="1"/>
      <p:bldP spid="16" grpId="0" animBg="1"/>
      <p:bldP spid="18" grpId="0" animBg="1"/>
      <p:bldP spid="20" grpId="0" animBg="1"/>
      <p:bldP spid="21" grpId="0" animBg="1"/>
      <p:bldP spid="24" grpId="0" animBg="1"/>
      <p:bldP spid="26" grpId="0" animBg="1"/>
      <p:bldP spid="40" grpId="0" animBg="1"/>
      <p:bldP spid="42" grpId="0" animBg="1"/>
      <p:bldP spid="43" grpId="0" animBg="1"/>
      <p:bldP spid="44" grpId="0" animBg="1"/>
      <p:bldP spid="45" grpId="0" animBg="1"/>
      <p:bldP spid="47" grpId="0" animBg="1"/>
      <p:bldP spid="48" grpId="0" animBg="1"/>
      <p:bldP spid="49" grpId="0" animBg="1"/>
      <p:bldP spid="67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Perfektum – </a:t>
            </a:r>
            <a:r>
              <a:rPr lang="cs-CZ" sz="32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ich</a:t>
            </a:r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habe</a:t>
            </a:r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gemalt</a:t>
            </a:r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/ </a:t>
            </a:r>
            <a:r>
              <a:rPr lang="cs-CZ" sz="32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ich</a:t>
            </a:r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bin</a:t>
            </a:r>
            <a:r>
              <a:rPr lang="cs-CZ" sz="32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abgereist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4005064"/>
          <a:ext cx="8280920" cy="3129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79512" y="1052736"/>
          <a:ext cx="8712968" cy="3631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6" name="Šipka dolů 5"/>
          <p:cNvSpPr/>
          <p:nvPr/>
        </p:nvSpPr>
        <p:spPr>
          <a:xfrm>
            <a:off x="4283968" y="3861048"/>
            <a:ext cx="504056" cy="936104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2710075">
            <a:off x="3067848" y="3365864"/>
            <a:ext cx="504056" cy="1639950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19035770">
            <a:off x="5455619" y="3397170"/>
            <a:ext cx="504056" cy="1528032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Graphic spid="5" grpId="0">
        <p:bldAsOne/>
      </p:bldGraphic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b="1" dirty="0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Hrajeme si s časy</a:t>
            </a:r>
            <a:endParaRPr lang="cs-CZ" b="1" dirty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596336" y="908720"/>
            <a:ext cx="648345" cy="648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láček 4"/>
          <p:cNvSpPr/>
          <p:nvPr/>
        </p:nvSpPr>
        <p:spPr>
          <a:xfrm>
            <a:off x="5076056" y="476672"/>
            <a:ext cx="2304256" cy="576064"/>
          </a:xfrm>
          <a:prstGeom prst="cloudCallout">
            <a:avLst>
              <a:gd name="adj1" fmla="val 59173"/>
              <a:gd name="adj2" fmla="val 70181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Urči čas.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 lnSpcReduction="10000"/>
          </a:bodyPr>
          <a:lstStyle/>
          <a:p>
            <a:pPr hangingPunct="0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besuche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Tante</a:t>
            </a:r>
            <a:r>
              <a:rPr lang="cs-CZ" dirty="0" smtClean="0"/>
              <a:t>.                  </a:t>
            </a:r>
          </a:p>
          <a:p>
            <a:pPr hangingPunct="0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besuchte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Tante</a:t>
            </a:r>
            <a:r>
              <a:rPr lang="cs-CZ" dirty="0" smtClean="0"/>
              <a:t>.                  </a:t>
            </a:r>
          </a:p>
          <a:p>
            <a:pPr hangingPunct="0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Tante</a:t>
            </a:r>
            <a:r>
              <a:rPr lang="cs-CZ" dirty="0" smtClean="0"/>
              <a:t> </a:t>
            </a:r>
            <a:r>
              <a:rPr lang="cs-CZ" dirty="0" err="1" smtClean="0"/>
              <a:t>besucht</a:t>
            </a:r>
            <a:r>
              <a:rPr lang="cs-CZ" dirty="0" smtClean="0"/>
              <a:t>.          </a:t>
            </a:r>
          </a:p>
          <a:p>
            <a:pPr hangingPunct="0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werde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Tante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.     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wartest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wartetest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endParaRPr lang="cs-CZ" dirty="0" smtClean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suf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</a:t>
            </a:r>
            <a:r>
              <a:rPr lang="cs-CZ" dirty="0" err="1" smtClean="0"/>
              <a:t>gewartet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wirst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</a:t>
            </a:r>
            <a:r>
              <a:rPr lang="cs-CZ" dirty="0" err="1" smtClean="0"/>
              <a:t>warten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411760" y="6237312"/>
            <a:ext cx="1440160" cy="43204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přítomný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44008" y="6237312"/>
            <a:ext cx="1440160" cy="43204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budoucí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732240" y="6237312"/>
            <a:ext cx="1440160" cy="43204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perfektum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380312" y="6237312"/>
            <a:ext cx="1440160" cy="43204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perfektum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51520" y="6237312"/>
            <a:ext cx="1440160" cy="43204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préteritum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27584" y="6237312"/>
            <a:ext cx="1440160" cy="43204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préteritum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059832" y="6237312"/>
            <a:ext cx="1440160" cy="43204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přítomný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220072" y="6237312"/>
            <a:ext cx="1440160" cy="43204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budoucí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82 0.01065 L 0.28368 -0.67199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-3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02 -0.01041 L 0.52761 -0.59838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00" y="-2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22222E-6 L -0.09444 -0.525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00" y="-2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21 -0.01041 L 0.14184 -0.45139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00" y="-2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-0.02083 L 0.48837 -0.36736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00" y="-17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2.22222E-6 L 0.72448 -0.29398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00" y="-1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22222E-6 L 0.05521 -0.19953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00" y="-1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-0.03148 L 0.29132 -0.12592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00" y="-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build="p"/>
      <p:bldP spid="7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28800"/>
            <a:ext cx="2674640" cy="4525963"/>
          </a:xfrm>
          <a:ln>
            <a:solidFill>
              <a:srgbClr val="33CC33"/>
            </a:solidFill>
          </a:ln>
        </p:spPr>
        <p:txBody>
          <a:bodyPr>
            <a:normAutofit lnSpcReduction="1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malen</a:t>
            </a:r>
            <a:endParaRPr lang="cs-CZ" b="1" dirty="0" smtClean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telefonieren</a:t>
            </a:r>
            <a:endParaRPr lang="cs-CZ" b="1" dirty="0" smtClean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kochen</a:t>
            </a:r>
            <a:endParaRPr lang="cs-CZ" b="1" dirty="0" smtClean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turnen</a:t>
            </a:r>
            <a:endParaRPr lang="cs-CZ" b="1" dirty="0" smtClean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baden</a:t>
            </a:r>
            <a:endParaRPr lang="cs-CZ" b="1" dirty="0" smtClean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warten</a:t>
            </a:r>
            <a:endParaRPr lang="cs-CZ" b="1" dirty="0" smtClean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besuchen</a:t>
            </a:r>
            <a:endParaRPr lang="cs-CZ" b="1" dirty="0" smtClean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studieren</a:t>
            </a:r>
            <a:endParaRPr lang="cs-CZ" b="1" dirty="0" smtClean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0" y="332656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normalizeH="0" baseline="0" noProof="0" dirty="0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Slova s neodlučitelnou předponou a slova na – </a:t>
            </a:r>
            <a:r>
              <a:rPr kumimoji="0" lang="cs-CZ" sz="2400" b="1" i="0" u="none" strike="noStrike" kern="1200" normalizeH="0" baseline="0" noProof="0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ieren</a:t>
            </a:r>
            <a:r>
              <a:rPr kumimoji="0" lang="cs-CZ" sz="2400" b="1" i="0" u="none" strike="noStrike" kern="1200" normalizeH="0" baseline="0" noProof="0" dirty="0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nemají v perfektu předponu </a:t>
            </a:r>
            <a:r>
              <a:rPr kumimoji="0" lang="cs-CZ" sz="2400" b="1" i="0" u="none" strike="noStrike" kern="1200" normalizeH="0" baseline="0" noProof="0" dirty="0" err="1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ge</a:t>
            </a:r>
            <a:r>
              <a:rPr kumimoji="0" lang="cs-CZ" sz="2400" b="1" i="0" u="none" strike="noStrike" kern="1200" normalizeH="0" baseline="0" noProof="0" dirty="0" smtClean="0">
                <a:ln w="11430">
                  <a:solidFill>
                    <a:srgbClr val="00B050"/>
                  </a:solidFill>
                </a:ln>
                <a:solidFill>
                  <a:srgbClr val="008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-  / utvoř minulé časy k daným slovesům</a:t>
            </a:r>
            <a:endParaRPr kumimoji="0" lang="cs-CZ" sz="2400" b="1" i="0" u="none" strike="noStrike" kern="1200" normalizeH="0" baseline="0" noProof="0" dirty="0">
              <a:ln w="11430">
                <a:solidFill>
                  <a:srgbClr val="00B050"/>
                </a:solidFill>
              </a:ln>
              <a:solidFill>
                <a:srgbClr val="008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Zástupný symbol pro obsah 3"/>
          <p:cNvSpPr txBox="1">
            <a:spLocks/>
          </p:cNvSpPr>
          <p:nvPr/>
        </p:nvSpPr>
        <p:spPr>
          <a:xfrm>
            <a:off x="3131840" y="1700808"/>
            <a:ext cx="648072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Ich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malte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habe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gemalt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ich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telefonierte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habe</a:t>
            </a:r>
            <a:r>
              <a:rPr lang="cs-CZ" sz="3200" noProof="0" dirty="0" smtClean="0"/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telefoniert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kochte</a:t>
            </a:r>
            <a:r>
              <a:rPr lang="cs-CZ" sz="3200" dirty="0" smtClean="0"/>
              <a:t>, </a:t>
            </a:r>
            <a:r>
              <a:rPr lang="cs-CZ" sz="3200" dirty="0" err="1" smtClean="0"/>
              <a:t>habe</a:t>
            </a:r>
            <a:r>
              <a:rPr lang="cs-CZ" sz="3200" dirty="0" smtClean="0"/>
              <a:t> </a:t>
            </a:r>
            <a:r>
              <a:rPr lang="cs-CZ" sz="3200" dirty="0" err="1" smtClean="0"/>
              <a:t>gekocht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err="1" smtClean="0"/>
              <a:t>i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turnte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habe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geturnt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ich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badete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habe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gebadet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ich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wartete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habe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gewartet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ich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besuchte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habe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besucht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ich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studierte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habe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studiert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35" name="Picture 11" descr="C:\Documents and Settings\Strnadova\Local Settings\Temporary Internet Files\Content.IE5\KR1YPL8O\MP9004448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1628800"/>
            <a:ext cx="5978687" cy="4536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88424" y="6243576"/>
            <a:ext cx="755576" cy="614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8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/>
          </p:cNvPr>
          <p:cNvSpPr/>
          <p:nvPr/>
        </p:nvSpPr>
        <p:spPr>
          <a:xfrm>
            <a:off x="2267744" y="2564904"/>
            <a:ext cx="4176464" cy="1512168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Přehled německé gramatiky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</TotalTime>
  <Words>472</Words>
  <Application>Microsoft Office PowerPoint</Application>
  <PresentationFormat>Předvádění na obrazovce (4:3)</PresentationFormat>
  <Paragraphs>153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Použité zdroje:</vt:lpstr>
      <vt:lpstr>Práce s prezentací:</vt:lpstr>
      <vt:lpstr>Opakujme minulé časy pravidelných sloves préteritum</vt:lpstr>
      <vt:lpstr>Časuj – přidávej ke slovesnému kmeni koncovky a tvoř věty</vt:lpstr>
      <vt:lpstr>Perfektum – ich habe gemalt / ich bin abgereist</vt:lpstr>
      <vt:lpstr>Hrajeme si s časy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User</cp:lastModifiedBy>
  <cp:revision>50</cp:revision>
  <dcterms:created xsi:type="dcterms:W3CDTF">2012-04-07T19:16:57Z</dcterms:created>
  <dcterms:modified xsi:type="dcterms:W3CDTF">2012-06-11T13:31:59Z</dcterms:modified>
</cp:coreProperties>
</file>