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4"/>
  </p:notesMasterIdLst>
  <p:sldIdLst>
    <p:sldId id="262" r:id="rId2"/>
    <p:sldId id="263" r:id="rId3"/>
    <p:sldId id="264" r:id="rId4"/>
    <p:sldId id="274" r:id="rId5"/>
    <p:sldId id="275" r:id="rId6"/>
    <p:sldId id="277" r:id="rId7"/>
    <p:sldId id="278" r:id="rId8"/>
    <p:sldId id="279" r:id="rId9"/>
    <p:sldId id="280" r:id="rId10"/>
    <p:sldId id="281" r:id="rId11"/>
    <p:sldId id="272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800000"/>
    <a:srgbClr val="339966"/>
    <a:srgbClr val="009999"/>
    <a:srgbClr val="00CC66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0C34B-90A5-4185-A441-022FA8EFC3B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19054-6B65-4EFA-A61A-58A958D65C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982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88FFE1-FD40-4944-82CD-A67F41BD9DED}" type="slidenum">
              <a:rPr lang="de-DE" smtClean="0"/>
              <a:pPr/>
              <a:t>4</a:t>
            </a:fld>
            <a:endParaRPr lang="de-DE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39246F-5B3E-4169-94E2-3C3E1FE4F637}" type="slidenum">
              <a:rPr lang="de-DE" smtClean="0"/>
              <a:pPr/>
              <a:t>5</a:t>
            </a:fld>
            <a:endParaRPr lang="de-DE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0540882-CD95-4984-BA62-6EDAC0C96966}" type="slidenum">
              <a:rPr lang="de-DE" smtClean="0"/>
              <a:pPr/>
              <a:t>6</a:t>
            </a:fld>
            <a:endParaRPr lang="de-DE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8BBB75-3ACE-495C-940E-CF9EC397D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18000">
    <p:sndAc>
      <p:stSnd>
        <p:snd r:embed="rId1" name="chimes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F7B2A-9599-46CF-876E-F74D96725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advTm="18000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</p:sldLayoutIdLst>
  <p:transition>
    <p:sndAc>
      <p:stSnd>
        <p:snd r:embed="rId15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wm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audio" Target="../media/audio1.wav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emeckagramatika.wz.cz/" TargetMode="External"/><Relationship Id="rId4" Type="http://schemas.openxmlformats.org/officeDocument/2006/relationships/image" Target="../media/image15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VY_32_INOVACE_9_34_Německý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jazyk_předložkové vazby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     Prezentace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k opakování německé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gramatiky, předložkových vazeb – II. stupeň ZŠ.</a:t>
            </a:r>
            <a:endParaRPr lang="cs-CZ" sz="20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hlinkClick r:id="rId4"/>
              </a:rPr>
              <a:t>www.office.</a:t>
            </a:r>
            <a:r>
              <a:rPr lang="cs-CZ" sz="2400" dirty="0" err="1" smtClean="0">
                <a:hlinkClick r:id="rId4"/>
              </a:rPr>
              <a:t>microsoft.com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vlastní kresby a fotografie autorky prezentace</a:t>
            </a:r>
          </a:p>
          <a:p>
            <a:pPr>
              <a:defRPr/>
            </a:pPr>
            <a:r>
              <a:rPr lang="cs-CZ" sz="2400" dirty="0" smtClean="0"/>
              <a:t>není-li </a:t>
            </a:r>
            <a:r>
              <a:rPr lang="cs-CZ" sz="2400"/>
              <a:t>uvedeno </a:t>
            </a:r>
            <a:r>
              <a:rPr lang="cs-CZ" sz="2400" smtClean="0"/>
              <a:t>jinak, </a:t>
            </a:r>
            <a:r>
              <a:rPr lang="cs-CZ" sz="2400" dirty="0"/>
              <a:t>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>
              <a:defRPr/>
            </a:pPr>
            <a:endParaRPr lang="cs-CZ" sz="2400" dirty="0" smtClean="0"/>
          </a:p>
          <a:p>
            <a:pPr marL="0" indent="0">
              <a:buFontTx/>
              <a:buNone/>
              <a:defRPr/>
            </a:pPr>
            <a:r>
              <a:rPr lang="cs-CZ" sz="2400" dirty="0" smtClean="0"/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/>
              <a:t>Spaß mit Max, </a:t>
            </a:r>
            <a:r>
              <a:rPr lang="cs-CZ" sz="2400" i="1" dirty="0" smtClean="0"/>
              <a:t>němčina pro 2. stupeň základních škol </a:t>
            </a:r>
            <a:r>
              <a:rPr lang="cs-CZ" sz="2400" dirty="0" smtClean="0"/>
              <a:t>[učebnice]. Dotisk1. vydání. © Nakladatelství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/>
              <a:t>ISBN 80-7238-241-1</a:t>
            </a:r>
            <a:endParaRPr lang="cs-CZ" sz="2400" dirty="0"/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445500" cy="4321199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předložky uvedené v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VY_32_INOVACE_34_4_Německý jazyk_předložky_I. a předložkové vazby.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 ověřen dne  3. dubna 2012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" name="Obláček 6"/>
          <p:cNvSpPr/>
          <p:nvPr/>
        </p:nvSpPr>
        <p:spPr>
          <a:xfrm>
            <a:off x="179512" y="5229200"/>
            <a:ext cx="5904656" cy="1152128"/>
          </a:xfrm>
          <a:prstGeom prst="cloudCallout">
            <a:avLst>
              <a:gd name="adj1" fmla="val 69572"/>
              <a:gd name="adj2" fmla="val -4056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všechny předložky? Opakuj.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52320" y="4725144"/>
            <a:ext cx="1152128" cy="1154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652120" y="5949280"/>
            <a:ext cx="99819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3"/>
          <p:cNvSpPr>
            <a:spLocks noGrp="1"/>
          </p:cNvSpPr>
          <p:nvPr>
            <p:ph sz="quarter" idx="2"/>
          </p:nvPr>
        </p:nvSpPr>
        <p:spPr>
          <a:xfrm>
            <a:off x="900113" y="1557338"/>
            <a:ext cx="3168650" cy="4637087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aus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endParaRPr lang="cs-CZ" sz="800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endParaRPr lang="cs-CZ" sz="1200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mit</a:t>
            </a:r>
            <a:endParaRPr lang="cs-CZ" b="1" dirty="0" smtClean="0">
              <a:solidFill>
                <a:srgbClr val="C00000"/>
              </a:solidFill>
            </a:endParaRPr>
          </a:p>
          <a:p>
            <a:endParaRPr lang="cs-CZ" sz="1200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bei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endParaRPr lang="cs-CZ" sz="800" b="1" dirty="0" smtClean="0">
              <a:solidFill>
                <a:srgbClr val="C00000"/>
              </a:solidFill>
            </a:endParaRPr>
          </a:p>
          <a:p>
            <a:endParaRPr lang="cs-CZ" sz="800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nach</a:t>
            </a:r>
          </a:p>
          <a:p>
            <a:endParaRPr lang="cs-CZ" sz="900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gegen</a:t>
            </a:r>
            <a:r>
              <a:rPr lang="de-DE" b="1" dirty="0" smtClean="0">
                <a:solidFill>
                  <a:srgbClr val="C00000"/>
                </a:solidFill>
              </a:rPr>
              <a:t>über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7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51725" y="5373688"/>
            <a:ext cx="1120775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AutoShape 9"/>
          <p:cNvSpPr>
            <a:spLocks noChangeArrowheads="1"/>
          </p:cNvSpPr>
          <p:nvPr/>
        </p:nvSpPr>
        <p:spPr bwMode="auto">
          <a:xfrm flipH="1">
            <a:off x="4859338" y="5516563"/>
            <a:ext cx="2089150" cy="792162"/>
          </a:xfrm>
          <a:prstGeom prst="wedgeEllipseCallout">
            <a:avLst>
              <a:gd name="adj1" fmla="val -70000"/>
              <a:gd name="adj2" fmla="val -11792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/>
          </a:gradFill>
          <a:ln w="28575" algn="ctr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buFontTx/>
              <a:buNone/>
            </a:pPr>
            <a:r>
              <a:rPr lang="cs-CZ" dirty="0" err="1">
                <a:solidFill>
                  <a:srgbClr val="800000"/>
                </a:solidFill>
                <a:latin typeface="Algerian" pitchFamily="82" charset="0"/>
              </a:rPr>
              <a:t>Oh</a:t>
            </a:r>
            <a:r>
              <a:rPr lang="cs-CZ" dirty="0">
                <a:solidFill>
                  <a:srgbClr val="800000"/>
                </a:solidFill>
                <a:latin typeface="Algerian" pitchFamily="82" charset="0"/>
              </a:rPr>
              <a:t>   3</a:t>
            </a:r>
            <a:r>
              <a:rPr lang="cs-CZ" sz="4000" dirty="0">
                <a:solidFill>
                  <a:srgbClr val="800000"/>
                </a:solidFill>
                <a:latin typeface="Algerian" pitchFamily="82" charset="0"/>
              </a:rPr>
              <a:t>.</a:t>
            </a:r>
            <a:endParaRPr lang="de-DE" sz="4000" dirty="0">
              <a:solidFill>
                <a:srgbClr val="800000"/>
              </a:solidFill>
              <a:latin typeface="Algerian" pitchFamily="82" charset="0"/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2484438" y="1484313"/>
            <a:ext cx="1008062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</a:t>
            </a:r>
          </a:p>
        </p:txBody>
      </p:sp>
      <p:sp>
        <p:nvSpPr>
          <p:cNvPr id="7175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8263" y="1700213"/>
            <a:ext cx="2879725" cy="3384550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von</a:t>
            </a:r>
          </a:p>
          <a:p>
            <a:endParaRPr lang="cs-CZ" sz="800" b="1" smtClean="0">
              <a:solidFill>
                <a:srgbClr val="C00000"/>
              </a:solidFill>
            </a:endParaRPr>
          </a:p>
          <a:p>
            <a:r>
              <a:rPr lang="cs-CZ" b="1" smtClean="0">
                <a:solidFill>
                  <a:srgbClr val="C00000"/>
                </a:solidFill>
              </a:rPr>
              <a:t>zu </a:t>
            </a:r>
          </a:p>
          <a:p>
            <a:pPr>
              <a:buFontTx/>
              <a:buNone/>
            </a:pPr>
            <a:endParaRPr lang="cs-CZ" sz="800" b="1" smtClean="0">
              <a:solidFill>
                <a:srgbClr val="C00000"/>
              </a:solidFill>
            </a:endParaRPr>
          </a:p>
          <a:p>
            <a:r>
              <a:rPr lang="de-DE" b="1" smtClean="0">
                <a:solidFill>
                  <a:srgbClr val="C00000"/>
                </a:solidFill>
              </a:rPr>
              <a:t>seit </a:t>
            </a:r>
            <a:endParaRPr lang="cs-CZ" b="1" smtClean="0">
              <a:solidFill>
                <a:srgbClr val="C00000"/>
              </a:solidFill>
            </a:endParaRPr>
          </a:p>
          <a:p>
            <a:endParaRPr lang="cs-CZ" sz="800" b="1" smtClean="0">
              <a:solidFill>
                <a:srgbClr val="C00000"/>
              </a:solidFill>
            </a:endParaRPr>
          </a:p>
          <a:p>
            <a:r>
              <a:rPr lang="de-DE" b="1" smtClean="0">
                <a:solidFill>
                  <a:srgbClr val="C00000"/>
                </a:solidFill>
              </a:rPr>
              <a:t>außer</a:t>
            </a:r>
            <a:endParaRPr lang="cs-CZ" b="1" smtClean="0">
              <a:solidFill>
                <a:srgbClr val="C000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2484438" y="2276475"/>
            <a:ext cx="1008062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</a:t>
            </a:r>
          </a:p>
        </p:txBody>
      </p:sp>
      <p:sp>
        <p:nvSpPr>
          <p:cNvPr id="17" name="Šipka doleva 16"/>
          <p:cNvSpPr/>
          <p:nvPr/>
        </p:nvSpPr>
        <p:spPr>
          <a:xfrm>
            <a:off x="2484438" y="3068638"/>
            <a:ext cx="1582737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u,při</a:t>
            </a:r>
          </a:p>
        </p:txBody>
      </p:sp>
      <p:sp>
        <p:nvSpPr>
          <p:cNvPr id="18" name="Šipka doleva 17"/>
          <p:cNvSpPr/>
          <p:nvPr/>
        </p:nvSpPr>
        <p:spPr>
          <a:xfrm>
            <a:off x="6732588" y="2997200"/>
            <a:ext cx="1584325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 </a:t>
            </a:r>
            <a:r>
              <a:rPr lang="cs-CZ" sz="16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(čas)</a:t>
            </a:r>
          </a:p>
        </p:txBody>
      </p:sp>
      <p:sp>
        <p:nvSpPr>
          <p:cNvPr id="20" name="Šipka doleva 19"/>
          <p:cNvSpPr/>
          <p:nvPr/>
        </p:nvSpPr>
        <p:spPr>
          <a:xfrm>
            <a:off x="2484438" y="3860800"/>
            <a:ext cx="2232025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po, do</a:t>
            </a:r>
          </a:p>
        </p:txBody>
      </p:sp>
      <p:sp>
        <p:nvSpPr>
          <p:cNvPr id="21" name="Šipka doleva 20"/>
          <p:cNvSpPr/>
          <p:nvPr/>
        </p:nvSpPr>
        <p:spPr>
          <a:xfrm>
            <a:off x="6732588" y="1484313"/>
            <a:ext cx="1584325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od, o</a:t>
            </a:r>
          </a:p>
        </p:txBody>
      </p:sp>
      <p:sp>
        <p:nvSpPr>
          <p:cNvPr id="22" name="Šipka doleva 21"/>
          <p:cNvSpPr/>
          <p:nvPr/>
        </p:nvSpPr>
        <p:spPr>
          <a:xfrm>
            <a:off x="6732588" y="2205038"/>
            <a:ext cx="1584325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k,ke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Šipka doleva 22"/>
          <p:cNvSpPr/>
          <p:nvPr/>
        </p:nvSpPr>
        <p:spPr>
          <a:xfrm>
            <a:off x="6732588" y="3789363"/>
            <a:ext cx="1871662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</a:p>
        </p:txBody>
      </p:sp>
      <p:sp>
        <p:nvSpPr>
          <p:cNvPr id="24" name="Šipka doleva 23"/>
          <p:cNvSpPr/>
          <p:nvPr/>
        </p:nvSpPr>
        <p:spPr>
          <a:xfrm>
            <a:off x="3492500" y="4508500"/>
            <a:ext cx="2232025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naproti</a:t>
            </a:r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4235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Předložky – přelož, pokud neumíš, klikni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5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764704"/>
            <a:ext cx="866775" cy="70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71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71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71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11" grpId="0" animBg="1"/>
      <p:bldP spid="10" grpId="0" animBg="1"/>
      <p:bldP spid="7175" grpId="0" build="p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042988" y="1052736"/>
            <a:ext cx="4033068" cy="4392389"/>
          </a:xfrm>
        </p:spPr>
        <p:txBody>
          <a:bodyPr>
            <a:noAutofit/>
          </a:bodyPr>
          <a:lstStyle/>
          <a:p>
            <a:r>
              <a:rPr lang="de-DE" sz="2400" b="1" dirty="0" smtClean="0">
                <a:solidFill>
                  <a:srgbClr val="C00000"/>
                </a:solidFill>
              </a:rPr>
              <a:t>durch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de-DE" sz="2400" b="1" dirty="0" smtClean="0">
                <a:solidFill>
                  <a:srgbClr val="C00000"/>
                </a:solidFill>
              </a:rPr>
              <a:t>für 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de-DE" sz="2400" b="1" dirty="0" smtClean="0">
                <a:solidFill>
                  <a:srgbClr val="C00000"/>
                </a:solidFill>
              </a:rPr>
              <a:t>gegen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de-DE" sz="2400" b="1" dirty="0" smtClean="0">
                <a:solidFill>
                  <a:srgbClr val="C00000"/>
                </a:solidFill>
              </a:rPr>
              <a:t>ohne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de-DE" sz="2400" b="1" dirty="0" smtClean="0">
                <a:solidFill>
                  <a:srgbClr val="C00000"/>
                </a:solidFill>
              </a:rPr>
              <a:t>um</a:t>
            </a:r>
            <a:endParaRPr lang="cs-CZ" sz="2400" b="1" dirty="0" smtClean="0">
              <a:solidFill>
                <a:srgbClr val="C00000"/>
              </a:solidFill>
            </a:endParaRPr>
          </a:p>
        </p:txBody>
      </p:sp>
      <p:sp>
        <p:nvSpPr>
          <p:cNvPr id="11" name="AutoShape 9"/>
          <p:cNvSpPr>
            <a:spLocks noChangeArrowheads="1"/>
          </p:cNvSpPr>
          <p:nvPr/>
        </p:nvSpPr>
        <p:spPr bwMode="auto">
          <a:xfrm flipH="1">
            <a:off x="5940151" y="4797152"/>
            <a:ext cx="2015753" cy="792162"/>
          </a:xfrm>
          <a:prstGeom prst="wedgeEllipseCallout">
            <a:avLst>
              <a:gd name="adj1" fmla="val -47556"/>
              <a:gd name="adj2" fmla="val 77106"/>
            </a:avLst>
          </a:prstGeom>
          <a:gradFill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/>
          </a:gradFill>
          <a:ln w="28575" algn="ctr">
            <a:solidFill>
              <a:schemeClr val="bg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buFontTx/>
              <a:buNone/>
            </a:pPr>
            <a:r>
              <a:rPr lang="cs-CZ" dirty="0" err="1">
                <a:solidFill>
                  <a:srgbClr val="800000"/>
                </a:solidFill>
                <a:latin typeface="Algerian" pitchFamily="82" charset="0"/>
              </a:rPr>
              <a:t>Oh</a:t>
            </a:r>
            <a:r>
              <a:rPr lang="cs-CZ" dirty="0">
                <a:solidFill>
                  <a:srgbClr val="800000"/>
                </a:solidFill>
                <a:latin typeface="Algerian" pitchFamily="82" charset="0"/>
              </a:rPr>
              <a:t>  </a:t>
            </a:r>
            <a:r>
              <a:rPr lang="de-DE" dirty="0">
                <a:solidFill>
                  <a:srgbClr val="800000"/>
                </a:solidFill>
                <a:latin typeface="Algerian" pitchFamily="82" charset="0"/>
              </a:rPr>
              <a:t>4</a:t>
            </a:r>
            <a:r>
              <a:rPr lang="cs-CZ" dirty="0">
                <a:solidFill>
                  <a:srgbClr val="800000"/>
                </a:solidFill>
                <a:latin typeface="Algerian" pitchFamily="82" charset="0"/>
              </a:rPr>
              <a:t>.</a:t>
            </a:r>
            <a:endParaRPr lang="de-DE" dirty="0">
              <a:solidFill>
                <a:srgbClr val="800000"/>
              </a:solidFill>
              <a:latin typeface="Algerian" pitchFamily="82" charset="0"/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3059832" y="1052736"/>
            <a:ext cx="1368425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skrz</a:t>
            </a:r>
          </a:p>
        </p:txBody>
      </p:sp>
      <p:sp>
        <p:nvSpPr>
          <p:cNvPr id="13" name="Šipka doleva 12"/>
          <p:cNvSpPr/>
          <p:nvPr/>
        </p:nvSpPr>
        <p:spPr>
          <a:xfrm>
            <a:off x="3059832" y="2636912"/>
            <a:ext cx="1368425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</a:t>
            </a:r>
          </a:p>
        </p:txBody>
      </p:sp>
      <p:sp>
        <p:nvSpPr>
          <p:cNvPr id="14" name="Šipka doleva 13"/>
          <p:cNvSpPr/>
          <p:nvPr/>
        </p:nvSpPr>
        <p:spPr>
          <a:xfrm>
            <a:off x="3059832" y="3429000"/>
            <a:ext cx="1368425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</a:t>
            </a:r>
          </a:p>
        </p:txBody>
      </p:sp>
      <p:sp>
        <p:nvSpPr>
          <p:cNvPr id="15" name="Šipka doleva 14"/>
          <p:cNvSpPr/>
          <p:nvPr/>
        </p:nvSpPr>
        <p:spPr>
          <a:xfrm>
            <a:off x="3059832" y="4293096"/>
            <a:ext cx="2087563" cy="790575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o, okolo</a:t>
            </a:r>
          </a:p>
        </p:txBody>
      </p:sp>
      <p:sp>
        <p:nvSpPr>
          <p:cNvPr id="16" name="Šipka doleva 15"/>
          <p:cNvSpPr/>
          <p:nvPr/>
        </p:nvSpPr>
        <p:spPr>
          <a:xfrm>
            <a:off x="3059832" y="1844824"/>
            <a:ext cx="1368425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</a:t>
            </a:r>
          </a:p>
        </p:txBody>
      </p:sp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484784"/>
            <a:ext cx="1314450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16" descr="MCj03255560000%5b1%5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884368" y="5445224"/>
            <a:ext cx="1120775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2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11" grpId="0" animBg="1"/>
      <p:bldP spid="10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7759391">
            <a:off x="4722019" y="3629819"/>
            <a:ext cx="1008062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2708275"/>
            <a:ext cx="1008063" cy="142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2" descr="C:\Documents and Settings\Strnadova\Local Settings\Temporary Internet Files\Content.IE5\1XJB4GLE\MC9004119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692150"/>
            <a:ext cx="1439863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836712"/>
            <a:ext cx="435048" cy="614186"/>
          </a:xfrm>
          <a:prstGeom prst="ellipse">
            <a:avLst/>
          </a:prstGeom>
          <a:noFill/>
        </p:spPr>
      </p:pic>
      <p:pic>
        <p:nvPicPr>
          <p:cNvPr id="9224" name="Picture 5" descr="C:\Documents and Settings\Strnadova\Local Settings\Temporary Internet Files\Content.IE5\ZR45GUYX\MC90044038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7713" y="1844675"/>
            <a:ext cx="3017837" cy="279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275" y="3573463"/>
            <a:ext cx="1236663" cy="174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53" name="Picture 6" descr="C:\Documents and Settings\Strnadova\Local Settings\Temporary Internet Files\Content.IE5\FK5HPULN\MC9003985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413" y="3068638"/>
            <a:ext cx="12096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4" cstate="print"/>
          <a:srcRect l="-25246" t="40377" r="36377" b="29558"/>
          <a:stretch>
            <a:fillRect/>
          </a:stretch>
        </p:blipFill>
        <p:spPr bwMode="auto">
          <a:xfrm rot="418001">
            <a:off x="4803855" y="2249846"/>
            <a:ext cx="760425" cy="307337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Šipka doleva 33"/>
          <p:cNvSpPr/>
          <p:nvPr/>
        </p:nvSpPr>
        <p:spPr>
          <a:xfrm>
            <a:off x="5867400" y="3789363"/>
            <a:ext cx="1657350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unter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Šipka doleva 34"/>
          <p:cNvSpPr/>
          <p:nvPr/>
        </p:nvSpPr>
        <p:spPr>
          <a:xfrm>
            <a:off x="5148263" y="4508500"/>
            <a:ext cx="1295400" cy="792163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vor</a:t>
            </a:r>
          </a:p>
        </p:txBody>
      </p:sp>
      <p:sp>
        <p:nvSpPr>
          <p:cNvPr id="36" name="Obousměrná vodorovná šipka 35"/>
          <p:cNvSpPr/>
          <p:nvPr/>
        </p:nvSpPr>
        <p:spPr>
          <a:xfrm>
            <a:off x="3203575" y="5732463"/>
            <a:ext cx="3097213" cy="865187"/>
          </a:xfrm>
          <a:prstGeom prst="leftRightArrow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r>
              <a:rPr lang="cs-CZ" sz="2800" b="1" dirty="0" err="1">
                <a:solidFill>
                  <a:srgbClr val="45271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zwischen</a:t>
            </a:r>
            <a:endParaRPr lang="cs-CZ" sz="2800" b="1" dirty="0"/>
          </a:p>
        </p:txBody>
      </p:sp>
      <p:sp>
        <p:nvSpPr>
          <p:cNvPr id="38" name="Zahnutá šipka dolů 37"/>
          <p:cNvSpPr/>
          <p:nvPr/>
        </p:nvSpPr>
        <p:spPr>
          <a:xfrm flipH="1">
            <a:off x="3132138" y="188913"/>
            <a:ext cx="3095625" cy="936625"/>
          </a:xfrm>
          <a:prstGeom prst="curvedDownArrow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r>
              <a:rPr lang="de-DE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Šipka doprava 38"/>
          <p:cNvSpPr/>
          <p:nvPr/>
        </p:nvSpPr>
        <p:spPr>
          <a:xfrm>
            <a:off x="1403350" y="2781300"/>
            <a:ext cx="1800225" cy="863600"/>
          </a:xfrm>
          <a:prstGeom prst="rightArrow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r>
              <a:rPr lang="cs-CZ" b="1" dirty="0" err="1">
                <a:solidFill>
                  <a:srgbClr val="45271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hinter</a:t>
            </a:r>
            <a:endParaRPr lang="cs-CZ" b="1" dirty="0"/>
          </a:p>
        </p:txBody>
      </p:sp>
      <p:sp>
        <p:nvSpPr>
          <p:cNvPr id="40" name="Šipka doprava 39"/>
          <p:cNvSpPr/>
          <p:nvPr/>
        </p:nvSpPr>
        <p:spPr>
          <a:xfrm>
            <a:off x="395288" y="3573463"/>
            <a:ext cx="1800225" cy="863600"/>
          </a:xfrm>
          <a:prstGeom prst="rightArrow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FontTx/>
              <a:buNone/>
              <a:defRPr/>
            </a:pPr>
            <a:r>
              <a:rPr lang="cs-CZ" b="1" dirty="0" err="1">
                <a:solidFill>
                  <a:srgbClr val="45271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neben</a:t>
            </a:r>
            <a:endParaRPr lang="cs-CZ" b="1" dirty="0"/>
          </a:p>
        </p:txBody>
      </p:sp>
      <p:sp>
        <p:nvSpPr>
          <p:cNvPr id="43" name="Šipka doleva 42"/>
          <p:cNvSpPr/>
          <p:nvPr/>
        </p:nvSpPr>
        <p:spPr>
          <a:xfrm>
            <a:off x="7848600" y="836613"/>
            <a:ext cx="1295400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Šipka doleva 43"/>
          <p:cNvSpPr/>
          <p:nvPr/>
        </p:nvSpPr>
        <p:spPr>
          <a:xfrm>
            <a:off x="5940425" y="1989138"/>
            <a:ext cx="1295400" cy="792162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de-DE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Šipka doleva 48"/>
          <p:cNvSpPr/>
          <p:nvPr/>
        </p:nvSpPr>
        <p:spPr>
          <a:xfrm>
            <a:off x="1403350" y="1196975"/>
            <a:ext cx="1295400" cy="790575"/>
          </a:xfrm>
          <a:prstGeom prst="leftArrow">
            <a:avLst/>
          </a:prstGeom>
          <a:gradFill flip="none" rotWithShape="1"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Tx/>
              <a:buNone/>
              <a:defRPr/>
            </a:pP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0" y="0"/>
            <a:ext cx="1368425" cy="52322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Tx/>
              <a:buNone/>
              <a:defRPr/>
            </a:pPr>
            <a:r>
              <a:rPr lang="de-DE" sz="2800" dirty="0">
                <a:latin typeface="Algerian" pitchFamily="82" charset="0"/>
              </a:rPr>
              <a:t>3. wo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164288" y="0"/>
            <a:ext cx="21955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Tx/>
              <a:buNone/>
              <a:defRPr/>
            </a:pPr>
            <a:r>
              <a:rPr lang="de-DE" sz="2800" dirty="0">
                <a:latin typeface="Algerian" pitchFamily="82" charset="0"/>
              </a:rPr>
              <a:t>4. wohin</a:t>
            </a:r>
            <a:endParaRPr lang="cs-CZ" sz="2800" dirty="0">
              <a:latin typeface="Algerian" pitchFamily="82" charset="0"/>
            </a:endParaRPr>
          </a:p>
        </p:txBody>
      </p:sp>
      <p:cxnSp>
        <p:nvCxnSpPr>
          <p:cNvPr id="64" name="Přímá spojovací šipka 63"/>
          <p:cNvCxnSpPr>
            <a:endCxn id="9222" idx="3"/>
          </p:cNvCxnSpPr>
          <p:nvPr/>
        </p:nvCxnSpPr>
        <p:spPr bwMode="auto">
          <a:xfrm flipH="1" flipV="1">
            <a:off x="5579815" y="1256259"/>
            <a:ext cx="2232545" cy="12503"/>
          </a:xfrm>
          <a:prstGeom prst="straightConnector1">
            <a:avLst/>
          </a:prstGeom>
          <a:ln>
            <a:headEnd type="none" w="med" len="med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6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3663" y="5516563"/>
            <a:ext cx="11620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3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1835150" y="5516563"/>
            <a:ext cx="10890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 descr="Obrázek1"/>
          <p:cNvPicPr>
            <a:picLocks noGrp="1" noChangeAspect="1" noChangeArrowheads="1"/>
          </p:cNvPicPr>
          <p:nvPr>
            <p:ph sz="half" idx="1"/>
          </p:nvPr>
        </p:nvPicPr>
        <p:blipFill>
          <a:blip r:embed="rId9" cstate="print"/>
          <a:srcRect/>
          <a:stretch>
            <a:fillRect/>
          </a:stretch>
        </p:blipFill>
        <p:spPr>
          <a:xfrm>
            <a:off x="0" y="765175"/>
            <a:ext cx="1190625" cy="2228850"/>
          </a:xfrm>
          <a:noFill/>
        </p:spPr>
      </p:pic>
      <p:pic>
        <p:nvPicPr>
          <p:cNvPr id="32" name="Picture 7" descr="C:\Documents and Settings\Strnadova\Local Settings\Temporary Internet Files\Content.IE5\4NCMLVPT\MC900436209[1].png"/>
          <p:cNvPicPr>
            <a:picLocks noChangeAspect="1" noChangeArrowheads="1"/>
          </p:cNvPicPr>
          <p:nvPr/>
        </p:nvPicPr>
        <p:blipFill>
          <a:blip r:embed="rId10" cstate="print"/>
          <a:srcRect l="41667" t="31479" b="24451"/>
          <a:stretch>
            <a:fillRect/>
          </a:stretch>
        </p:blipFill>
        <p:spPr bwMode="auto">
          <a:xfrm>
            <a:off x="179388" y="1628775"/>
            <a:ext cx="431800" cy="55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3" grpId="0" animBg="1"/>
      <p:bldP spid="44" grpId="0" animBg="1"/>
      <p:bldP spid="49" grpId="0" animBg="1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Předložkové vazby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364502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achten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auf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Angst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haben</a:t>
            </a:r>
            <a:r>
              <a:rPr lang="cs-CZ" sz="2400" b="1" dirty="0" smtClean="0">
                <a:solidFill>
                  <a:schemeClr val="tx1"/>
                </a:solidFill>
              </a:rPr>
              <a:t> um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152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Angst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haben</a:t>
            </a:r>
            <a:r>
              <a:rPr lang="cs-CZ" sz="2400" b="1" dirty="0" smtClean="0">
                <a:solidFill>
                  <a:schemeClr val="tx1"/>
                </a:solidFill>
              </a:rPr>
              <a:t> vor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1520" y="436510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anfangen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odjet, odjíždět 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1216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zastavit se pro </a:t>
            </a:r>
            <a:r>
              <a:rPr lang="cs-CZ" sz="2000" b="1" dirty="0" smtClean="0">
                <a:solidFill>
                  <a:schemeClr val="tx1"/>
                </a:solidFill>
              </a:rPr>
              <a:t>koho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12160" y="443711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mít strach 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012160" y="371703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mít strach, bát se 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012160" y="299695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začít, začínat 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012160" y="227687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dávat pozor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012160" y="155679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opsat, opisovat z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1520" y="22048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abfahren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von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1520" y="14847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abholen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von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292494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abschreiben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von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01216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vyzvednout koho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012160" y="227687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všímat si, dbát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6" name="Přímá spojovací šipka 105"/>
          <p:cNvCxnSpPr>
            <a:stCxn id="27" idx="1"/>
            <a:endCxn id="30" idx="3"/>
          </p:cNvCxnSpPr>
          <p:nvPr/>
        </p:nvCxnSpPr>
        <p:spPr>
          <a:xfrm flipH="1">
            <a:off x="3203848" y="1844824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šipka 106"/>
          <p:cNvCxnSpPr/>
          <p:nvPr/>
        </p:nvCxnSpPr>
        <p:spPr>
          <a:xfrm flipH="1">
            <a:off x="3203848" y="2564904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ovací šipka 107"/>
          <p:cNvCxnSpPr/>
          <p:nvPr/>
        </p:nvCxnSpPr>
        <p:spPr>
          <a:xfrm flipH="1">
            <a:off x="3275856" y="3212976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šipka 108"/>
          <p:cNvCxnSpPr/>
          <p:nvPr/>
        </p:nvCxnSpPr>
        <p:spPr>
          <a:xfrm flipH="1">
            <a:off x="3203848" y="3933056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ovací šipka 109"/>
          <p:cNvCxnSpPr/>
          <p:nvPr/>
        </p:nvCxnSpPr>
        <p:spPr>
          <a:xfrm flipH="1">
            <a:off x="3131840" y="4797152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šipka 112"/>
          <p:cNvCxnSpPr/>
          <p:nvPr/>
        </p:nvCxnSpPr>
        <p:spPr>
          <a:xfrm flipH="1" flipV="1">
            <a:off x="3131840" y="1556792"/>
            <a:ext cx="2880320" cy="36004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>
            <a:stCxn id="21" idx="1"/>
          </p:cNvCxnSpPr>
          <p:nvPr/>
        </p:nvCxnSpPr>
        <p:spPr>
          <a:xfrm flipH="1" flipV="1">
            <a:off x="3131840" y="2564904"/>
            <a:ext cx="2880320" cy="3528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5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Předložkové vazby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364502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beginnen mit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denken an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152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sich erinnern an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1520" y="436510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bitten um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myslet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1216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prosit 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12160" y="443711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vzpomenout</a:t>
            </a:r>
            <a:r>
              <a:rPr lang="de-DE" sz="2400" b="1" dirty="0" smtClean="0">
                <a:solidFill>
                  <a:schemeClr val="tx1"/>
                </a:solidFill>
              </a:rPr>
              <a:t> si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012160" y="371703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začínat s, začít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012160" y="299695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pracovat</a:t>
            </a:r>
            <a:r>
              <a:rPr lang="de-DE" sz="2400" b="1" dirty="0" smtClean="0">
                <a:solidFill>
                  <a:schemeClr val="tx1"/>
                </a:solidFill>
              </a:rPr>
              <a:t> 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012160" y="227687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zaplatit 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012160" y="155679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př</a:t>
            </a:r>
            <a:r>
              <a:rPr lang="de-DE" sz="2400" b="1" dirty="0" err="1" smtClean="0">
                <a:solidFill>
                  <a:schemeClr val="tx1"/>
                </a:solidFill>
              </a:rPr>
              <a:t>estat</a:t>
            </a:r>
            <a:r>
              <a:rPr lang="de-DE" sz="2400" b="1" dirty="0" smtClean="0">
                <a:solidFill>
                  <a:schemeClr val="tx1"/>
                </a:solidFill>
              </a:rPr>
              <a:t> 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1520" y="22048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uf</a:t>
            </a:r>
            <a:r>
              <a:rPr lang="de-DE" sz="2400" b="1" dirty="0" smtClean="0">
                <a:solidFill>
                  <a:schemeClr val="tx1"/>
                </a:solidFill>
              </a:rPr>
              <a:t>hören mit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1520" y="14847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arbeiten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292494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bezahlen für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6" name="Přímá spojovací šipka 105"/>
          <p:cNvCxnSpPr>
            <a:stCxn id="27" idx="1"/>
          </p:cNvCxnSpPr>
          <p:nvPr/>
        </p:nvCxnSpPr>
        <p:spPr>
          <a:xfrm flipH="1">
            <a:off x="3203848" y="1844824"/>
            <a:ext cx="280831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šipka 106"/>
          <p:cNvCxnSpPr/>
          <p:nvPr/>
        </p:nvCxnSpPr>
        <p:spPr>
          <a:xfrm flipH="1">
            <a:off x="3203848" y="2564904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ovací šipka 107"/>
          <p:cNvCxnSpPr>
            <a:stCxn id="24" idx="1"/>
          </p:cNvCxnSpPr>
          <p:nvPr/>
        </p:nvCxnSpPr>
        <p:spPr>
          <a:xfrm flipH="1">
            <a:off x="3275856" y="4005064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šipka 108"/>
          <p:cNvCxnSpPr>
            <a:stCxn id="22" idx="1"/>
          </p:cNvCxnSpPr>
          <p:nvPr/>
        </p:nvCxnSpPr>
        <p:spPr>
          <a:xfrm flipH="1" flipV="1">
            <a:off x="3203848" y="4653136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ovací šipka 109"/>
          <p:cNvCxnSpPr/>
          <p:nvPr/>
        </p:nvCxnSpPr>
        <p:spPr>
          <a:xfrm flipH="1">
            <a:off x="3203848" y="4797152"/>
            <a:ext cx="2736304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šipka 112"/>
          <p:cNvCxnSpPr>
            <a:stCxn id="25" idx="1"/>
          </p:cNvCxnSpPr>
          <p:nvPr/>
        </p:nvCxnSpPr>
        <p:spPr>
          <a:xfrm flipH="1" flipV="1">
            <a:off x="3131840" y="1556792"/>
            <a:ext cx="2880320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>
            <a:stCxn id="21" idx="1"/>
            <a:endCxn id="18" idx="3"/>
          </p:cNvCxnSpPr>
          <p:nvPr/>
        </p:nvCxnSpPr>
        <p:spPr>
          <a:xfrm flipH="1" flipV="1">
            <a:off x="3203848" y="5373216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Předložkové vazby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364502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fahren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aupassen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auf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152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sich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freuen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auf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1520" y="436510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fragen</a:t>
            </a:r>
            <a:r>
              <a:rPr lang="cs-CZ" sz="2400" b="1" dirty="0" smtClean="0">
                <a:solidFill>
                  <a:schemeClr val="tx1"/>
                </a:solidFill>
              </a:rPr>
              <a:t> nach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zvyknout</a:t>
            </a:r>
            <a:r>
              <a:rPr lang="de-DE" sz="2400" b="1" dirty="0" smtClean="0">
                <a:solidFill>
                  <a:schemeClr val="tx1"/>
                </a:solidFill>
              </a:rPr>
              <a:t> si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1216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těšit se z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12160" y="443711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těšit se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012160" y="371703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dávat pozor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012160" y="299695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ptát se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012160" y="227687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jet  (7.p.)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012160" y="155679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v</a:t>
            </a:r>
            <a:r>
              <a:rPr lang="de-DE" sz="2400" b="1" dirty="0" err="1" smtClean="0">
                <a:solidFill>
                  <a:schemeClr val="tx1"/>
                </a:solidFill>
              </a:rPr>
              <a:t>ypráv</a:t>
            </a:r>
            <a:r>
              <a:rPr lang="cs-CZ" sz="2400" b="1" dirty="0" err="1" smtClean="0">
                <a:solidFill>
                  <a:schemeClr val="tx1"/>
                </a:solidFill>
              </a:rPr>
              <a:t>ět</a:t>
            </a:r>
            <a:r>
              <a:rPr lang="cs-CZ" sz="2400" b="1" dirty="0" smtClean="0">
                <a:solidFill>
                  <a:schemeClr val="tx1"/>
                </a:solidFill>
              </a:rPr>
              <a:t> 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1520" y="22048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s</a:t>
            </a:r>
            <a:r>
              <a:rPr lang="cs-CZ" sz="2400" b="1" dirty="0" err="1" smtClean="0">
                <a:solidFill>
                  <a:schemeClr val="tx1"/>
                </a:solidFill>
              </a:rPr>
              <a:t>ich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freuen</a:t>
            </a:r>
            <a:r>
              <a:rPr lang="de-DE" sz="2400" b="1" dirty="0" smtClean="0">
                <a:solidFill>
                  <a:schemeClr val="tx1"/>
                </a:solidFill>
              </a:rPr>
              <a:t> über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1520" y="14847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erzählen von/über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292494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sich gewöhnen an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6" name="Přímá spojovací šipka 105"/>
          <p:cNvCxnSpPr/>
          <p:nvPr/>
        </p:nvCxnSpPr>
        <p:spPr>
          <a:xfrm flipH="1">
            <a:off x="3203848" y="1772816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šipka 106"/>
          <p:cNvCxnSpPr/>
          <p:nvPr/>
        </p:nvCxnSpPr>
        <p:spPr>
          <a:xfrm flipH="1">
            <a:off x="3203848" y="2564904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ovací šipka 107"/>
          <p:cNvCxnSpPr>
            <a:stCxn id="25" idx="1"/>
          </p:cNvCxnSpPr>
          <p:nvPr/>
        </p:nvCxnSpPr>
        <p:spPr>
          <a:xfrm flipH="1">
            <a:off x="3275856" y="3284984"/>
            <a:ext cx="2736304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šipka 108"/>
          <p:cNvCxnSpPr/>
          <p:nvPr/>
        </p:nvCxnSpPr>
        <p:spPr>
          <a:xfrm flipH="1">
            <a:off x="3203848" y="3933056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ovací šipka 109"/>
          <p:cNvCxnSpPr/>
          <p:nvPr/>
        </p:nvCxnSpPr>
        <p:spPr>
          <a:xfrm flipH="1">
            <a:off x="3131840" y="4797152"/>
            <a:ext cx="2808312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šipka 112"/>
          <p:cNvCxnSpPr>
            <a:stCxn id="21" idx="1"/>
            <a:endCxn id="30" idx="3"/>
          </p:cNvCxnSpPr>
          <p:nvPr/>
        </p:nvCxnSpPr>
        <p:spPr>
          <a:xfrm flipH="1" flipV="1">
            <a:off x="3203848" y="3212976"/>
            <a:ext cx="2808312" cy="28803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>
            <a:endCxn id="28" idx="3"/>
          </p:cNvCxnSpPr>
          <p:nvPr/>
        </p:nvCxnSpPr>
        <p:spPr>
          <a:xfrm flipH="1" flipV="1">
            <a:off x="3203848" y="2492896"/>
            <a:ext cx="2808312" cy="28803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Předložkové vazby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1520" y="364502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sprechen von/über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152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w</a:t>
            </a:r>
            <a:r>
              <a:rPr lang="cs-CZ" sz="2400" b="1" dirty="0" err="1" smtClean="0">
                <a:solidFill>
                  <a:schemeClr val="tx1"/>
                </a:solidFill>
              </a:rPr>
              <a:t>arten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auf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5152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suchen</a:t>
            </a:r>
            <a:r>
              <a:rPr lang="cs-CZ" sz="2400" b="1" dirty="0" smtClean="0">
                <a:solidFill>
                  <a:schemeClr val="tx1"/>
                </a:solidFill>
              </a:rPr>
              <a:t> nach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51520" y="436510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sich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verabschieden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von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8052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čekat 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012160" y="50851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rozloučit se 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012160" y="443711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h</a:t>
            </a:r>
            <a:r>
              <a:rPr lang="de-DE" sz="2400" b="1" dirty="0" err="1" smtClean="0">
                <a:solidFill>
                  <a:schemeClr val="tx1"/>
                </a:solidFill>
              </a:rPr>
              <a:t>ledat</a:t>
            </a:r>
            <a:r>
              <a:rPr lang="de-DE" sz="2400" b="1" dirty="0" smtClean="0">
                <a:solidFill>
                  <a:schemeClr val="tx1"/>
                </a:solidFill>
              </a:rPr>
              <a:t> n</a:t>
            </a:r>
            <a:r>
              <a:rPr lang="cs-CZ" sz="2400" b="1" dirty="0" err="1" smtClean="0">
                <a:solidFill>
                  <a:schemeClr val="tx1"/>
                </a:solidFill>
              </a:rPr>
              <a:t>ěco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012160" y="371703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err="1" smtClean="0">
                <a:solidFill>
                  <a:schemeClr val="tx1"/>
                </a:solidFill>
              </a:rPr>
              <a:t>mluvit</a:t>
            </a:r>
            <a:r>
              <a:rPr lang="de-DE" sz="2400" b="1" dirty="0" smtClean="0">
                <a:solidFill>
                  <a:schemeClr val="tx1"/>
                </a:solidFill>
              </a:rPr>
              <a:t> 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012160" y="299695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smát se </a:t>
            </a:r>
            <a:r>
              <a:rPr lang="cs-CZ" sz="2400" b="1" dirty="0" err="1" smtClean="0">
                <a:solidFill>
                  <a:schemeClr val="tx1"/>
                </a:solidFill>
              </a:rPr>
              <a:t>něk</a:t>
            </a:r>
            <a:r>
              <a:rPr lang="cs-CZ" sz="2400" b="1" dirty="0" smtClean="0">
                <a:solidFill>
                  <a:schemeClr val="tx1"/>
                </a:solidFill>
              </a:rPr>
              <a:t>., </a:t>
            </a:r>
            <a:r>
              <a:rPr lang="cs-CZ" sz="2400" b="1" dirty="0" err="1" smtClean="0">
                <a:solidFill>
                  <a:schemeClr val="tx1"/>
                </a:solidFill>
              </a:rPr>
              <a:t>něč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012160" y="227687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zaplatit 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012160" y="1556792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pomáhat při, 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1520" y="220486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err="1" smtClean="0">
                <a:solidFill>
                  <a:schemeClr val="tx1"/>
                </a:solidFill>
              </a:rPr>
              <a:t>helfen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1520" y="148478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lachen über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2924944"/>
            <a:ext cx="2952328" cy="57606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6482786"/>
              <a:satOff val="24753"/>
              <a:lumOff val="0"/>
              <a:alphaOff val="0"/>
            </a:schemeClr>
          </a:fillRef>
          <a:effectRef idx="3">
            <a:schemeClr val="accent2">
              <a:hueOff val="6482786"/>
              <a:satOff val="24753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de-DE" sz="2400" b="1" dirty="0" smtClean="0">
                <a:solidFill>
                  <a:schemeClr val="tx1"/>
                </a:solidFill>
              </a:rPr>
              <a:t>bezahlen für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6" name="Přímá spojovací šipka 105"/>
          <p:cNvCxnSpPr>
            <a:stCxn id="27" idx="1"/>
          </p:cNvCxnSpPr>
          <p:nvPr/>
        </p:nvCxnSpPr>
        <p:spPr>
          <a:xfrm flipH="1">
            <a:off x="3203848" y="1844824"/>
            <a:ext cx="280831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7" name="Přímá spojovací šipka 106"/>
          <p:cNvCxnSpPr/>
          <p:nvPr/>
        </p:nvCxnSpPr>
        <p:spPr>
          <a:xfrm flipH="1">
            <a:off x="3203848" y="2564904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8" name="Přímá spojovací šipka 107"/>
          <p:cNvCxnSpPr>
            <a:stCxn id="24" idx="1"/>
          </p:cNvCxnSpPr>
          <p:nvPr/>
        </p:nvCxnSpPr>
        <p:spPr>
          <a:xfrm flipH="1">
            <a:off x="3275856" y="4005064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9" name="Přímá spojovací šipka 108"/>
          <p:cNvCxnSpPr>
            <a:stCxn id="22" idx="1"/>
          </p:cNvCxnSpPr>
          <p:nvPr/>
        </p:nvCxnSpPr>
        <p:spPr>
          <a:xfrm flipH="1" flipV="1">
            <a:off x="3203848" y="4653136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0" name="Přímá spojovací šipka 109"/>
          <p:cNvCxnSpPr/>
          <p:nvPr/>
        </p:nvCxnSpPr>
        <p:spPr>
          <a:xfrm flipH="1">
            <a:off x="3203848" y="4797152"/>
            <a:ext cx="2736304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3" name="Přímá spojovací šipka 112"/>
          <p:cNvCxnSpPr>
            <a:stCxn id="25" idx="1"/>
          </p:cNvCxnSpPr>
          <p:nvPr/>
        </p:nvCxnSpPr>
        <p:spPr>
          <a:xfrm flipH="1" flipV="1">
            <a:off x="3131840" y="1556792"/>
            <a:ext cx="2880320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>
            <a:stCxn id="21" idx="1"/>
            <a:endCxn id="18" idx="3"/>
          </p:cNvCxnSpPr>
          <p:nvPr/>
        </p:nvCxnSpPr>
        <p:spPr>
          <a:xfrm flipH="1" flipV="1">
            <a:off x="3203848" y="5373216"/>
            <a:ext cx="2808312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Překládej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733256"/>
          </a:xfrm>
        </p:spPr>
        <p:txBody>
          <a:bodyPr>
            <a:normAutofit/>
          </a:bodyPr>
          <a:lstStyle/>
          <a:p>
            <a:r>
              <a:rPr lang="de-DE" sz="2000" b="1" dirty="0" smtClean="0"/>
              <a:t>Der Zug fährt um zehn Uhr vom Bahnhof ab.</a:t>
            </a:r>
          </a:p>
          <a:p>
            <a:r>
              <a:rPr lang="de-DE" sz="2000" b="1" dirty="0" smtClean="0"/>
              <a:t>Morgen will ich meine Mutter vom Bahnhof abholen.</a:t>
            </a:r>
          </a:p>
          <a:p>
            <a:r>
              <a:rPr lang="de-DE" sz="2000" b="1" dirty="0" smtClean="0"/>
              <a:t>Schreib von der Tafel ab.</a:t>
            </a:r>
          </a:p>
          <a:p>
            <a:r>
              <a:rPr lang="de-DE" sz="2000" b="1" dirty="0" smtClean="0"/>
              <a:t>Du musst auf den Weg achten.</a:t>
            </a:r>
          </a:p>
          <a:p>
            <a:r>
              <a:rPr lang="de-DE" sz="2000" b="1" dirty="0" smtClean="0"/>
              <a:t>Du kannst schon mit den Hausaufgaben anfangen.</a:t>
            </a:r>
          </a:p>
          <a:p>
            <a:r>
              <a:rPr lang="de-DE" sz="2000" b="1" dirty="0" smtClean="0"/>
              <a:t>Er hat Angst vor Schlangen.</a:t>
            </a:r>
          </a:p>
          <a:p>
            <a:r>
              <a:rPr lang="de-DE" sz="2000" b="1" dirty="0" smtClean="0"/>
              <a:t>Mein Vater arbeitet bei der Firma IGEL.</a:t>
            </a:r>
          </a:p>
          <a:p>
            <a:r>
              <a:rPr lang="de-DE" sz="2000" b="1" dirty="0" smtClean="0"/>
              <a:t>Hör mit dem Quatschen auf.</a:t>
            </a:r>
          </a:p>
          <a:p>
            <a:r>
              <a:rPr lang="de-DE" sz="2000" b="1" dirty="0" smtClean="0"/>
              <a:t>Ich passe auf meinen Hund auf.</a:t>
            </a:r>
          </a:p>
          <a:p>
            <a:r>
              <a:rPr lang="de-DE" sz="2000" b="1" dirty="0" smtClean="0"/>
              <a:t>Sie beginnt mit dem Training.</a:t>
            </a:r>
          </a:p>
          <a:p>
            <a:r>
              <a:rPr lang="de-DE" sz="2000" b="1" dirty="0" smtClean="0"/>
              <a:t>Wie viel musst du für die Fahrkarte bezahlen?</a:t>
            </a:r>
          </a:p>
          <a:p>
            <a:r>
              <a:rPr lang="de-DE" sz="2000" b="1" dirty="0" smtClean="0"/>
              <a:t>Er bittet um deine Hilfe.</a:t>
            </a:r>
          </a:p>
          <a:p>
            <a:r>
              <a:rPr lang="de-DE" sz="2000" b="1" dirty="0" smtClean="0"/>
              <a:t>Ich denke an meinen Freund Julian.</a:t>
            </a:r>
          </a:p>
          <a:p>
            <a:r>
              <a:rPr lang="de-DE" sz="2000" b="1" dirty="0" smtClean="0"/>
              <a:t>Für welche Schule hast du dich entschieden?</a:t>
            </a:r>
          </a:p>
          <a:p>
            <a:endParaRPr lang="de-DE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Překládej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09160"/>
          </a:xfrm>
        </p:spPr>
        <p:txBody>
          <a:bodyPr>
            <a:normAutofit/>
          </a:bodyPr>
          <a:lstStyle/>
          <a:p>
            <a:r>
              <a:rPr lang="de-DE" sz="2000" b="1" dirty="0" smtClean="0"/>
              <a:t>Ich erinnere mich sehr gut an meinen Opa in Australien.</a:t>
            </a:r>
          </a:p>
          <a:p>
            <a:r>
              <a:rPr lang="de-DE" sz="2000" b="1" dirty="0" smtClean="0"/>
              <a:t>Wovon / Worüber hast du so lange erzählt. Von unseren Ferien. Über unsere Ferien.</a:t>
            </a:r>
          </a:p>
          <a:p>
            <a:r>
              <a:rPr lang="de-DE" sz="2000" b="1" dirty="0" smtClean="0"/>
              <a:t>Ich fahre mit dem Bus zur Schule.</a:t>
            </a:r>
          </a:p>
          <a:p>
            <a:r>
              <a:rPr lang="de-DE" sz="2000" b="1" dirty="0" smtClean="0"/>
              <a:t>Sie hat nach deinem Bruder gefragt.</a:t>
            </a:r>
          </a:p>
          <a:p>
            <a:r>
              <a:rPr lang="de-DE" sz="2000" b="1" dirty="0" smtClean="0"/>
              <a:t>Wir freuen uns auf das Wochenende. </a:t>
            </a:r>
          </a:p>
          <a:p>
            <a:r>
              <a:rPr lang="de-DE" sz="2000" b="1" dirty="0" smtClean="0"/>
              <a:t>Alex freut sich über sein neues Fahrrad.</a:t>
            </a:r>
          </a:p>
          <a:p>
            <a:r>
              <a:rPr lang="de-DE" sz="2000" b="1" dirty="0" smtClean="0"/>
              <a:t>Mein Freund hilft mir bei den Hausaufgaben.</a:t>
            </a:r>
          </a:p>
          <a:p>
            <a:r>
              <a:rPr lang="de-DE" sz="2000" b="1" dirty="0" smtClean="0"/>
              <a:t>Ich möchte mich von meinem Freund Peter verabschieden.</a:t>
            </a:r>
            <a:endParaRPr lang="cs-CZ" sz="2000" b="1" dirty="0" smtClean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5301208"/>
            <a:ext cx="1512168" cy="104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123728" y="558924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Klikneš-li na šipku, získáš přehled německé gramatiky.</a:t>
            </a:r>
            <a:endParaRPr lang="cs-CZ" dirty="0"/>
          </a:p>
        </p:txBody>
      </p:sp>
      <p:sp>
        <p:nvSpPr>
          <p:cNvPr id="7" name="Šipka doprava 6">
            <a:hlinkClick r:id="rId5"/>
          </p:cNvPr>
          <p:cNvSpPr/>
          <p:nvPr/>
        </p:nvSpPr>
        <p:spPr>
          <a:xfrm>
            <a:off x="6660232" y="5517232"/>
            <a:ext cx="2088232" cy="792088"/>
          </a:xfrm>
          <a:prstGeom prst="rightArrow">
            <a:avLst/>
          </a:prstGeom>
          <a:solidFill>
            <a:srgbClr val="3399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618</TotalTime>
  <Words>621</Words>
  <Application>Microsoft Office PowerPoint</Application>
  <PresentationFormat>Předvádění na obrazovce (4:3)</PresentationFormat>
  <Paragraphs>177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Použité zdroje:</vt:lpstr>
      <vt:lpstr>Práce s prezentací:</vt:lpstr>
      <vt:lpstr>Předložky – přelož, pokud neumíš, klikni</vt:lpstr>
      <vt:lpstr>Prezentace aplikace PowerPoint</vt:lpstr>
      <vt:lpstr>Prezentace aplikace PowerPoint</vt:lpstr>
      <vt:lpstr>Předložkové vazby</vt:lpstr>
      <vt:lpstr>Předložkové vazby</vt:lpstr>
      <vt:lpstr>Předložkové vazby</vt:lpstr>
      <vt:lpstr>Předložkové vazby</vt:lpstr>
      <vt:lpstr>Překládej</vt:lpstr>
      <vt:lpstr>Překládej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76</cp:revision>
  <dcterms:created xsi:type="dcterms:W3CDTF">2012-04-07T10:40:49Z</dcterms:created>
  <dcterms:modified xsi:type="dcterms:W3CDTF">2012-06-11T13:18:34Z</dcterms:modified>
</cp:coreProperties>
</file>