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17"/>
  </p:notesMasterIdLst>
  <p:sldIdLst>
    <p:sldId id="262" r:id="rId2"/>
    <p:sldId id="263" r:id="rId3"/>
    <p:sldId id="264" r:id="rId4"/>
    <p:sldId id="265" r:id="rId5"/>
    <p:sldId id="267" r:id="rId6"/>
    <p:sldId id="275" r:id="rId7"/>
    <p:sldId id="269" r:id="rId8"/>
    <p:sldId id="266" r:id="rId9"/>
    <p:sldId id="273" r:id="rId10"/>
    <p:sldId id="271" r:id="rId11"/>
    <p:sldId id="276" r:id="rId12"/>
    <p:sldId id="270" r:id="rId13"/>
    <p:sldId id="277" r:id="rId14"/>
    <p:sldId id="272" r:id="rId15"/>
    <p:sldId id="278" r:id="rId1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CC66"/>
    <a:srgbClr val="339966"/>
    <a:srgbClr val="33CC33"/>
    <a:srgbClr val="009999"/>
    <a:srgbClr val="00CC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54" y="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22058F-A6EC-4A5F-9247-90E86E00CB9D}" type="doc">
      <dgm:prSet loTypeId="urn:microsoft.com/office/officeart/2005/8/layout/lProcess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3E2B405A-5197-4C13-86A9-3CDA7BBC1661}">
      <dgm:prSet phldrT="[Text]" custT="1"/>
      <dgm:spPr/>
      <dgm:t>
        <a:bodyPr/>
        <a:lstStyle/>
        <a:p>
          <a:endParaRPr lang="cs-CZ" sz="2800" dirty="0"/>
        </a:p>
      </dgm:t>
    </dgm:pt>
    <dgm:pt modelId="{11CC116F-44B3-4B86-AA3D-7824E25EEC75}" type="parTrans" cxnId="{33CE3378-E00A-444C-BA0E-E049BD2644AB}">
      <dgm:prSet/>
      <dgm:spPr/>
      <dgm:t>
        <a:bodyPr/>
        <a:lstStyle/>
        <a:p>
          <a:endParaRPr lang="cs-CZ"/>
        </a:p>
      </dgm:t>
    </dgm:pt>
    <dgm:pt modelId="{1BA63470-2ACE-401D-A441-6737413D0FDD}" type="sibTrans" cxnId="{33CE3378-E00A-444C-BA0E-E049BD2644AB}">
      <dgm:prSet/>
      <dgm:spPr/>
      <dgm:t>
        <a:bodyPr/>
        <a:lstStyle/>
        <a:p>
          <a:endParaRPr lang="cs-CZ"/>
        </a:p>
      </dgm:t>
    </dgm:pt>
    <dgm:pt modelId="{5C9971FF-7532-4E44-BCD7-548FC7199664}">
      <dgm:prSet phldrT="[Text]" custT="1"/>
      <dgm:spPr/>
      <dgm:t>
        <a:bodyPr/>
        <a:lstStyle/>
        <a:p>
          <a:pPr algn="l"/>
          <a:r>
            <a:rPr lang="cs-CZ" sz="2400" b="1" dirty="0" smtClean="0">
              <a:solidFill>
                <a:schemeClr val="tx1"/>
              </a:solidFill>
            </a:rPr>
            <a:t>1</a:t>
          </a:r>
          <a:r>
            <a:rPr lang="cs-CZ" sz="2800" b="1" dirty="0" smtClean="0">
              <a:solidFill>
                <a:schemeClr val="tx1"/>
              </a:solidFill>
            </a:rPr>
            <a:t>. </a:t>
          </a:r>
          <a:r>
            <a:rPr lang="cs-CZ" sz="2800" b="1" dirty="0" err="1" smtClean="0">
              <a:solidFill>
                <a:schemeClr val="tx1"/>
              </a:solidFill>
            </a:rPr>
            <a:t>die</a:t>
          </a:r>
          <a:r>
            <a:rPr lang="cs-CZ" sz="2800" b="1" dirty="0" smtClean="0">
              <a:solidFill>
                <a:schemeClr val="tx1"/>
              </a:solidFill>
            </a:rPr>
            <a:t>  </a:t>
          </a:r>
          <a:r>
            <a:rPr lang="cs-CZ" sz="2800" b="1" dirty="0" err="1" smtClean="0">
              <a:solidFill>
                <a:schemeClr val="tx1"/>
              </a:solidFill>
            </a:rPr>
            <a:t>kleinen</a:t>
          </a:r>
          <a:r>
            <a:rPr lang="cs-CZ" sz="2800" b="1" dirty="0" smtClean="0">
              <a:solidFill>
                <a:schemeClr val="tx1"/>
              </a:solidFill>
            </a:rPr>
            <a:t> </a:t>
          </a:r>
          <a:r>
            <a:rPr lang="cs-CZ" sz="2400" b="1" i="1" dirty="0" err="1" smtClean="0">
              <a:solidFill>
                <a:schemeClr val="tx1"/>
              </a:solidFill>
            </a:rPr>
            <a:t>Hunde</a:t>
          </a:r>
          <a:r>
            <a:rPr lang="cs-CZ" sz="2400" b="1" i="1" dirty="0" smtClean="0">
              <a:solidFill>
                <a:schemeClr val="tx1"/>
              </a:solidFill>
            </a:rPr>
            <a:t>, </a:t>
          </a:r>
          <a:r>
            <a:rPr lang="cs-CZ" sz="2400" b="1" i="1" dirty="0" err="1" smtClean="0">
              <a:solidFill>
                <a:schemeClr val="tx1"/>
              </a:solidFill>
            </a:rPr>
            <a:t>Katzen</a:t>
          </a:r>
          <a:r>
            <a:rPr lang="cs-CZ" sz="2400" b="1" i="1" dirty="0" smtClean="0">
              <a:solidFill>
                <a:schemeClr val="tx1"/>
              </a:solidFill>
            </a:rPr>
            <a:t>, </a:t>
          </a:r>
          <a:r>
            <a:rPr lang="cs-CZ" sz="2400" b="1" i="1" dirty="0" err="1" smtClean="0">
              <a:solidFill>
                <a:schemeClr val="tx1"/>
              </a:solidFill>
            </a:rPr>
            <a:t>Pferde</a:t>
          </a:r>
          <a:endParaRPr lang="cs-CZ" sz="2400" b="1" i="1" dirty="0">
            <a:solidFill>
              <a:schemeClr val="tx1"/>
            </a:solidFill>
          </a:endParaRPr>
        </a:p>
      </dgm:t>
    </dgm:pt>
    <dgm:pt modelId="{A521C116-AAED-44DF-9795-A40649B43049}" type="parTrans" cxnId="{9391E01A-F94A-44F5-A118-D75F850C6130}">
      <dgm:prSet/>
      <dgm:spPr/>
      <dgm:t>
        <a:bodyPr/>
        <a:lstStyle/>
        <a:p>
          <a:endParaRPr lang="cs-CZ"/>
        </a:p>
      </dgm:t>
    </dgm:pt>
    <dgm:pt modelId="{707BA1C4-6CD7-4D6D-A173-06948A372512}" type="sibTrans" cxnId="{9391E01A-F94A-44F5-A118-D75F850C6130}">
      <dgm:prSet/>
      <dgm:spPr/>
      <dgm:t>
        <a:bodyPr/>
        <a:lstStyle/>
        <a:p>
          <a:endParaRPr lang="cs-CZ"/>
        </a:p>
      </dgm:t>
    </dgm:pt>
    <dgm:pt modelId="{FC2D06C3-0D59-4194-901D-1814E35A6864}">
      <dgm:prSet custT="1"/>
      <dgm:spPr/>
      <dgm:t>
        <a:bodyPr/>
        <a:lstStyle/>
        <a:p>
          <a:pPr algn="l"/>
          <a:r>
            <a:rPr lang="cs-CZ" sz="2400" b="1" dirty="0" smtClean="0">
              <a:solidFill>
                <a:schemeClr val="tx1"/>
              </a:solidFill>
            </a:rPr>
            <a:t>3. </a:t>
          </a:r>
          <a:r>
            <a:rPr lang="cs-CZ" sz="2800" b="1" dirty="0" smtClean="0">
              <a:solidFill>
                <a:schemeClr val="tx1"/>
              </a:solidFill>
            </a:rPr>
            <a:t>den</a:t>
          </a:r>
          <a:r>
            <a:rPr lang="cs-CZ" sz="2400" b="1" dirty="0" smtClean="0">
              <a:solidFill>
                <a:schemeClr val="tx1"/>
              </a:solidFill>
            </a:rPr>
            <a:t> </a:t>
          </a:r>
          <a:r>
            <a:rPr lang="cs-CZ" sz="2400" b="1" dirty="0" err="1" smtClean="0">
              <a:solidFill>
                <a:schemeClr val="tx1"/>
              </a:solidFill>
            </a:rPr>
            <a:t>kleinen</a:t>
          </a:r>
          <a:r>
            <a:rPr lang="cs-CZ" sz="2400" b="1" dirty="0" smtClean="0">
              <a:solidFill>
                <a:schemeClr val="tx1"/>
              </a:solidFill>
            </a:rPr>
            <a:t> </a:t>
          </a:r>
          <a:r>
            <a:rPr lang="cs-CZ" sz="2400" b="1" i="1" dirty="0" err="1" smtClean="0">
              <a:solidFill>
                <a:schemeClr val="tx1"/>
              </a:solidFill>
            </a:rPr>
            <a:t>Hunden</a:t>
          </a:r>
          <a:r>
            <a:rPr lang="cs-CZ" sz="2400" b="1" i="1" dirty="0" smtClean="0">
              <a:solidFill>
                <a:schemeClr val="tx1"/>
              </a:solidFill>
            </a:rPr>
            <a:t>, </a:t>
          </a:r>
          <a:r>
            <a:rPr lang="cs-CZ" sz="2400" b="1" i="1" dirty="0" err="1" smtClean="0">
              <a:solidFill>
                <a:schemeClr val="tx1"/>
              </a:solidFill>
            </a:rPr>
            <a:t>Katzen</a:t>
          </a:r>
          <a:r>
            <a:rPr lang="cs-CZ" sz="2400" b="1" i="1" dirty="0" smtClean="0">
              <a:solidFill>
                <a:schemeClr val="tx1"/>
              </a:solidFill>
            </a:rPr>
            <a:t>, </a:t>
          </a:r>
          <a:r>
            <a:rPr lang="cs-CZ" sz="2400" b="1" i="1" dirty="0" err="1" smtClean="0">
              <a:solidFill>
                <a:schemeClr val="tx1"/>
              </a:solidFill>
            </a:rPr>
            <a:t>Pferden</a:t>
          </a:r>
          <a:endParaRPr lang="cs-CZ" sz="2400" b="1" i="1" dirty="0">
            <a:solidFill>
              <a:schemeClr val="tx1"/>
            </a:solidFill>
          </a:endParaRPr>
        </a:p>
      </dgm:t>
    </dgm:pt>
    <dgm:pt modelId="{5CE06899-AF2E-4193-A942-B3911EAEC448}" type="parTrans" cxnId="{A773C2B1-1984-4269-AC6A-E557D1C29BA0}">
      <dgm:prSet/>
      <dgm:spPr/>
      <dgm:t>
        <a:bodyPr/>
        <a:lstStyle/>
        <a:p>
          <a:endParaRPr lang="cs-CZ"/>
        </a:p>
      </dgm:t>
    </dgm:pt>
    <dgm:pt modelId="{F7FC03DA-7572-44F8-A0A0-13DEC476234F}" type="sibTrans" cxnId="{A773C2B1-1984-4269-AC6A-E557D1C29BA0}">
      <dgm:prSet/>
      <dgm:spPr/>
      <dgm:t>
        <a:bodyPr/>
        <a:lstStyle/>
        <a:p>
          <a:endParaRPr lang="cs-CZ"/>
        </a:p>
      </dgm:t>
    </dgm:pt>
    <dgm:pt modelId="{2D48CDED-2D32-4AD2-B33A-5BDE29C6B461}">
      <dgm:prSet custT="1"/>
      <dgm:spPr/>
      <dgm:t>
        <a:bodyPr/>
        <a:lstStyle/>
        <a:p>
          <a:pPr algn="l"/>
          <a:r>
            <a:rPr lang="cs-CZ" sz="2400" b="1" dirty="0" smtClean="0">
              <a:solidFill>
                <a:schemeClr val="tx1"/>
              </a:solidFill>
            </a:rPr>
            <a:t>4. </a:t>
          </a:r>
          <a:r>
            <a:rPr lang="cs-CZ" sz="2800" b="1" dirty="0" err="1" smtClean="0">
              <a:solidFill>
                <a:schemeClr val="tx1"/>
              </a:solidFill>
            </a:rPr>
            <a:t>die</a:t>
          </a:r>
          <a:r>
            <a:rPr lang="cs-CZ" sz="2800" b="1" dirty="0" smtClean="0">
              <a:solidFill>
                <a:schemeClr val="tx1"/>
              </a:solidFill>
            </a:rPr>
            <a:t>  </a:t>
          </a:r>
          <a:r>
            <a:rPr lang="cs-CZ" sz="2800" b="1" dirty="0" err="1" smtClean="0">
              <a:solidFill>
                <a:schemeClr val="tx1"/>
              </a:solidFill>
            </a:rPr>
            <a:t>kleinen</a:t>
          </a:r>
          <a:r>
            <a:rPr lang="cs-CZ" sz="2800" b="1" dirty="0" smtClean="0">
              <a:solidFill>
                <a:schemeClr val="tx1"/>
              </a:solidFill>
            </a:rPr>
            <a:t> </a:t>
          </a:r>
          <a:r>
            <a:rPr lang="cs-CZ" sz="2400" b="1" i="1" dirty="0" err="1" smtClean="0">
              <a:solidFill>
                <a:schemeClr val="tx1"/>
              </a:solidFill>
            </a:rPr>
            <a:t>Hunde</a:t>
          </a:r>
          <a:r>
            <a:rPr lang="cs-CZ" sz="2400" b="1" i="1" dirty="0" smtClean="0">
              <a:solidFill>
                <a:schemeClr val="tx1"/>
              </a:solidFill>
            </a:rPr>
            <a:t>, </a:t>
          </a:r>
          <a:r>
            <a:rPr lang="cs-CZ" sz="2400" b="1" i="1" dirty="0" err="1" smtClean="0">
              <a:solidFill>
                <a:schemeClr val="tx1"/>
              </a:solidFill>
            </a:rPr>
            <a:t>Katzen</a:t>
          </a:r>
          <a:r>
            <a:rPr lang="cs-CZ" sz="2400" b="1" i="1" dirty="0" smtClean="0">
              <a:solidFill>
                <a:schemeClr val="tx1"/>
              </a:solidFill>
            </a:rPr>
            <a:t>, </a:t>
          </a:r>
          <a:r>
            <a:rPr lang="cs-CZ" sz="2400" b="1" i="1" dirty="0" err="1" smtClean="0">
              <a:solidFill>
                <a:schemeClr val="tx1"/>
              </a:solidFill>
            </a:rPr>
            <a:t>Pferde</a:t>
          </a:r>
          <a:endParaRPr lang="cs-CZ" sz="2400" b="1" i="1" dirty="0">
            <a:solidFill>
              <a:schemeClr val="tx1"/>
            </a:solidFill>
          </a:endParaRPr>
        </a:p>
      </dgm:t>
    </dgm:pt>
    <dgm:pt modelId="{053BD1AC-5D60-4C7C-99D4-BF9C91C37483}" type="parTrans" cxnId="{FC1BA94A-9152-461E-8C4C-0F702B12E51C}">
      <dgm:prSet/>
      <dgm:spPr/>
      <dgm:t>
        <a:bodyPr/>
        <a:lstStyle/>
        <a:p>
          <a:endParaRPr lang="cs-CZ"/>
        </a:p>
      </dgm:t>
    </dgm:pt>
    <dgm:pt modelId="{EC132AAE-F1A1-470B-ABFF-AEC61B5FC56C}" type="sibTrans" cxnId="{FC1BA94A-9152-461E-8C4C-0F702B12E51C}">
      <dgm:prSet/>
      <dgm:spPr/>
      <dgm:t>
        <a:bodyPr/>
        <a:lstStyle/>
        <a:p>
          <a:endParaRPr lang="cs-CZ"/>
        </a:p>
      </dgm:t>
    </dgm:pt>
    <dgm:pt modelId="{3442D8AE-51E8-4213-A585-10FAC60E41C5}">
      <dgm:prSet phldrT="[Text]" custT="1"/>
      <dgm:spPr/>
      <dgm:t>
        <a:bodyPr/>
        <a:lstStyle/>
        <a:p>
          <a:pPr algn="l"/>
          <a:r>
            <a:rPr lang="cs-CZ" sz="2400" b="1" dirty="0" smtClean="0">
              <a:solidFill>
                <a:schemeClr val="tx1"/>
              </a:solidFill>
            </a:rPr>
            <a:t>2. </a:t>
          </a:r>
          <a:r>
            <a:rPr lang="cs-CZ" sz="2800" b="1" dirty="0" smtClean="0">
              <a:solidFill>
                <a:schemeClr val="tx1"/>
              </a:solidFill>
            </a:rPr>
            <a:t>der</a:t>
          </a:r>
          <a:r>
            <a:rPr lang="cs-CZ" sz="2400" b="1" dirty="0" smtClean="0">
              <a:solidFill>
                <a:schemeClr val="tx1"/>
              </a:solidFill>
            </a:rPr>
            <a:t>  </a:t>
          </a:r>
          <a:r>
            <a:rPr lang="cs-CZ" sz="2400" b="1" dirty="0" err="1" smtClean="0">
              <a:solidFill>
                <a:schemeClr val="tx1"/>
              </a:solidFill>
            </a:rPr>
            <a:t>kleinen</a:t>
          </a:r>
          <a:r>
            <a:rPr lang="cs-CZ" sz="2400" b="1" dirty="0" smtClean="0">
              <a:solidFill>
                <a:schemeClr val="tx1"/>
              </a:solidFill>
            </a:rPr>
            <a:t> </a:t>
          </a:r>
          <a:r>
            <a:rPr lang="cs-CZ" sz="2400" b="1" i="1" dirty="0" err="1" smtClean="0">
              <a:solidFill>
                <a:schemeClr val="tx1"/>
              </a:solidFill>
            </a:rPr>
            <a:t>Hunde</a:t>
          </a:r>
          <a:r>
            <a:rPr lang="cs-CZ" sz="2400" b="1" i="1" dirty="0" smtClean="0">
              <a:solidFill>
                <a:schemeClr val="tx1"/>
              </a:solidFill>
            </a:rPr>
            <a:t> </a:t>
          </a:r>
          <a:r>
            <a:rPr lang="cs-CZ" sz="2400" b="1" i="1" dirty="0" err="1" smtClean="0">
              <a:solidFill>
                <a:schemeClr val="tx1"/>
              </a:solidFill>
            </a:rPr>
            <a:t>Katzen</a:t>
          </a:r>
          <a:r>
            <a:rPr lang="cs-CZ" sz="2400" b="1" i="1" dirty="0" smtClean="0">
              <a:solidFill>
                <a:schemeClr val="tx1"/>
              </a:solidFill>
            </a:rPr>
            <a:t>, </a:t>
          </a:r>
          <a:r>
            <a:rPr lang="cs-CZ" sz="2400" b="1" i="1" dirty="0" err="1" smtClean="0">
              <a:solidFill>
                <a:schemeClr val="tx1"/>
              </a:solidFill>
            </a:rPr>
            <a:t>Pferde</a:t>
          </a:r>
          <a:endParaRPr lang="cs-CZ" sz="2400" b="1" i="1" dirty="0">
            <a:solidFill>
              <a:schemeClr val="tx1"/>
            </a:solidFill>
          </a:endParaRPr>
        </a:p>
      </dgm:t>
    </dgm:pt>
    <dgm:pt modelId="{17141E07-50D9-444A-8D2E-27A138410042}" type="sibTrans" cxnId="{37A04A73-BC68-491B-A4E0-871581274C03}">
      <dgm:prSet/>
      <dgm:spPr/>
      <dgm:t>
        <a:bodyPr/>
        <a:lstStyle/>
        <a:p>
          <a:endParaRPr lang="cs-CZ"/>
        </a:p>
      </dgm:t>
    </dgm:pt>
    <dgm:pt modelId="{D9D1ED4E-A3D9-4565-9662-42E538A199A8}" type="parTrans" cxnId="{37A04A73-BC68-491B-A4E0-871581274C03}">
      <dgm:prSet/>
      <dgm:spPr/>
      <dgm:t>
        <a:bodyPr/>
        <a:lstStyle/>
        <a:p>
          <a:endParaRPr lang="cs-CZ"/>
        </a:p>
      </dgm:t>
    </dgm:pt>
    <dgm:pt modelId="{56AAF93F-2190-4273-8120-C6F60E7EFA38}" type="pres">
      <dgm:prSet presAssocID="{B322058F-A6EC-4A5F-9247-90E86E00CB9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6D63A38-5ED0-4694-A5D9-7D859C9AA0EF}" type="pres">
      <dgm:prSet presAssocID="{3E2B405A-5197-4C13-86A9-3CDA7BBC1661}" presName="compNode" presStyleCnt="0"/>
      <dgm:spPr/>
      <dgm:t>
        <a:bodyPr/>
        <a:lstStyle/>
        <a:p>
          <a:endParaRPr lang="cs-CZ"/>
        </a:p>
      </dgm:t>
    </dgm:pt>
    <dgm:pt modelId="{B2EB62AB-CA8F-4D8F-8ADE-5F183A8D7E99}" type="pres">
      <dgm:prSet presAssocID="{3E2B405A-5197-4C13-86A9-3CDA7BBC1661}" presName="aNode" presStyleLbl="bgShp" presStyleIdx="0" presStyleCnt="1"/>
      <dgm:spPr/>
      <dgm:t>
        <a:bodyPr/>
        <a:lstStyle/>
        <a:p>
          <a:endParaRPr lang="cs-CZ"/>
        </a:p>
      </dgm:t>
    </dgm:pt>
    <dgm:pt modelId="{1AD36107-4800-42EF-BE93-9B58FEEF6894}" type="pres">
      <dgm:prSet presAssocID="{3E2B405A-5197-4C13-86A9-3CDA7BBC1661}" presName="textNode" presStyleLbl="bgShp" presStyleIdx="0" presStyleCnt="1"/>
      <dgm:spPr/>
      <dgm:t>
        <a:bodyPr/>
        <a:lstStyle/>
        <a:p>
          <a:endParaRPr lang="cs-CZ"/>
        </a:p>
      </dgm:t>
    </dgm:pt>
    <dgm:pt modelId="{14ED69F3-03A9-410E-9F39-962BCB4578C1}" type="pres">
      <dgm:prSet presAssocID="{3E2B405A-5197-4C13-86A9-3CDA7BBC1661}" presName="compChildNode" presStyleCnt="0"/>
      <dgm:spPr/>
      <dgm:t>
        <a:bodyPr/>
        <a:lstStyle/>
        <a:p>
          <a:endParaRPr lang="cs-CZ"/>
        </a:p>
      </dgm:t>
    </dgm:pt>
    <dgm:pt modelId="{EE6DD789-9893-452C-BF40-91F7194B16D1}" type="pres">
      <dgm:prSet presAssocID="{3E2B405A-5197-4C13-86A9-3CDA7BBC1661}" presName="theInnerList" presStyleCnt="0"/>
      <dgm:spPr/>
      <dgm:t>
        <a:bodyPr/>
        <a:lstStyle/>
        <a:p>
          <a:endParaRPr lang="cs-CZ"/>
        </a:p>
      </dgm:t>
    </dgm:pt>
    <dgm:pt modelId="{292A4FCF-8477-47F7-A2EC-502928ACFD3A}" type="pres">
      <dgm:prSet presAssocID="{5C9971FF-7532-4E44-BCD7-548FC7199664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F47BC4-7D9B-4291-A01B-536E3D62445E}" type="pres">
      <dgm:prSet presAssocID="{5C9971FF-7532-4E44-BCD7-548FC7199664}" presName="aSpace2" presStyleCnt="0"/>
      <dgm:spPr/>
      <dgm:t>
        <a:bodyPr/>
        <a:lstStyle/>
        <a:p>
          <a:endParaRPr lang="cs-CZ"/>
        </a:p>
      </dgm:t>
    </dgm:pt>
    <dgm:pt modelId="{C92D40FB-211C-45B3-9262-A0C9B584E319}" type="pres">
      <dgm:prSet presAssocID="{3442D8AE-51E8-4213-A585-10FAC60E41C5}" presName="childNode" presStyleLbl="node1" presStyleIdx="1" presStyleCnt="4" custLinFactNeighborX="-245" custLinFactNeighborY="-3317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76A9D3-13BB-41DC-881C-3C41C7150E63}" type="pres">
      <dgm:prSet presAssocID="{3442D8AE-51E8-4213-A585-10FAC60E41C5}" presName="aSpace2" presStyleCnt="0"/>
      <dgm:spPr/>
      <dgm:t>
        <a:bodyPr/>
        <a:lstStyle/>
        <a:p>
          <a:endParaRPr lang="cs-CZ"/>
        </a:p>
      </dgm:t>
    </dgm:pt>
    <dgm:pt modelId="{5483001F-8A7F-48EF-BFDE-73020E4A0BEA}" type="pres">
      <dgm:prSet presAssocID="{FC2D06C3-0D59-4194-901D-1814E35A6864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C18D78-278B-4F1D-B7FE-8FFD99292D3F}" type="pres">
      <dgm:prSet presAssocID="{FC2D06C3-0D59-4194-901D-1814E35A6864}" presName="aSpace2" presStyleCnt="0"/>
      <dgm:spPr/>
      <dgm:t>
        <a:bodyPr/>
        <a:lstStyle/>
        <a:p>
          <a:endParaRPr lang="cs-CZ"/>
        </a:p>
      </dgm:t>
    </dgm:pt>
    <dgm:pt modelId="{6A048882-BBB1-43A4-9072-44FB9134236E}" type="pres">
      <dgm:prSet presAssocID="{2D48CDED-2D32-4AD2-B33A-5BDE29C6B461}" presName="childNode" presStyleLbl="node1" presStyleIdx="3" presStyleCnt="4" custLinFactNeighborX="-245" custLinFactNeighborY="-3107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C1BA94A-9152-461E-8C4C-0F702B12E51C}" srcId="{3E2B405A-5197-4C13-86A9-3CDA7BBC1661}" destId="{2D48CDED-2D32-4AD2-B33A-5BDE29C6B461}" srcOrd="3" destOrd="0" parTransId="{053BD1AC-5D60-4C7C-99D4-BF9C91C37483}" sibTransId="{EC132AAE-F1A1-470B-ABFF-AEC61B5FC56C}"/>
    <dgm:cxn modelId="{9391E01A-F94A-44F5-A118-D75F850C6130}" srcId="{3E2B405A-5197-4C13-86A9-3CDA7BBC1661}" destId="{5C9971FF-7532-4E44-BCD7-548FC7199664}" srcOrd="0" destOrd="0" parTransId="{A521C116-AAED-44DF-9795-A40649B43049}" sibTransId="{707BA1C4-6CD7-4D6D-A173-06948A372512}"/>
    <dgm:cxn modelId="{A773C2B1-1984-4269-AC6A-E557D1C29BA0}" srcId="{3E2B405A-5197-4C13-86A9-3CDA7BBC1661}" destId="{FC2D06C3-0D59-4194-901D-1814E35A6864}" srcOrd="2" destOrd="0" parTransId="{5CE06899-AF2E-4193-A942-B3911EAEC448}" sibTransId="{F7FC03DA-7572-44F8-A0A0-13DEC476234F}"/>
    <dgm:cxn modelId="{C212FF6F-2AA3-4292-91EA-9E387B63519B}" type="presOf" srcId="{3442D8AE-51E8-4213-A585-10FAC60E41C5}" destId="{C92D40FB-211C-45B3-9262-A0C9B584E319}" srcOrd="0" destOrd="0" presId="urn:microsoft.com/office/officeart/2005/8/layout/lProcess2"/>
    <dgm:cxn modelId="{4C54BE1C-02ED-4D57-B2B7-99D8A6F72E89}" type="presOf" srcId="{3E2B405A-5197-4C13-86A9-3CDA7BBC1661}" destId="{1AD36107-4800-42EF-BE93-9B58FEEF6894}" srcOrd="1" destOrd="0" presId="urn:microsoft.com/office/officeart/2005/8/layout/lProcess2"/>
    <dgm:cxn modelId="{37A04A73-BC68-491B-A4E0-871581274C03}" srcId="{3E2B405A-5197-4C13-86A9-3CDA7BBC1661}" destId="{3442D8AE-51E8-4213-A585-10FAC60E41C5}" srcOrd="1" destOrd="0" parTransId="{D9D1ED4E-A3D9-4565-9662-42E538A199A8}" sibTransId="{17141E07-50D9-444A-8D2E-27A138410042}"/>
    <dgm:cxn modelId="{BE3B71A6-016A-49D1-A2EE-EAC8105B07BD}" type="presOf" srcId="{FC2D06C3-0D59-4194-901D-1814E35A6864}" destId="{5483001F-8A7F-48EF-BFDE-73020E4A0BEA}" srcOrd="0" destOrd="0" presId="urn:microsoft.com/office/officeart/2005/8/layout/lProcess2"/>
    <dgm:cxn modelId="{ADC09F2C-3FB0-4D79-A8AA-234257E9EE76}" type="presOf" srcId="{5C9971FF-7532-4E44-BCD7-548FC7199664}" destId="{292A4FCF-8477-47F7-A2EC-502928ACFD3A}" srcOrd="0" destOrd="0" presId="urn:microsoft.com/office/officeart/2005/8/layout/lProcess2"/>
    <dgm:cxn modelId="{33CE3378-E00A-444C-BA0E-E049BD2644AB}" srcId="{B322058F-A6EC-4A5F-9247-90E86E00CB9D}" destId="{3E2B405A-5197-4C13-86A9-3CDA7BBC1661}" srcOrd="0" destOrd="0" parTransId="{11CC116F-44B3-4B86-AA3D-7824E25EEC75}" sibTransId="{1BA63470-2ACE-401D-A441-6737413D0FDD}"/>
    <dgm:cxn modelId="{FC6F3290-55A0-410A-BEF0-3E5709478F6D}" type="presOf" srcId="{3E2B405A-5197-4C13-86A9-3CDA7BBC1661}" destId="{B2EB62AB-CA8F-4D8F-8ADE-5F183A8D7E99}" srcOrd="0" destOrd="0" presId="urn:microsoft.com/office/officeart/2005/8/layout/lProcess2"/>
    <dgm:cxn modelId="{0D457BE0-B18A-4047-A6A0-002609BDD3D4}" type="presOf" srcId="{B322058F-A6EC-4A5F-9247-90E86E00CB9D}" destId="{56AAF93F-2190-4273-8120-C6F60E7EFA38}" srcOrd="0" destOrd="0" presId="urn:microsoft.com/office/officeart/2005/8/layout/lProcess2"/>
    <dgm:cxn modelId="{A03D77E6-2AC3-4D96-8914-514EB908CD26}" type="presOf" srcId="{2D48CDED-2D32-4AD2-B33A-5BDE29C6B461}" destId="{6A048882-BBB1-43A4-9072-44FB9134236E}" srcOrd="0" destOrd="0" presId="urn:microsoft.com/office/officeart/2005/8/layout/lProcess2"/>
    <dgm:cxn modelId="{EC03ED51-9B81-4049-86ED-6B323A006272}" type="presParOf" srcId="{56AAF93F-2190-4273-8120-C6F60E7EFA38}" destId="{D6D63A38-5ED0-4694-A5D9-7D859C9AA0EF}" srcOrd="0" destOrd="0" presId="urn:microsoft.com/office/officeart/2005/8/layout/lProcess2"/>
    <dgm:cxn modelId="{B0D0A427-D08D-4537-9066-81CE96EA8EBD}" type="presParOf" srcId="{D6D63A38-5ED0-4694-A5D9-7D859C9AA0EF}" destId="{B2EB62AB-CA8F-4D8F-8ADE-5F183A8D7E99}" srcOrd="0" destOrd="0" presId="urn:microsoft.com/office/officeart/2005/8/layout/lProcess2"/>
    <dgm:cxn modelId="{D4CC0F37-6A5F-4D59-904B-2A8802AFD332}" type="presParOf" srcId="{D6D63A38-5ED0-4694-A5D9-7D859C9AA0EF}" destId="{1AD36107-4800-42EF-BE93-9B58FEEF6894}" srcOrd="1" destOrd="0" presId="urn:microsoft.com/office/officeart/2005/8/layout/lProcess2"/>
    <dgm:cxn modelId="{9865D33D-7EAC-40EA-8B1A-E39E50FA4EE4}" type="presParOf" srcId="{D6D63A38-5ED0-4694-A5D9-7D859C9AA0EF}" destId="{14ED69F3-03A9-410E-9F39-962BCB4578C1}" srcOrd="2" destOrd="0" presId="urn:microsoft.com/office/officeart/2005/8/layout/lProcess2"/>
    <dgm:cxn modelId="{6AC62BB3-6F23-4396-9235-506150442E53}" type="presParOf" srcId="{14ED69F3-03A9-410E-9F39-962BCB4578C1}" destId="{EE6DD789-9893-452C-BF40-91F7194B16D1}" srcOrd="0" destOrd="0" presId="urn:microsoft.com/office/officeart/2005/8/layout/lProcess2"/>
    <dgm:cxn modelId="{F419B4FC-3DC4-4996-922F-4E66A2EB3364}" type="presParOf" srcId="{EE6DD789-9893-452C-BF40-91F7194B16D1}" destId="{292A4FCF-8477-47F7-A2EC-502928ACFD3A}" srcOrd="0" destOrd="0" presId="urn:microsoft.com/office/officeart/2005/8/layout/lProcess2"/>
    <dgm:cxn modelId="{742F43ED-AAEF-48B4-92AC-3AB0A90DD003}" type="presParOf" srcId="{EE6DD789-9893-452C-BF40-91F7194B16D1}" destId="{F2F47BC4-7D9B-4291-A01B-536E3D62445E}" srcOrd="1" destOrd="0" presId="urn:microsoft.com/office/officeart/2005/8/layout/lProcess2"/>
    <dgm:cxn modelId="{D4CEFEDC-B830-4609-B59F-A39AB3803F0E}" type="presParOf" srcId="{EE6DD789-9893-452C-BF40-91F7194B16D1}" destId="{C92D40FB-211C-45B3-9262-A0C9B584E319}" srcOrd="2" destOrd="0" presId="urn:microsoft.com/office/officeart/2005/8/layout/lProcess2"/>
    <dgm:cxn modelId="{7FE927C1-3B8E-4586-BD37-C6B39DF5B552}" type="presParOf" srcId="{EE6DD789-9893-452C-BF40-91F7194B16D1}" destId="{A176A9D3-13BB-41DC-881C-3C41C7150E63}" srcOrd="3" destOrd="0" presId="urn:microsoft.com/office/officeart/2005/8/layout/lProcess2"/>
    <dgm:cxn modelId="{B5D3B29B-FB7D-4FC3-9F22-7A6BF0985010}" type="presParOf" srcId="{EE6DD789-9893-452C-BF40-91F7194B16D1}" destId="{5483001F-8A7F-48EF-BFDE-73020E4A0BEA}" srcOrd="4" destOrd="0" presId="urn:microsoft.com/office/officeart/2005/8/layout/lProcess2"/>
    <dgm:cxn modelId="{396DED09-BC70-44E9-B009-AA6B7760FA57}" type="presParOf" srcId="{EE6DD789-9893-452C-BF40-91F7194B16D1}" destId="{0AC18D78-278B-4F1D-B7FE-8FFD99292D3F}" srcOrd="5" destOrd="0" presId="urn:microsoft.com/office/officeart/2005/8/layout/lProcess2"/>
    <dgm:cxn modelId="{D1A23D9F-F7A3-48F1-8164-C792980614D7}" type="presParOf" srcId="{EE6DD789-9893-452C-BF40-91F7194B16D1}" destId="{6A048882-BBB1-43A4-9072-44FB9134236E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22058F-A6EC-4A5F-9247-90E86E00CB9D}" type="doc">
      <dgm:prSet loTypeId="urn:microsoft.com/office/officeart/2005/8/layout/lProcess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3E2B405A-5197-4C13-86A9-3CDA7BBC1661}">
      <dgm:prSet phldrT="[Text]" custT="1"/>
      <dgm:spPr/>
      <dgm:t>
        <a:bodyPr/>
        <a:lstStyle/>
        <a:p>
          <a:endParaRPr lang="cs-CZ" sz="2800" dirty="0"/>
        </a:p>
      </dgm:t>
    </dgm:pt>
    <dgm:pt modelId="{11CC116F-44B3-4B86-AA3D-7824E25EEC75}" type="parTrans" cxnId="{33CE3378-E00A-444C-BA0E-E049BD2644AB}">
      <dgm:prSet/>
      <dgm:spPr/>
      <dgm:t>
        <a:bodyPr/>
        <a:lstStyle/>
        <a:p>
          <a:endParaRPr lang="cs-CZ"/>
        </a:p>
      </dgm:t>
    </dgm:pt>
    <dgm:pt modelId="{1BA63470-2ACE-401D-A441-6737413D0FDD}" type="sibTrans" cxnId="{33CE3378-E00A-444C-BA0E-E049BD2644AB}">
      <dgm:prSet/>
      <dgm:spPr/>
      <dgm:t>
        <a:bodyPr/>
        <a:lstStyle/>
        <a:p>
          <a:endParaRPr lang="cs-CZ"/>
        </a:p>
      </dgm:t>
    </dgm:pt>
    <dgm:pt modelId="{5C9971FF-7532-4E44-BCD7-548FC7199664}">
      <dgm:prSet phldrT="[Text]" custT="1"/>
      <dgm:spPr/>
      <dgm:t>
        <a:bodyPr/>
        <a:lstStyle/>
        <a:p>
          <a:pPr algn="l"/>
          <a:r>
            <a:rPr lang="cs-CZ" sz="2400" b="1" dirty="0" smtClean="0">
              <a:solidFill>
                <a:schemeClr val="tx1"/>
              </a:solidFill>
            </a:rPr>
            <a:t>1</a:t>
          </a:r>
          <a:r>
            <a:rPr lang="cs-CZ" sz="2800" b="1" dirty="0" smtClean="0">
              <a:solidFill>
                <a:schemeClr val="tx1"/>
              </a:solidFill>
            </a:rPr>
            <a:t>. </a:t>
          </a:r>
          <a:r>
            <a:rPr lang="de-DE" sz="2800" b="1" dirty="0" smtClean="0">
              <a:solidFill>
                <a:schemeClr val="tx1"/>
              </a:solidFill>
            </a:rPr>
            <a:t>nette Männer, Frauen, Kinder</a:t>
          </a:r>
          <a:endParaRPr lang="cs-CZ" sz="2400" b="1" dirty="0">
            <a:solidFill>
              <a:schemeClr val="tx1"/>
            </a:solidFill>
          </a:endParaRPr>
        </a:p>
      </dgm:t>
    </dgm:pt>
    <dgm:pt modelId="{A521C116-AAED-44DF-9795-A40649B43049}" type="parTrans" cxnId="{9391E01A-F94A-44F5-A118-D75F850C6130}">
      <dgm:prSet/>
      <dgm:spPr/>
      <dgm:t>
        <a:bodyPr/>
        <a:lstStyle/>
        <a:p>
          <a:endParaRPr lang="cs-CZ"/>
        </a:p>
      </dgm:t>
    </dgm:pt>
    <dgm:pt modelId="{707BA1C4-6CD7-4D6D-A173-06948A372512}" type="sibTrans" cxnId="{9391E01A-F94A-44F5-A118-D75F850C6130}">
      <dgm:prSet/>
      <dgm:spPr/>
      <dgm:t>
        <a:bodyPr/>
        <a:lstStyle/>
        <a:p>
          <a:endParaRPr lang="cs-CZ"/>
        </a:p>
      </dgm:t>
    </dgm:pt>
    <dgm:pt modelId="{2D48CDED-2D32-4AD2-B33A-5BDE29C6B461}">
      <dgm:prSet custT="1"/>
      <dgm:spPr/>
      <dgm:t>
        <a:bodyPr/>
        <a:lstStyle/>
        <a:p>
          <a:pPr algn="l"/>
          <a:r>
            <a:rPr lang="cs-CZ" sz="2400" b="1" dirty="0" smtClean="0">
              <a:solidFill>
                <a:schemeClr val="tx1"/>
              </a:solidFill>
            </a:rPr>
            <a:t>4. </a:t>
          </a:r>
          <a:r>
            <a:rPr lang="de-DE" sz="2800" b="1" dirty="0" smtClean="0">
              <a:solidFill>
                <a:schemeClr val="tx1"/>
              </a:solidFill>
            </a:rPr>
            <a:t>nette</a:t>
          </a:r>
          <a:r>
            <a:rPr lang="cs-CZ" sz="2800" b="1" dirty="0" smtClean="0">
              <a:solidFill>
                <a:schemeClr val="tx1"/>
              </a:solidFill>
            </a:rPr>
            <a:t> </a:t>
          </a:r>
          <a:r>
            <a:rPr lang="de-DE" sz="2800" b="1" dirty="0" smtClean="0">
              <a:solidFill>
                <a:schemeClr val="tx1"/>
              </a:solidFill>
            </a:rPr>
            <a:t> Männer, Frauen, Kinder</a:t>
          </a:r>
          <a:endParaRPr lang="cs-CZ" sz="2400" b="1" dirty="0">
            <a:solidFill>
              <a:schemeClr val="tx1"/>
            </a:solidFill>
          </a:endParaRPr>
        </a:p>
      </dgm:t>
    </dgm:pt>
    <dgm:pt modelId="{053BD1AC-5D60-4C7C-99D4-BF9C91C37483}" type="parTrans" cxnId="{FC1BA94A-9152-461E-8C4C-0F702B12E51C}">
      <dgm:prSet/>
      <dgm:spPr/>
      <dgm:t>
        <a:bodyPr/>
        <a:lstStyle/>
        <a:p>
          <a:endParaRPr lang="cs-CZ"/>
        </a:p>
      </dgm:t>
    </dgm:pt>
    <dgm:pt modelId="{EC132AAE-F1A1-470B-ABFF-AEC61B5FC56C}" type="sibTrans" cxnId="{FC1BA94A-9152-461E-8C4C-0F702B12E51C}">
      <dgm:prSet/>
      <dgm:spPr/>
      <dgm:t>
        <a:bodyPr/>
        <a:lstStyle/>
        <a:p>
          <a:endParaRPr lang="cs-CZ"/>
        </a:p>
      </dgm:t>
    </dgm:pt>
    <dgm:pt modelId="{3442D8AE-51E8-4213-A585-10FAC60E41C5}">
      <dgm:prSet phldrT="[Text]" custT="1"/>
      <dgm:spPr/>
      <dgm:t>
        <a:bodyPr/>
        <a:lstStyle/>
        <a:p>
          <a:pPr algn="l"/>
          <a:r>
            <a:rPr lang="cs-CZ" sz="2400" b="1" dirty="0" smtClean="0">
              <a:solidFill>
                <a:schemeClr val="tx1"/>
              </a:solidFill>
            </a:rPr>
            <a:t>2</a:t>
          </a:r>
          <a:r>
            <a:rPr lang="cs-CZ" sz="2800" b="1" dirty="0" smtClean="0">
              <a:solidFill>
                <a:schemeClr val="tx1"/>
              </a:solidFill>
            </a:rPr>
            <a:t>. </a:t>
          </a:r>
          <a:r>
            <a:rPr lang="de-DE" sz="2800" b="1" dirty="0" smtClean="0">
              <a:solidFill>
                <a:schemeClr val="tx1"/>
              </a:solidFill>
            </a:rPr>
            <a:t>netter Männer, Frauen, Kinder</a:t>
          </a:r>
          <a:endParaRPr lang="cs-CZ" sz="2800" b="1" dirty="0">
            <a:solidFill>
              <a:schemeClr val="tx1"/>
            </a:solidFill>
          </a:endParaRPr>
        </a:p>
      </dgm:t>
    </dgm:pt>
    <dgm:pt modelId="{17141E07-50D9-444A-8D2E-27A138410042}" type="sibTrans" cxnId="{37A04A73-BC68-491B-A4E0-871581274C03}">
      <dgm:prSet/>
      <dgm:spPr/>
      <dgm:t>
        <a:bodyPr/>
        <a:lstStyle/>
        <a:p>
          <a:endParaRPr lang="cs-CZ"/>
        </a:p>
      </dgm:t>
    </dgm:pt>
    <dgm:pt modelId="{D9D1ED4E-A3D9-4565-9662-42E538A199A8}" type="parTrans" cxnId="{37A04A73-BC68-491B-A4E0-871581274C03}">
      <dgm:prSet/>
      <dgm:spPr/>
      <dgm:t>
        <a:bodyPr/>
        <a:lstStyle/>
        <a:p>
          <a:endParaRPr lang="cs-CZ"/>
        </a:p>
      </dgm:t>
    </dgm:pt>
    <dgm:pt modelId="{FC2D06C3-0D59-4194-901D-1814E35A6864}">
      <dgm:prSet custT="1"/>
      <dgm:spPr/>
      <dgm:t>
        <a:bodyPr/>
        <a:lstStyle/>
        <a:p>
          <a:pPr algn="l"/>
          <a:r>
            <a:rPr lang="cs-CZ" sz="2600" b="1" dirty="0" smtClean="0">
              <a:solidFill>
                <a:schemeClr val="tx1"/>
              </a:solidFill>
            </a:rPr>
            <a:t>3. </a:t>
          </a:r>
          <a:r>
            <a:rPr lang="de-DE" sz="2600" b="1" dirty="0" smtClean="0">
              <a:solidFill>
                <a:schemeClr val="tx1"/>
              </a:solidFill>
            </a:rPr>
            <a:t>netten Männern, Frauen, Kindern</a:t>
          </a:r>
          <a:endParaRPr lang="cs-CZ" sz="2600" b="1" dirty="0">
            <a:solidFill>
              <a:schemeClr val="tx1"/>
            </a:solidFill>
          </a:endParaRPr>
        </a:p>
      </dgm:t>
    </dgm:pt>
    <dgm:pt modelId="{F7FC03DA-7572-44F8-A0A0-13DEC476234F}" type="sibTrans" cxnId="{A773C2B1-1984-4269-AC6A-E557D1C29BA0}">
      <dgm:prSet/>
      <dgm:spPr/>
      <dgm:t>
        <a:bodyPr/>
        <a:lstStyle/>
        <a:p>
          <a:endParaRPr lang="cs-CZ"/>
        </a:p>
      </dgm:t>
    </dgm:pt>
    <dgm:pt modelId="{5CE06899-AF2E-4193-A942-B3911EAEC448}" type="parTrans" cxnId="{A773C2B1-1984-4269-AC6A-E557D1C29BA0}">
      <dgm:prSet/>
      <dgm:spPr/>
      <dgm:t>
        <a:bodyPr/>
        <a:lstStyle/>
        <a:p>
          <a:endParaRPr lang="cs-CZ"/>
        </a:p>
      </dgm:t>
    </dgm:pt>
    <dgm:pt modelId="{56AAF93F-2190-4273-8120-C6F60E7EFA38}" type="pres">
      <dgm:prSet presAssocID="{B322058F-A6EC-4A5F-9247-90E86E00CB9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6D63A38-5ED0-4694-A5D9-7D859C9AA0EF}" type="pres">
      <dgm:prSet presAssocID="{3E2B405A-5197-4C13-86A9-3CDA7BBC1661}" presName="compNode" presStyleCnt="0"/>
      <dgm:spPr/>
      <dgm:t>
        <a:bodyPr/>
        <a:lstStyle/>
        <a:p>
          <a:endParaRPr lang="cs-CZ"/>
        </a:p>
      </dgm:t>
    </dgm:pt>
    <dgm:pt modelId="{B2EB62AB-CA8F-4D8F-8ADE-5F183A8D7E99}" type="pres">
      <dgm:prSet presAssocID="{3E2B405A-5197-4C13-86A9-3CDA7BBC1661}" presName="aNode" presStyleLbl="bgShp" presStyleIdx="0" presStyleCnt="1"/>
      <dgm:spPr/>
      <dgm:t>
        <a:bodyPr/>
        <a:lstStyle/>
        <a:p>
          <a:endParaRPr lang="cs-CZ"/>
        </a:p>
      </dgm:t>
    </dgm:pt>
    <dgm:pt modelId="{1AD36107-4800-42EF-BE93-9B58FEEF6894}" type="pres">
      <dgm:prSet presAssocID="{3E2B405A-5197-4C13-86A9-3CDA7BBC1661}" presName="textNode" presStyleLbl="bgShp" presStyleIdx="0" presStyleCnt="1"/>
      <dgm:spPr/>
      <dgm:t>
        <a:bodyPr/>
        <a:lstStyle/>
        <a:p>
          <a:endParaRPr lang="cs-CZ"/>
        </a:p>
      </dgm:t>
    </dgm:pt>
    <dgm:pt modelId="{14ED69F3-03A9-410E-9F39-962BCB4578C1}" type="pres">
      <dgm:prSet presAssocID="{3E2B405A-5197-4C13-86A9-3CDA7BBC1661}" presName="compChildNode" presStyleCnt="0"/>
      <dgm:spPr/>
      <dgm:t>
        <a:bodyPr/>
        <a:lstStyle/>
        <a:p>
          <a:endParaRPr lang="cs-CZ"/>
        </a:p>
      </dgm:t>
    </dgm:pt>
    <dgm:pt modelId="{EE6DD789-9893-452C-BF40-91F7194B16D1}" type="pres">
      <dgm:prSet presAssocID="{3E2B405A-5197-4C13-86A9-3CDA7BBC1661}" presName="theInnerList" presStyleCnt="0"/>
      <dgm:spPr/>
      <dgm:t>
        <a:bodyPr/>
        <a:lstStyle/>
        <a:p>
          <a:endParaRPr lang="cs-CZ"/>
        </a:p>
      </dgm:t>
    </dgm:pt>
    <dgm:pt modelId="{292A4FCF-8477-47F7-A2EC-502928ACFD3A}" type="pres">
      <dgm:prSet presAssocID="{5C9971FF-7532-4E44-BCD7-548FC7199664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F47BC4-7D9B-4291-A01B-536E3D62445E}" type="pres">
      <dgm:prSet presAssocID="{5C9971FF-7532-4E44-BCD7-548FC7199664}" presName="aSpace2" presStyleCnt="0"/>
      <dgm:spPr/>
      <dgm:t>
        <a:bodyPr/>
        <a:lstStyle/>
        <a:p>
          <a:endParaRPr lang="cs-CZ"/>
        </a:p>
      </dgm:t>
    </dgm:pt>
    <dgm:pt modelId="{C92D40FB-211C-45B3-9262-A0C9B584E319}" type="pres">
      <dgm:prSet presAssocID="{3442D8AE-51E8-4213-A585-10FAC60E41C5}" presName="childNode" presStyleLbl="node1" presStyleIdx="1" presStyleCnt="4" custLinFactNeighborX="-245" custLinFactNeighborY="-3317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76A9D3-13BB-41DC-881C-3C41C7150E63}" type="pres">
      <dgm:prSet presAssocID="{3442D8AE-51E8-4213-A585-10FAC60E41C5}" presName="aSpace2" presStyleCnt="0"/>
      <dgm:spPr/>
      <dgm:t>
        <a:bodyPr/>
        <a:lstStyle/>
        <a:p>
          <a:endParaRPr lang="cs-CZ"/>
        </a:p>
      </dgm:t>
    </dgm:pt>
    <dgm:pt modelId="{5483001F-8A7F-48EF-BFDE-73020E4A0BEA}" type="pres">
      <dgm:prSet presAssocID="{FC2D06C3-0D59-4194-901D-1814E35A6864}" presName="childNode" presStyleLbl="node1" presStyleIdx="2" presStyleCnt="4" custLinFactNeighborX="-245" custLinFactNeighborY="-7165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C18D78-278B-4F1D-B7FE-8FFD99292D3F}" type="pres">
      <dgm:prSet presAssocID="{FC2D06C3-0D59-4194-901D-1814E35A6864}" presName="aSpace2" presStyleCnt="0"/>
      <dgm:spPr/>
      <dgm:t>
        <a:bodyPr/>
        <a:lstStyle/>
        <a:p>
          <a:endParaRPr lang="cs-CZ"/>
        </a:p>
      </dgm:t>
    </dgm:pt>
    <dgm:pt modelId="{6A048882-BBB1-43A4-9072-44FB9134236E}" type="pres">
      <dgm:prSet presAssocID="{2D48CDED-2D32-4AD2-B33A-5BDE29C6B461}" presName="childNode" presStyleLbl="node1" presStyleIdx="3" presStyleCnt="4" custLinFactY="-1559" custLinFactNeighborX="-245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D8855C9-7940-41AE-8CDE-C6B4056C36C9}" type="presOf" srcId="{B322058F-A6EC-4A5F-9247-90E86E00CB9D}" destId="{56AAF93F-2190-4273-8120-C6F60E7EFA38}" srcOrd="0" destOrd="0" presId="urn:microsoft.com/office/officeart/2005/8/layout/lProcess2"/>
    <dgm:cxn modelId="{FC1BA94A-9152-461E-8C4C-0F702B12E51C}" srcId="{3E2B405A-5197-4C13-86A9-3CDA7BBC1661}" destId="{2D48CDED-2D32-4AD2-B33A-5BDE29C6B461}" srcOrd="3" destOrd="0" parTransId="{053BD1AC-5D60-4C7C-99D4-BF9C91C37483}" sibTransId="{EC132AAE-F1A1-470B-ABFF-AEC61B5FC56C}"/>
    <dgm:cxn modelId="{0D8AA5B3-05F6-4AA4-9558-845CE3B16FC5}" type="presOf" srcId="{3E2B405A-5197-4C13-86A9-3CDA7BBC1661}" destId="{B2EB62AB-CA8F-4D8F-8ADE-5F183A8D7E99}" srcOrd="0" destOrd="0" presId="urn:microsoft.com/office/officeart/2005/8/layout/lProcess2"/>
    <dgm:cxn modelId="{A773C2B1-1984-4269-AC6A-E557D1C29BA0}" srcId="{3E2B405A-5197-4C13-86A9-3CDA7BBC1661}" destId="{FC2D06C3-0D59-4194-901D-1814E35A6864}" srcOrd="2" destOrd="0" parTransId="{5CE06899-AF2E-4193-A942-B3911EAEC448}" sibTransId="{F7FC03DA-7572-44F8-A0A0-13DEC476234F}"/>
    <dgm:cxn modelId="{9391E01A-F94A-44F5-A118-D75F850C6130}" srcId="{3E2B405A-5197-4C13-86A9-3CDA7BBC1661}" destId="{5C9971FF-7532-4E44-BCD7-548FC7199664}" srcOrd="0" destOrd="0" parTransId="{A521C116-AAED-44DF-9795-A40649B43049}" sibTransId="{707BA1C4-6CD7-4D6D-A173-06948A372512}"/>
    <dgm:cxn modelId="{37A04A73-BC68-491B-A4E0-871581274C03}" srcId="{3E2B405A-5197-4C13-86A9-3CDA7BBC1661}" destId="{3442D8AE-51E8-4213-A585-10FAC60E41C5}" srcOrd="1" destOrd="0" parTransId="{D9D1ED4E-A3D9-4565-9662-42E538A199A8}" sibTransId="{17141E07-50D9-444A-8D2E-27A138410042}"/>
    <dgm:cxn modelId="{79F6B770-9693-4797-A883-190B331BC19D}" type="presOf" srcId="{FC2D06C3-0D59-4194-901D-1814E35A6864}" destId="{5483001F-8A7F-48EF-BFDE-73020E4A0BEA}" srcOrd="0" destOrd="0" presId="urn:microsoft.com/office/officeart/2005/8/layout/lProcess2"/>
    <dgm:cxn modelId="{68C95C60-0E62-49D5-8DEC-4ED65586D095}" type="presOf" srcId="{2D48CDED-2D32-4AD2-B33A-5BDE29C6B461}" destId="{6A048882-BBB1-43A4-9072-44FB9134236E}" srcOrd="0" destOrd="0" presId="urn:microsoft.com/office/officeart/2005/8/layout/lProcess2"/>
    <dgm:cxn modelId="{A9E26711-505E-4EE3-8DB3-50466AC015B5}" type="presOf" srcId="{5C9971FF-7532-4E44-BCD7-548FC7199664}" destId="{292A4FCF-8477-47F7-A2EC-502928ACFD3A}" srcOrd="0" destOrd="0" presId="urn:microsoft.com/office/officeart/2005/8/layout/lProcess2"/>
    <dgm:cxn modelId="{33CE3378-E00A-444C-BA0E-E049BD2644AB}" srcId="{B322058F-A6EC-4A5F-9247-90E86E00CB9D}" destId="{3E2B405A-5197-4C13-86A9-3CDA7BBC1661}" srcOrd="0" destOrd="0" parTransId="{11CC116F-44B3-4B86-AA3D-7824E25EEC75}" sibTransId="{1BA63470-2ACE-401D-A441-6737413D0FDD}"/>
    <dgm:cxn modelId="{B6D6C28D-1A0A-4E6E-9650-55F18BF49396}" type="presOf" srcId="{3E2B405A-5197-4C13-86A9-3CDA7BBC1661}" destId="{1AD36107-4800-42EF-BE93-9B58FEEF6894}" srcOrd="1" destOrd="0" presId="urn:microsoft.com/office/officeart/2005/8/layout/lProcess2"/>
    <dgm:cxn modelId="{BD2CA7FC-1BB3-49A3-9DCE-436EB222B5DD}" type="presOf" srcId="{3442D8AE-51E8-4213-A585-10FAC60E41C5}" destId="{C92D40FB-211C-45B3-9262-A0C9B584E319}" srcOrd="0" destOrd="0" presId="urn:microsoft.com/office/officeart/2005/8/layout/lProcess2"/>
    <dgm:cxn modelId="{C6FE7E57-FE51-4558-9274-D6B8DED50465}" type="presParOf" srcId="{56AAF93F-2190-4273-8120-C6F60E7EFA38}" destId="{D6D63A38-5ED0-4694-A5D9-7D859C9AA0EF}" srcOrd="0" destOrd="0" presId="urn:microsoft.com/office/officeart/2005/8/layout/lProcess2"/>
    <dgm:cxn modelId="{22369EBD-AE2A-497A-ABAD-5C000BF84C69}" type="presParOf" srcId="{D6D63A38-5ED0-4694-A5D9-7D859C9AA0EF}" destId="{B2EB62AB-CA8F-4D8F-8ADE-5F183A8D7E99}" srcOrd="0" destOrd="0" presId="urn:microsoft.com/office/officeart/2005/8/layout/lProcess2"/>
    <dgm:cxn modelId="{150A004B-5810-472B-8FA2-1BD7D28A782D}" type="presParOf" srcId="{D6D63A38-5ED0-4694-A5D9-7D859C9AA0EF}" destId="{1AD36107-4800-42EF-BE93-9B58FEEF6894}" srcOrd="1" destOrd="0" presId="urn:microsoft.com/office/officeart/2005/8/layout/lProcess2"/>
    <dgm:cxn modelId="{C952DCEE-02B6-4E9A-A5F3-0207691D6DDA}" type="presParOf" srcId="{D6D63A38-5ED0-4694-A5D9-7D859C9AA0EF}" destId="{14ED69F3-03A9-410E-9F39-962BCB4578C1}" srcOrd="2" destOrd="0" presId="urn:microsoft.com/office/officeart/2005/8/layout/lProcess2"/>
    <dgm:cxn modelId="{F425DB34-572E-4005-8FBF-157B10E770B1}" type="presParOf" srcId="{14ED69F3-03A9-410E-9F39-962BCB4578C1}" destId="{EE6DD789-9893-452C-BF40-91F7194B16D1}" srcOrd="0" destOrd="0" presId="urn:microsoft.com/office/officeart/2005/8/layout/lProcess2"/>
    <dgm:cxn modelId="{17CAB7CC-578B-4D2F-9D7E-4A0318FB6C19}" type="presParOf" srcId="{EE6DD789-9893-452C-BF40-91F7194B16D1}" destId="{292A4FCF-8477-47F7-A2EC-502928ACFD3A}" srcOrd="0" destOrd="0" presId="urn:microsoft.com/office/officeart/2005/8/layout/lProcess2"/>
    <dgm:cxn modelId="{C97FD2E6-9C5A-4D82-9C1A-DA23F1245B84}" type="presParOf" srcId="{EE6DD789-9893-452C-BF40-91F7194B16D1}" destId="{F2F47BC4-7D9B-4291-A01B-536E3D62445E}" srcOrd="1" destOrd="0" presId="urn:microsoft.com/office/officeart/2005/8/layout/lProcess2"/>
    <dgm:cxn modelId="{16E4463E-F146-4710-A132-5A1E43DBF0DA}" type="presParOf" srcId="{EE6DD789-9893-452C-BF40-91F7194B16D1}" destId="{C92D40FB-211C-45B3-9262-A0C9B584E319}" srcOrd="2" destOrd="0" presId="urn:microsoft.com/office/officeart/2005/8/layout/lProcess2"/>
    <dgm:cxn modelId="{AC3A8A80-A2F4-4381-AE29-7A71B0808989}" type="presParOf" srcId="{EE6DD789-9893-452C-BF40-91F7194B16D1}" destId="{A176A9D3-13BB-41DC-881C-3C41C7150E63}" srcOrd="3" destOrd="0" presId="urn:microsoft.com/office/officeart/2005/8/layout/lProcess2"/>
    <dgm:cxn modelId="{DE761FC6-F1AE-4C53-A691-5D0443B3C955}" type="presParOf" srcId="{EE6DD789-9893-452C-BF40-91F7194B16D1}" destId="{5483001F-8A7F-48EF-BFDE-73020E4A0BEA}" srcOrd="4" destOrd="0" presId="urn:microsoft.com/office/officeart/2005/8/layout/lProcess2"/>
    <dgm:cxn modelId="{BCC3622E-FCC1-45DF-B6B6-A3BBCAAE09C8}" type="presParOf" srcId="{EE6DD789-9893-452C-BF40-91F7194B16D1}" destId="{0AC18D78-278B-4F1D-B7FE-8FFD99292D3F}" srcOrd="5" destOrd="0" presId="urn:microsoft.com/office/officeart/2005/8/layout/lProcess2"/>
    <dgm:cxn modelId="{099A76B9-8157-472C-86A2-4B6336E41F18}" type="presParOf" srcId="{EE6DD789-9893-452C-BF40-91F7194B16D1}" destId="{6A048882-BBB1-43A4-9072-44FB9134236E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EB62AB-CA8F-4D8F-8ADE-5F183A8D7E99}">
      <dsp:nvSpPr>
        <dsp:cNvPr id="0" name=""/>
        <dsp:cNvSpPr/>
      </dsp:nvSpPr>
      <dsp:spPr>
        <a:xfrm>
          <a:off x="0" y="0"/>
          <a:ext cx="7344816" cy="4064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/>
        </a:p>
      </dsp:txBody>
      <dsp:txXfrm>
        <a:off x="0" y="0"/>
        <a:ext cx="7344816" cy="1219200"/>
      </dsp:txXfrm>
    </dsp:sp>
    <dsp:sp modelId="{292A4FCF-8477-47F7-A2EC-502928ACFD3A}">
      <dsp:nvSpPr>
        <dsp:cNvPr id="0" name=""/>
        <dsp:cNvSpPr/>
      </dsp:nvSpPr>
      <dsp:spPr>
        <a:xfrm>
          <a:off x="734481" y="1219299"/>
          <a:ext cx="5875852" cy="5920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1</a:t>
          </a:r>
          <a:r>
            <a:rPr lang="cs-CZ" sz="2800" b="1" kern="1200" dirty="0" smtClean="0">
              <a:solidFill>
                <a:schemeClr val="tx1"/>
              </a:solidFill>
            </a:rPr>
            <a:t>. </a:t>
          </a:r>
          <a:r>
            <a:rPr lang="cs-CZ" sz="2800" b="1" kern="1200" dirty="0" err="1" smtClean="0">
              <a:solidFill>
                <a:schemeClr val="tx1"/>
              </a:solidFill>
            </a:rPr>
            <a:t>die</a:t>
          </a:r>
          <a:r>
            <a:rPr lang="cs-CZ" sz="2800" b="1" kern="1200" dirty="0" smtClean="0">
              <a:solidFill>
                <a:schemeClr val="tx1"/>
              </a:solidFill>
            </a:rPr>
            <a:t>  </a:t>
          </a:r>
          <a:r>
            <a:rPr lang="cs-CZ" sz="2800" b="1" kern="1200" dirty="0" err="1" smtClean="0">
              <a:solidFill>
                <a:schemeClr val="tx1"/>
              </a:solidFill>
            </a:rPr>
            <a:t>kleinen</a:t>
          </a:r>
          <a:r>
            <a:rPr lang="cs-CZ" sz="2800" b="1" kern="1200" dirty="0" smtClean="0">
              <a:solidFill>
                <a:schemeClr val="tx1"/>
              </a:solidFill>
            </a:rPr>
            <a:t> </a:t>
          </a:r>
          <a:r>
            <a:rPr lang="cs-CZ" sz="2400" b="1" i="1" kern="1200" dirty="0" err="1" smtClean="0">
              <a:solidFill>
                <a:schemeClr val="tx1"/>
              </a:solidFill>
            </a:rPr>
            <a:t>Hunde</a:t>
          </a:r>
          <a:r>
            <a:rPr lang="cs-CZ" sz="2400" b="1" i="1" kern="1200" dirty="0" smtClean="0">
              <a:solidFill>
                <a:schemeClr val="tx1"/>
              </a:solidFill>
            </a:rPr>
            <a:t>, </a:t>
          </a:r>
          <a:r>
            <a:rPr lang="cs-CZ" sz="2400" b="1" i="1" kern="1200" dirty="0" err="1" smtClean="0">
              <a:solidFill>
                <a:schemeClr val="tx1"/>
              </a:solidFill>
            </a:rPr>
            <a:t>Katzen</a:t>
          </a:r>
          <a:r>
            <a:rPr lang="cs-CZ" sz="2400" b="1" i="1" kern="1200" dirty="0" smtClean="0">
              <a:solidFill>
                <a:schemeClr val="tx1"/>
              </a:solidFill>
            </a:rPr>
            <a:t>, </a:t>
          </a:r>
          <a:r>
            <a:rPr lang="cs-CZ" sz="2400" b="1" i="1" kern="1200" dirty="0" err="1" smtClean="0">
              <a:solidFill>
                <a:schemeClr val="tx1"/>
              </a:solidFill>
            </a:rPr>
            <a:t>Pferde</a:t>
          </a:r>
          <a:endParaRPr lang="cs-CZ" sz="2400" b="1" i="1" kern="1200" dirty="0">
            <a:solidFill>
              <a:schemeClr val="tx1"/>
            </a:solidFill>
          </a:endParaRPr>
        </a:p>
      </dsp:txBody>
      <dsp:txXfrm>
        <a:off x="734481" y="1219299"/>
        <a:ext cx="5875852" cy="592038"/>
      </dsp:txXfrm>
    </dsp:sp>
    <dsp:sp modelId="{C92D40FB-211C-45B3-9262-A0C9B584E319}">
      <dsp:nvSpPr>
        <dsp:cNvPr id="0" name=""/>
        <dsp:cNvSpPr/>
      </dsp:nvSpPr>
      <dsp:spPr>
        <a:xfrm>
          <a:off x="720085" y="1872208"/>
          <a:ext cx="5875852" cy="5920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4211785"/>
                <a:satOff val="7099"/>
                <a:lumOff val="-8693"/>
                <a:alphaOff val="0"/>
                <a:shade val="60000"/>
              </a:schemeClr>
            </a:gs>
            <a:gs pos="33000">
              <a:schemeClr val="accent2">
                <a:hueOff val="-4211785"/>
                <a:satOff val="7099"/>
                <a:lumOff val="-8693"/>
                <a:alphaOff val="0"/>
                <a:tint val="86500"/>
              </a:schemeClr>
            </a:gs>
            <a:gs pos="46750">
              <a:schemeClr val="accent2">
                <a:hueOff val="-4211785"/>
                <a:satOff val="7099"/>
                <a:lumOff val="-8693"/>
                <a:alphaOff val="0"/>
                <a:tint val="71000"/>
                <a:satMod val="112000"/>
              </a:schemeClr>
            </a:gs>
            <a:gs pos="53000">
              <a:schemeClr val="accent2">
                <a:hueOff val="-4211785"/>
                <a:satOff val="7099"/>
                <a:lumOff val="-8693"/>
                <a:alphaOff val="0"/>
                <a:tint val="71000"/>
                <a:satMod val="112000"/>
              </a:schemeClr>
            </a:gs>
            <a:gs pos="68000">
              <a:schemeClr val="accent2">
                <a:hueOff val="-4211785"/>
                <a:satOff val="7099"/>
                <a:lumOff val="-8693"/>
                <a:alphaOff val="0"/>
                <a:tint val="86000"/>
              </a:schemeClr>
            </a:gs>
            <a:gs pos="100000">
              <a:schemeClr val="accent2">
                <a:hueOff val="-4211785"/>
                <a:satOff val="7099"/>
                <a:lumOff val="-8693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2. </a:t>
          </a:r>
          <a:r>
            <a:rPr lang="cs-CZ" sz="2800" b="1" kern="1200" dirty="0" smtClean="0">
              <a:solidFill>
                <a:schemeClr val="tx1"/>
              </a:solidFill>
            </a:rPr>
            <a:t>der</a:t>
          </a:r>
          <a:r>
            <a:rPr lang="cs-CZ" sz="2400" b="1" kern="1200" dirty="0" smtClean="0">
              <a:solidFill>
                <a:schemeClr val="tx1"/>
              </a:solidFill>
            </a:rPr>
            <a:t>  </a:t>
          </a:r>
          <a:r>
            <a:rPr lang="cs-CZ" sz="2400" b="1" kern="1200" dirty="0" err="1" smtClean="0">
              <a:solidFill>
                <a:schemeClr val="tx1"/>
              </a:solidFill>
            </a:rPr>
            <a:t>kleinen</a:t>
          </a:r>
          <a:r>
            <a:rPr lang="cs-CZ" sz="2400" b="1" kern="1200" dirty="0" smtClean="0">
              <a:solidFill>
                <a:schemeClr val="tx1"/>
              </a:solidFill>
            </a:rPr>
            <a:t> </a:t>
          </a:r>
          <a:r>
            <a:rPr lang="cs-CZ" sz="2400" b="1" i="1" kern="1200" dirty="0" err="1" smtClean="0">
              <a:solidFill>
                <a:schemeClr val="tx1"/>
              </a:solidFill>
            </a:rPr>
            <a:t>Hunde</a:t>
          </a:r>
          <a:r>
            <a:rPr lang="cs-CZ" sz="2400" b="1" i="1" kern="1200" dirty="0" smtClean="0">
              <a:solidFill>
                <a:schemeClr val="tx1"/>
              </a:solidFill>
            </a:rPr>
            <a:t> </a:t>
          </a:r>
          <a:r>
            <a:rPr lang="cs-CZ" sz="2400" b="1" i="1" kern="1200" dirty="0" err="1" smtClean="0">
              <a:solidFill>
                <a:schemeClr val="tx1"/>
              </a:solidFill>
            </a:rPr>
            <a:t>Katzen</a:t>
          </a:r>
          <a:r>
            <a:rPr lang="cs-CZ" sz="2400" b="1" i="1" kern="1200" dirty="0" smtClean="0">
              <a:solidFill>
                <a:schemeClr val="tx1"/>
              </a:solidFill>
            </a:rPr>
            <a:t>, </a:t>
          </a:r>
          <a:r>
            <a:rPr lang="cs-CZ" sz="2400" b="1" i="1" kern="1200" dirty="0" err="1" smtClean="0">
              <a:solidFill>
                <a:schemeClr val="tx1"/>
              </a:solidFill>
            </a:rPr>
            <a:t>Pferde</a:t>
          </a:r>
          <a:endParaRPr lang="cs-CZ" sz="2400" b="1" i="1" kern="1200" dirty="0">
            <a:solidFill>
              <a:schemeClr val="tx1"/>
            </a:solidFill>
          </a:endParaRPr>
        </a:p>
      </dsp:txBody>
      <dsp:txXfrm>
        <a:off x="720085" y="1872208"/>
        <a:ext cx="5875852" cy="592038"/>
      </dsp:txXfrm>
    </dsp:sp>
    <dsp:sp modelId="{5483001F-8A7F-48EF-BFDE-73020E4A0BEA}">
      <dsp:nvSpPr>
        <dsp:cNvPr id="0" name=""/>
        <dsp:cNvSpPr/>
      </dsp:nvSpPr>
      <dsp:spPr>
        <a:xfrm>
          <a:off x="734481" y="2585541"/>
          <a:ext cx="5875852" cy="5920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8423570"/>
                <a:satOff val="14198"/>
                <a:lumOff val="-17386"/>
                <a:alphaOff val="0"/>
                <a:shade val="60000"/>
              </a:schemeClr>
            </a:gs>
            <a:gs pos="33000">
              <a:schemeClr val="accent2">
                <a:hueOff val="-8423570"/>
                <a:satOff val="14198"/>
                <a:lumOff val="-17386"/>
                <a:alphaOff val="0"/>
                <a:tint val="86500"/>
              </a:schemeClr>
            </a:gs>
            <a:gs pos="46750">
              <a:schemeClr val="accent2">
                <a:hueOff val="-8423570"/>
                <a:satOff val="14198"/>
                <a:lumOff val="-17386"/>
                <a:alphaOff val="0"/>
                <a:tint val="71000"/>
                <a:satMod val="112000"/>
              </a:schemeClr>
            </a:gs>
            <a:gs pos="53000">
              <a:schemeClr val="accent2">
                <a:hueOff val="-8423570"/>
                <a:satOff val="14198"/>
                <a:lumOff val="-17386"/>
                <a:alphaOff val="0"/>
                <a:tint val="71000"/>
                <a:satMod val="112000"/>
              </a:schemeClr>
            </a:gs>
            <a:gs pos="68000">
              <a:schemeClr val="accent2">
                <a:hueOff val="-8423570"/>
                <a:satOff val="14198"/>
                <a:lumOff val="-17386"/>
                <a:alphaOff val="0"/>
                <a:tint val="86000"/>
              </a:schemeClr>
            </a:gs>
            <a:gs pos="100000">
              <a:schemeClr val="accent2">
                <a:hueOff val="-8423570"/>
                <a:satOff val="14198"/>
                <a:lumOff val="-17386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3. </a:t>
          </a:r>
          <a:r>
            <a:rPr lang="cs-CZ" sz="2800" b="1" kern="1200" dirty="0" smtClean="0">
              <a:solidFill>
                <a:schemeClr val="tx1"/>
              </a:solidFill>
            </a:rPr>
            <a:t>den</a:t>
          </a:r>
          <a:r>
            <a:rPr lang="cs-CZ" sz="2400" b="1" kern="1200" dirty="0" smtClean="0">
              <a:solidFill>
                <a:schemeClr val="tx1"/>
              </a:solidFill>
            </a:rPr>
            <a:t> </a:t>
          </a:r>
          <a:r>
            <a:rPr lang="cs-CZ" sz="2400" b="1" kern="1200" dirty="0" err="1" smtClean="0">
              <a:solidFill>
                <a:schemeClr val="tx1"/>
              </a:solidFill>
            </a:rPr>
            <a:t>kleinen</a:t>
          </a:r>
          <a:r>
            <a:rPr lang="cs-CZ" sz="2400" b="1" kern="1200" dirty="0" smtClean="0">
              <a:solidFill>
                <a:schemeClr val="tx1"/>
              </a:solidFill>
            </a:rPr>
            <a:t> </a:t>
          </a:r>
          <a:r>
            <a:rPr lang="cs-CZ" sz="2400" b="1" i="1" kern="1200" dirty="0" err="1" smtClean="0">
              <a:solidFill>
                <a:schemeClr val="tx1"/>
              </a:solidFill>
            </a:rPr>
            <a:t>Hunden</a:t>
          </a:r>
          <a:r>
            <a:rPr lang="cs-CZ" sz="2400" b="1" i="1" kern="1200" dirty="0" smtClean="0">
              <a:solidFill>
                <a:schemeClr val="tx1"/>
              </a:solidFill>
            </a:rPr>
            <a:t>, </a:t>
          </a:r>
          <a:r>
            <a:rPr lang="cs-CZ" sz="2400" b="1" i="1" kern="1200" dirty="0" err="1" smtClean="0">
              <a:solidFill>
                <a:schemeClr val="tx1"/>
              </a:solidFill>
            </a:rPr>
            <a:t>Katzen</a:t>
          </a:r>
          <a:r>
            <a:rPr lang="cs-CZ" sz="2400" b="1" i="1" kern="1200" dirty="0" smtClean="0">
              <a:solidFill>
                <a:schemeClr val="tx1"/>
              </a:solidFill>
            </a:rPr>
            <a:t>, </a:t>
          </a:r>
          <a:r>
            <a:rPr lang="cs-CZ" sz="2400" b="1" i="1" kern="1200" dirty="0" err="1" smtClean="0">
              <a:solidFill>
                <a:schemeClr val="tx1"/>
              </a:solidFill>
            </a:rPr>
            <a:t>Pferden</a:t>
          </a:r>
          <a:endParaRPr lang="cs-CZ" sz="2400" b="1" i="1" kern="1200" dirty="0">
            <a:solidFill>
              <a:schemeClr val="tx1"/>
            </a:solidFill>
          </a:endParaRPr>
        </a:p>
      </dsp:txBody>
      <dsp:txXfrm>
        <a:off x="734481" y="2585541"/>
        <a:ext cx="5875852" cy="592038"/>
      </dsp:txXfrm>
    </dsp:sp>
    <dsp:sp modelId="{6A048882-BBB1-43A4-9072-44FB9134236E}">
      <dsp:nvSpPr>
        <dsp:cNvPr id="0" name=""/>
        <dsp:cNvSpPr/>
      </dsp:nvSpPr>
      <dsp:spPr>
        <a:xfrm>
          <a:off x="720085" y="3240360"/>
          <a:ext cx="5875852" cy="5920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12635355"/>
                <a:satOff val="21297"/>
                <a:lumOff val="-26079"/>
                <a:alphaOff val="0"/>
                <a:shade val="60000"/>
              </a:schemeClr>
            </a:gs>
            <a:gs pos="33000">
              <a:schemeClr val="accent2">
                <a:hueOff val="-12635355"/>
                <a:satOff val="21297"/>
                <a:lumOff val="-26079"/>
                <a:alphaOff val="0"/>
                <a:tint val="86500"/>
              </a:schemeClr>
            </a:gs>
            <a:gs pos="46750">
              <a:schemeClr val="accent2">
                <a:hueOff val="-12635355"/>
                <a:satOff val="21297"/>
                <a:lumOff val="-26079"/>
                <a:alphaOff val="0"/>
                <a:tint val="71000"/>
                <a:satMod val="112000"/>
              </a:schemeClr>
            </a:gs>
            <a:gs pos="53000">
              <a:schemeClr val="accent2">
                <a:hueOff val="-12635355"/>
                <a:satOff val="21297"/>
                <a:lumOff val="-26079"/>
                <a:alphaOff val="0"/>
                <a:tint val="71000"/>
                <a:satMod val="112000"/>
              </a:schemeClr>
            </a:gs>
            <a:gs pos="68000">
              <a:schemeClr val="accent2">
                <a:hueOff val="-12635355"/>
                <a:satOff val="21297"/>
                <a:lumOff val="-26079"/>
                <a:alphaOff val="0"/>
                <a:tint val="86000"/>
              </a:schemeClr>
            </a:gs>
            <a:gs pos="100000">
              <a:schemeClr val="accent2">
                <a:hueOff val="-12635355"/>
                <a:satOff val="21297"/>
                <a:lumOff val="-26079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4. </a:t>
          </a:r>
          <a:r>
            <a:rPr lang="cs-CZ" sz="2800" b="1" kern="1200" dirty="0" err="1" smtClean="0">
              <a:solidFill>
                <a:schemeClr val="tx1"/>
              </a:solidFill>
            </a:rPr>
            <a:t>die</a:t>
          </a:r>
          <a:r>
            <a:rPr lang="cs-CZ" sz="2800" b="1" kern="1200" dirty="0" smtClean="0">
              <a:solidFill>
                <a:schemeClr val="tx1"/>
              </a:solidFill>
            </a:rPr>
            <a:t>  </a:t>
          </a:r>
          <a:r>
            <a:rPr lang="cs-CZ" sz="2800" b="1" kern="1200" dirty="0" err="1" smtClean="0">
              <a:solidFill>
                <a:schemeClr val="tx1"/>
              </a:solidFill>
            </a:rPr>
            <a:t>kleinen</a:t>
          </a:r>
          <a:r>
            <a:rPr lang="cs-CZ" sz="2800" b="1" kern="1200" dirty="0" smtClean="0">
              <a:solidFill>
                <a:schemeClr val="tx1"/>
              </a:solidFill>
            </a:rPr>
            <a:t> </a:t>
          </a:r>
          <a:r>
            <a:rPr lang="cs-CZ" sz="2400" b="1" i="1" kern="1200" dirty="0" err="1" smtClean="0">
              <a:solidFill>
                <a:schemeClr val="tx1"/>
              </a:solidFill>
            </a:rPr>
            <a:t>Hunde</a:t>
          </a:r>
          <a:r>
            <a:rPr lang="cs-CZ" sz="2400" b="1" i="1" kern="1200" dirty="0" smtClean="0">
              <a:solidFill>
                <a:schemeClr val="tx1"/>
              </a:solidFill>
            </a:rPr>
            <a:t>, </a:t>
          </a:r>
          <a:r>
            <a:rPr lang="cs-CZ" sz="2400" b="1" i="1" kern="1200" dirty="0" err="1" smtClean="0">
              <a:solidFill>
                <a:schemeClr val="tx1"/>
              </a:solidFill>
            </a:rPr>
            <a:t>Katzen</a:t>
          </a:r>
          <a:r>
            <a:rPr lang="cs-CZ" sz="2400" b="1" i="1" kern="1200" dirty="0" smtClean="0">
              <a:solidFill>
                <a:schemeClr val="tx1"/>
              </a:solidFill>
            </a:rPr>
            <a:t>, </a:t>
          </a:r>
          <a:r>
            <a:rPr lang="cs-CZ" sz="2400" b="1" i="1" kern="1200" dirty="0" err="1" smtClean="0">
              <a:solidFill>
                <a:schemeClr val="tx1"/>
              </a:solidFill>
            </a:rPr>
            <a:t>Pferde</a:t>
          </a:r>
          <a:endParaRPr lang="cs-CZ" sz="2400" b="1" i="1" kern="1200" dirty="0">
            <a:solidFill>
              <a:schemeClr val="tx1"/>
            </a:solidFill>
          </a:endParaRPr>
        </a:p>
      </dsp:txBody>
      <dsp:txXfrm>
        <a:off x="720085" y="3240360"/>
        <a:ext cx="5875852" cy="59203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EB62AB-CA8F-4D8F-8ADE-5F183A8D7E99}">
      <dsp:nvSpPr>
        <dsp:cNvPr id="0" name=""/>
        <dsp:cNvSpPr/>
      </dsp:nvSpPr>
      <dsp:spPr>
        <a:xfrm>
          <a:off x="0" y="0"/>
          <a:ext cx="7344816" cy="4064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800" kern="1200" dirty="0"/>
        </a:p>
      </dsp:txBody>
      <dsp:txXfrm>
        <a:off x="0" y="0"/>
        <a:ext cx="7344816" cy="1219200"/>
      </dsp:txXfrm>
    </dsp:sp>
    <dsp:sp modelId="{292A4FCF-8477-47F7-A2EC-502928ACFD3A}">
      <dsp:nvSpPr>
        <dsp:cNvPr id="0" name=""/>
        <dsp:cNvSpPr/>
      </dsp:nvSpPr>
      <dsp:spPr>
        <a:xfrm>
          <a:off x="734481" y="1219299"/>
          <a:ext cx="5875852" cy="5920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1</a:t>
          </a:r>
          <a:r>
            <a:rPr lang="cs-CZ" sz="2800" b="1" kern="1200" dirty="0" smtClean="0">
              <a:solidFill>
                <a:schemeClr val="tx1"/>
              </a:solidFill>
            </a:rPr>
            <a:t>. </a:t>
          </a:r>
          <a:r>
            <a:rPr lang="de-DE" sz="2800" b="1" kern="1200" dirty="0" smtClean="0">
              <a:solidFill>
                <a:schemeClr val="tx1"/>
              </a:solidFill>
            </a:rPr>
            <a:t>nette Männer, Frauen, Kinder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34481" y="1219299"/>
        <a:ext cx="5875852" cy="592038"/>
      </dsp:txXfrm>
    </dsp:sp>
    <dsp:sp modelId="{C92D40FB-211C-45B3-9262-A0C9B584E319}">
      <dsp:nvSpPr>
        <dsp:cNvPr id="0" name=""/>
        <dsp:cNvSpPr/>
      </dsp:nvSpPr>
      <dsp:spPr>
        <a:xfrm>
          <a:off x="720085" y="1872208"/>
          <a:ext cx="5875852" cy="5920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4211785"/>
                <a:satOff val="7099"/>
                <a:lumOff val="-8693"/>
                <a:alphaOff val="0"/>
                <a:shade val="60000"/>
              </a:schemeClr>
            </a:gs>
            <a:gs pos="33000">
              <a:schemeClr val="accent2">
                <a:hueOff val="-4211785"/>
                <a:satOff val="7099"/>
                <a:lumOff val="-8693"/>
                <a:alphaOff val="0"/>
                <a:tint val="86500"/>
              </a:schemeClr>
            </a:gs>
            <a:gs pos="46750">
              <a:schemeClr val="accent2">
                <a:hueOff val="-4211785"/>
                <a:satOff val="7099"/>
                <a:lumOff val="-8693"/>
                <a:alphaOff val="0"/>
                <a:tint val="71000"/>
                <a:satMod val="112000"/>
              </a:schemeClr>
            </a:gs>
            <a:gs pos="53000">
              <a:schemeClr val="accent2">
                <a:hueOff val="-4211785"/>
                <a:satOff val="7099"/>
                <a:lumOff val="-8693"/>
                <a:alphaOff val="0"/>
                <a:tint val="71000"/>
                <a:satMod val="112000"/>
              </a:schemeClr>
            </a:gs>
            <a:gs pos="68000">
              <a:schemeClr val="accent2">
                <a:hueOff val="-4211785"/>
                <a:satOff val="7099"/>
                <a:lumOff val="-8693"/>
                <a:alphaOff val="0"/>
                <a:tint val="86000"/>
              </a:schemeClr>
            </a:gs>
            <a:gs pos="100000">
              <a:schemeClr val="accent2">
                <a:hueOff val="-4211785"/>
                <a:satOff val="7099"/>
                <a:lumOff val="-8693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2</a:t>
          </a:r>
          <a:r>
            <a:rPr lang="cs-CZ" sz="2800" b="1" kern="1200" dirty="0" smtClean="0">
              <a:solidFill>
                <a:schemeClr val="tx1"/>
              </a:solidFill>
            </a:rPr>
            <a:t>. </a:t>
          </a:r>
          <a:r>
            <a:rPr lang="de-DE" sz="2800" b="1" kern="1200" dirty="0" smtClean="0">
              <a:solidFill>
                <a:schemeClr val="tx1"/>
              </a:solidFill>
            </a:rPr>
            <a:t>netter Männer, Frauen, Kinder</a:t>
          </a:r>
          <a:endParaRPr lang="cs-CZ" sz="2800" b="1" kern="1200" dirty="0">
            <a:solidFill>
              <a:schemeClr val="tx1"/>
            </a:solidFill>
          </a:endParaRPr>
        </a:p>
      </dsp:txBody>
      <dsp:txXfrm>
        <a:off x="720085" y="1872208"/>
        <a:ext cx="5875852" cy="592038"/>
      </dsp:txXfrm>
    </dsp:sp>
    <dsp:sp modelId="{5483001F-8A7F-48EF-BFDE-73020E4A0BEA}">
      <dsp:nvSpPr>
        <dsp:cNvPr id="0" name=""/>
        <dsp:cNvSpPr/>
      </dsp:nvSpPr>
      <dsp:spPr>
        <a:xfrm>
          <a:off x="720085" y="2520280"/>
          <a:ext cx="5875852" cy="5920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8423570"/>
                <a:satOff val="14198"/>
                <a:lumOff val="-17386"/>
                <a:alphaOff val="0"/>
                <a:shade val="60000"/>
              </a:schemeClr>
            </a:gs>
            <a:gs pos="33000">
              <a:schemeClr val="accent2">
                <a:hueOff val="-8423570"/>
                <a:satOff val="14198"/>
                <a:lumOff val="-17386"/>
                <a:alphaOff val="0"/>
                <a:tint val="86500"/>
              </a:schemeClr>
            </a:gs>
            <a:gs pos="46750">
              <a:schemeClr val="accent2">
                <a:hueOff val="-8423570"/>
                <a:satOff val="14198"/>
                <a:lumOff val="-17386"/>
                <a:alphaOff val="0"/>
                <a:tint val="71000"/>
                <a:satMod val="112000"/>
              </a:schemeClr>
            </a:gs>
            <a:gs pos="53000">
              <a:schemeClr val="accent2">
                <a:hueOff val="-8423570"/>
                <a:satOff val="14198"/>
                <a:lumOff val="-17386"/>
                <a:alphaOff val="0"/>
                <a:tint val="71000"/>
                <a:satMod val="112000"/>
              </a:schemeClr>
            </a:gs>
            <a:gs pos="68000">
              <a:schemeClr val="accent2">
                <a:hueOff val="-8423570"/>
                <a:satOff val="14198"/>
                <a:lumOff val="-17386"/>
                <a:alphaOff val="0"/>
                <a:tint val="86000"/>
              </a:schemeClr>
            </a:gs>
            <a:gs pos="100000">
              <a:schemeClr val="accent2">
                <a:hueOff val="-8423570"/>
                <a:satOff val="14198"/>
                <a:lumOff val="-17386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6040" tIns="49530" rIns="66040" bIns="4953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b="1" kern="1200" dirty="0" smtClean="0">
              <a:solidFill>
                <a:schemeClr val="tx1"/>
              </a:solidFill>
            </a:rPr>
            <a:t>3. </a:t>
          </a:r>
          <a:r>
            <a:rPr lang="de-DE" sz="2600" b="1" kern="1200" dirty="0" smtClean="0">
              <a:solidFill>
                <a:schemeClr val="tx1"/>
              </a:solidFill>
            </a:rPr>
            <a:t>netten Männern, Frauen, Kindern</a:t>
          </a:r>
          <a:endParaRPr lang="cs-CZ" sz="2600" b="1" kern="1200" dirty="0">
            <a:solidFill>
              <a:schemeClr val="tx1"/>
            </a:solidFill>
          </a:endParaRPr>
        </a:p>
      </dsp:txBody>
      <dsp:txXfrm>
        <a:off x="720085" y="2520280"/>
        <a:ext cx="5875852" cy="592038"/>
      </dsp:txXfrm>
    </dsp:sp>
    <dsp:sp modelId="{6A048882-BBB1-43A4-9072-44FB9134236E}">
      <dsp:nvSpPr>
        <dsp:cNvPr id="0" name=""/>
        <dsp:cNvSpPr/>
      </dsp:nvSpPr>
      <dsp:spPr>
        <a:xfrm>
          <a:off x="720085" y="3168349"/>
          <a:ext cx="5875852" cy="5920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12635355"/>
                <a:satOff val="21297"/>
                <a:lumOff val="-26079"/>
                <a:alphaOff val="0"/>
                <a:shade val="60000"/>
              </a:schemeClr>
            </a:gs>
            <a:gs pos="33000">
              <a:schemeClr val="accent2">
                <a:hueOff val="-12635355"/>
                <a:satOff val="21297"/>
                <a:lumOff val="-26079"/>
                <a:alphaOff val="0"/>
                <a:tint val="86500"/>
              </a:schemeClr>
            </a:gs>
            <a:gs pos="46750">
              <a:schemeClr val="accent2">
                <a:hueOff val="-12635355"/>
                <a:satOff val="21297"/>
                <a:lumOff val="-26079"/>
                <a:alphaOff val="0"/>
                <a:tint val="71000"/>
                <a:satMod val="112000"/>
              </a:schemeClr>
            </a:gs>
            <a:gs pos="53000">
              <a:schemeClr val="accent2">
                <a:hueOff val="-12635355"/>
                <a:satOff val="21297"/>
                <a:lumOff val="-26079"/>
                <a:alphaOff val="0"/>
                <a:tint val="71000"/>
                <a:satMod val="112000"/>
              </a:schemeClr>
            </a:gs>
            <a:gs pos="68000">
              <a:schemeClr val="accent2">
                <a:hueOff val="-12635355"/>
                <a:satOff val="21297"/>
                <a:lumOff val="-26079"/>
                <a:alphaOff val="0"/>
                <a:tint val="86000"/>
              </a:schemeClr>
            </a:gs>
            <a:gs pos="100000">
              <a:schemeClr val="accent2">
                <a:hueOff val="-12635355"/>
                <a:satOff val="21297"/>
                <a:lumOff val="-26079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4. </a:t>
          </a:r>
          <a:r>
            <a:rPr lang="de-DE" sz="2800" b="1" kern="1200" dirty="0" smtClean="0">
              <a:solidFill>
                <a:schemeClr val="tx1"/>
              </a:solidFill>
            </a:rPr>
            <a:t>nette</a:t>
          </a:r>
          <a:r>
            <a:rPr lang="cs-CZ" sz="2800" b="1" kern="1200" dirty="0" smtClean="0">
              <a:solidFill>
                <a:schemeClr val="tx1"/>
              </a:solidFill>
            </a:rPr>
            <a:t> </a:t>
          </a:r>
          <a:r>
            <a:rPr lang="de-DE" sz="2800" b="1" kern="1200" dirty="0" smtClean="0">
              <a:solidFill>
                <a:schemeClr val="tx1"/>
              </a:solidFill>
            </a:rPr>
            <a:t> Männer, Frauen, Kinder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720085" y="3168349"/>
        <a:ext cx="5875852" cy="5920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30C34B-90A5-4185-A441-022FA8EFC3B5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719054-6B65-4EFA-A61A-58A958D65C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7883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DUM zveřejněn na: http://dumy.</a:t>
            </a:r>
            <a:r>
              <a:rPr lang="cs-CZ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cz</a:t>
            </a:r>
            <a:r>
              <a:rPr lang="cs-CZ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cs-CZ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materialy</a:t>
            </a:r>
            <a:r>
              <a:rPr lang="cs-CZ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cs-CZ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prehled</a:t>
            </a:r>
            <a:r>
              <a:rPr lang="cs-CZ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cs-CZ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dirty="0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29625F-400E-44F0-A986-061EE07A9ADE}" type="slidenum">
              <a:rPr lang="de-DE" smtClean="0"/>
              <a:pPr/>
              <a:t>1</a:t>
            </a:fld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D10571-61DB-4B79-933C-AC03ED97D9EA}" type="slidenum">
              <a:rPr lang="de-DE" smtClean="0"/>
              <a:pPr/>
              <a:t>2</a:t>
            </a:fld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9449F5-F0F4-441A-AA47-2A2E32FE5DC6}" type="slidenum">
              <a:rPr lang="de-DE" smtClean="0"/>
              <a:pPr/>
              <a:t>3</a:t>
            </a:fld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>
    <p:sndAc>
      <p:stSnd>
        <p:snd r:embed="rId13" name="chimes.wav"/>
      </p:stSnd>
    </p:sndAc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audio" Target="../media/audio1.wav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9.gif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emf"/><Relationship Id="rId5" Type="http://schemas.openxmlformats.org/officeDocument/2006/relationships/image" Target="../media/image12.png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16.gif"/><Relationship Id="rId4" Type="http://schemas.openxmlformats.org/officeDocument/2006/relationships/diagramData" Target="../diagrams/data1.xml"/><Relationship Id="rId9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10" Type="http://schemas.openxmlformats.org/officeDocument/2006/relationships/image" Target="../media/image17.gif"/><Relationship Id="rId4" Type="http://schemas.openxmlformats.org/officeDocument/2006/relationships/diagramData" Target="../diagrams/data2.xml"/><Relationship Id="rId9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emeckagramatika.wz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3"/>
          <p:cNvSpPr txBox="1">
            <a:spLocks/>
          </p:cNvSpPr>
          <p:nvPr/>
        </p:nvSpPr>
        <p:spPr bwMode="auto">
          <a:xfrm>
            <a:off x="539750" y="333375"/>
            <a:ext cx="813593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cs-CZ" sz="2800" b="1" kern="0" dirty="0">
                <a:latin typeface="Times New Roman" pitchFamily="18" charset="0"/>
                <a:ea typeface="+mj-ea"/>
                <a:cs typeface="Times New Roman" pitchFamily="18" charset="0"/>
              </a:rPr>
              <a:t>Název školy: </a:t>
            </a:r>
            <a: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  <a:t>ZŠ Klášterec nad Ohří, Krátká 676</a:t>
            </a:r>
            <a:b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2800" b="1" kern="0" dirty="0">
                <a:latin typeface="Times New Roman" pitchFamily="18" charset="0"/>
                <a:ea typeface="+mj-ea"/>
                <a:cs typeface="Times New Roman" pitchFamily="18" charset="0"/>
              </a:rPr>
              <a:t>Autor: </a:t>
            </a:r>
            <a:r>
              <a:rPr lang="cs-CZ" sz="2800" b="1" i="1" kern="0" dirty="0">
                <a:latin typeface="Times New Roman" pitchFamily="18" charset="0"/>
                <a:ea typeface="+mj-ea"/>
                <a:cs typeface="Times New Roman" pitchFamily="18" charset="0"/>
              </a:rPr>
              <a:t>Mgr. Soňa Strnadová</a:t>
            </a:r>
            <a: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2400" kern="0" dirty="0">
                <a:latin typeface="Times New Roman" pitchFamily="18" charset="0"/>
                <a:ea typeface="+mj-ea"/>
                <a:cs typeface="Times New Roman" pitchFamily="18" charset="0"/>
              </a:rPr>
              <a:t>Název materiálu: </a:t>
            </a:r>
            <a:r>
              <a:rPr lang="cs-CZ" sz="2400" i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VY_32_INOVACE_17_34_Německý jazyk_skloňování přídavných jmen po zájmenech a číslovkách</a:t>
            </a:r>
            <a:r>
              <a:rPr lang="cs-CZ" sz="2400" i="1" kern="0" dirty="0"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cs-CZ" sz="2400" i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2400" kern="0" dirty="0">
                <a:latin typeface="Times New Roman" pitchFamily="18" charset="0"/>
                <a:ea typeface="+mj-ea"/>
                <a:cs typeface="Times New Roman" pitchFamily="18" charset="0"/>
              </a:rPr>
              <a:t>Číslo projektu: CZ.1.07/1.4.00/21.1115 </a:t>
            </a:r>
            <a:r>
              <a:rPr lang="cs-CZ" sz="2800" kern="0" dirty="0"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cs-CZ" sz="2800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cs-CZ" sz="2800" kern="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Podnadpis 4"/>
          <p:cNvSpPr txBox="1">
            <a:spLocks/>
          </p:cNvSpPr>
          <p:nvPr/>
        </p:nvSpPr>
        <p:spPr bwMode="auto">
          <a:xfrm>
            <a:off x="467544" y="4293096"/>
            <a:ext cx="8135937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Tx/>
              <a:buNone/>
              <a:defRPr/>
            </a:pPr>
            <a:r>
              <a:rPr lang="cs-CZ" sz="2800" b="1" kern="0" dirty="0">
                <a:latin typeface="Times New Roman" pitchFamily="18" charset="0"/>
                <a:cs typeface="Times New Roman" pitchFamily="18" charset="0"/>
              </a:rPr>
              <a:t>Anotace: </a:t>
            </a:r>
          </a:p>
          <a:p>
            <a:pPr marL="342900" indent="-342900" algn="ctr" eaLnBrk="0" hangingPunct="0">
              <a:defRPr/>
            </a:pPr>
            <a:r>
              <a:rPr lang="cs-CZ" sz="2000" b="1" i="1" kern="0" dirty="0" smtClean="0">
                <a:latin typeface="Times New Roman" pitchFamily="18" charset="0"/>
                <a:cs typeface="Times New Roman" pitchFamily="18" charset="0"/>
              </a:rPr>
              <a:t>     Prezentace </a:t>
            </a:r>
            <a:r>
              <a:rPr lang="cs-CZ" sz="2000" b="1" i="1" kern="0" dirty="0">
                <a:latin typeface="Times New Roman" pitchFamily="18" charset="0"/>
                <a:cs typeface="Times New Roman" pitchFamily="18" charset="0"/>
              </a:rPr>
              <a:t>je určena </a:t>
            </a:r>
            <a:r>
              <a:rPr lang="cs-CZ" sz="2000" b="1" i="1" kern="0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cs-CZ" sz="2000" b="1" i="1" kern="0" dirty="0">
                <a:latin typeface="Times New Roman" pitchFamily="18" charset="0"/>
                <a:cs typeface="Times New Roman" pitchFamily="18" charset="0"/>
              </a:rPr>
              <a:t>opakování německé </a:t>
            </a:r>
            <a:r>
              <a:rPr lang="cs-CZ" sz="2000" b="1" i="1" kern="0" dirty="0" smtClean="0">
                <a:latin typeface="Times New Roman" pitchFamily="18" charset="0"/>
                <a:cs typeface="Times New Roman" pitchFamily="18" charset="0"/>
              </a:rPr>
              <a:t>gramatiky, skloňování přídavných jmen po zájmenech a číslovkách – II. </a:t>
            </a:r>
            <a:r>
              <a:rPr lang="cs-CZ" sz="2000" b="1" i="1" kern="0" smtClean="0">
                <a:latin typeface="Times New Roman" pitchFamily="18" charset="0"/>
                <a:cs typeface="Times New Roman" pitchFamily="18" charset="0"/>
              </a:rPr>
              <a:t>stupeň ZŠ</a:t>
            </a:r>
            <a:r>
              <a:rPr lang="cs-CZ" sz="2400" b="1" i="1" kern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b="1" i="1" kern="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defRPr/>
            </a:pPr>
            <a:endParaRPr lang="cs-CZ" sz="2800" kern="0" dirty="0">
              <a:latin typeface="+mn-lt"/>
            </a:endParaRPr>
          </a:p>
        </p:txBody>
      </p:sp>
      <p:pic>
        <p:nvPicPr>
          <p:cNvPr id="9" name="obrázek 1" descr="Logo%20školy"/>
          <p:cNvPicPr>
            <a:picLocks noGrp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915816" y="2780928"/>
            <a:ext cx="3168352" cy="1907298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Obrázek 6" descr="OPVK_hor_zakladni_logolink_RGB_cz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896099"/>
            <a:ext cx="4386696" cy="961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>
              <a:defRPr/>
            </a:pPr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2400" dirty="0" smtClean="0">
                <a:hlinkClick r:id="rId4"/>
              </a:rPr>
              <a:t>www.office.</a:t>
            </a:r>
            <a:r>
              <a:rPr lang="cs-CZ" sz="2400" dirty="0" err="1" smtClean="0">
                <a:hlinkClick r:id="rId4"/>
              </a:rPr>
              <a:t>microsoft.com</a:t>
            </a:r>
            <a:endParaRPr lang="cs-CZ" sz="2400" dirty="0" smtClean="0"/>
          </a:p>
          <a:p>
            <a:pPr>
              <a:defRPr/>
            </a:pPr>
            <a:r>
              <a:rPr lang="cs-CZ" sz="2400" dirty="0" smtClean="0"/>
              <a:t>vlastní kresby a fotografie autorky prezentace</a:t>
            </a:r>
          </a:p>
          <a:p>
            <a:pPr>
              <a:defRPr/>
            </a:pPr>
            <a:r>
              <a:rPr lang="cs-CZ" sz="2400" dirty="0" smtClean="0"/>
              <a:t>není-li </a:t>
            </a:r>
            <a:r>
              <a:rPr lang="cs-CZ" sz="2400" dirty="0"/>
              <a:t>uvedeno </a:t>
            </a:r>
            <a:r>
              <a:rPr lang="cs-CZ" sz="2400" dirty="0" smtClean="0"/>
              <a:t>jinak, </a:t>
            </a:r>
            <a:r>
              <a:rPr lang="cs-CZ" sz="2400" dirty="0"/>
              <a:t>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>
              <a:defRPr/>
            </a:pPr>
            <a:endParaRPr lang="cs-CZ" sz="2400" dirty="0" smtClean="0"/>
          </a:p>
          <a:p>
            <a:pPr marL="0" indent="0">
              <a:buFontTx/>
              <a:buNone/>
              <a:defRPr/>
            </a:pPr>
            <a:r>
              <a:rPr lang="cs-CZ" sz="2400" dirty="0" smtClean="0"/>
              <a:t>LENČOVÁ Irena, ŠVECOVÁ Lenka, PLESCHINGER Petra,</a:t>
            </a:r>
          </a:p>
          <a:p>
            <a:pPr marL="0" indent="0">
              <a:buFontTx/>
              <a:buNone/>
              <a:defRPr/>
            </a:pPr>
            <a:r>
              <a:rPr lang="de-DE" sz="2400" i="1" dirty="0" smtClean="0"/>
              <a:t>Spaß mit Max, </a:t>
            </a:r>
            <a:r>
              <a:rPr lang="cs-CZ" sz="2400" i="1" dirty="0" smtClean="0"/>
              <a:t>němčina pro 2. stupeň základních škol </a:t>
            </a:r>
            <a:r>
              <a:rPr lang="cs-CZ" sz="2400" dirty="0" smtClean="0"/>
              <a:t>[učebnice]. Dotisk1. vydání. © Nakladatelství </a:t>
            </a:r>
            <a:r>
              <a:rPr lang="cs-CZ" sz="2400" dirty="0" err="1" smtClean="0"/>
              <a:t>Fraus</a:t>
            </a:r>
            <a:r>
              <a:rPr lang="cs-CZ" sz="2400" dirty="0" smtClean="0"/>
              <a:t>, Plzeň 2003.</a:t>
            </a:r>
          </a:p>
          <a:p>
            <a:pPr marL="0" indent="0">
              <a:buFontTx/>
              <a:buNone/>
              <a:defRPr/>
            </a:pPr>
            <a:r>
              <a:rPr lang="cs-CZ" sz="2400" dirty="0" smtClean="0"/>
              <a:t>ISBN 80-7238-241-1</a:t>
            </a:r>
            <a:endParaRPr lang="cs-CZ" sz="2400" dirty="0"/>
          </a:p>
          <a:p>
            <a:pPr marL="0" indent="0">
              <a:buFontTx/>
              <a:buNone/>
              <a:defRPr/>
            </a:pP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>
              <a:defRPr/>
            </a:pPr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Práce s prezentací: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395288" y="1484785"/>
            <a:ext cx="8445500" cy="4752528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Vyučující s žáky opakuje gramatické učivo:  skloňování přídavných jmen.</a:t>
            </a:r>
          </a:p>
          <a:p>
            <a:pPr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Následně žáci učivo samostatně procvičují.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DUM ověřen dne 21. května 2012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DUM zveřejněn na: http://dumy.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materialy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prehled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defRPr/>
            </a:pPr>
            <a:r>
              <a:rPr lang="cs-CZ" i="1" dirty="0" smtClean="0"/>
              <a:t>Motivace:</a:t>
            </a:r>
          </a:p>
          <a:p>
            <a:pPr>
              <a:buNone/>
              <a:defRPr/>
            </a:pPr>
            <a:r>
              <a:rPr lang="cs-CZ" dirty="0" smtClean="0"/>
              <a:t>     </a:t>
            </a:r>
            <a:r>
              <a:rPr lang="cs-CZ" dirty="0" err="1" smtClean="0"/>
              <a:t>Hallo</a:t>
            </a:r>
            <a:r>
              <a:rPr lang="cs-CZ" dirty="0" smtClean="0"/>
              <a:t>,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bin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Hund</a:t>
            </a:r>
            <a:r>
              <a:rPr lang="cs-CZ" dirty="0" smtClean="0"/>
              <a:t>, </a:t>
            </a:r>
            <a:r>
              <a:rPr lang="cs-CZ" dirty="0" err="1" smtClean="0"/>
              <a:t>hei</a:t>
            </a:r>
            <a:r>
              <a:rPr lang="de-DE" dirty="0" err="1" smtClean="0"/>
              <a:t>ße</a:t>
            </a:r>
            <a:r>
              <a:rPr lang="de-DE" dirty="0" smtClean="0"/>
              <a:t> </a:t>
            </a:r>
            <a:r>
              <a:rPr lang="cs-CZ" dirty="0" smtClean="0"/>
              <a:t>Charlie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komme</a:t>
            </a:r>
            <a:r>
              <a:rPr lang="cs-CZ" dirty="0" smtClean="0"/>
              <a:t> </a:t>
            </a:r>
            <a:r>
              <a:rPr lang="cs-CZ" dirty="0" err="1" smtClean="0"/>
              <a:t>aus</a:t>
            </a:r>
            <a:r>
              <a:rPr lang="cs-CZ" dirty="0" smtClean="0"/>
              <a:t> </a:t>
            </a:r>
            <a:r>
              <a:rPr lang="cs-CZ" dirty="0" err="1" smtClean="0"/>
              <a:t>Deutschland</a:t>
            </a:r>
            <a:r>
              <a:rPr lang="cs-CZ" dirty="0" smtClean="0"/>
              <a:t>.</a:t>
            </a:r>
          </a:p>
          <a:p>
            <a:pPr>
              <a:defRPr/>
            </a:pPr>
            <a:r>
              <a:rPr lang="cs-CZ" i="1" dirty="0" smtClean="0"/>
              <a:t>Pokyn žákům:</a:t>
            </a:r>
          </a:p>
          <a:p>
            <a:pPr>
              <a:buFontTx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 </a:t>
            </a:r>
          </a:p>
          <a:p>
            <a:pPr>
              <a:buFontTx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   </a:t>
            </a:r>
          </a:p>
        </p:txBody>
      </p:sp>
      <p:sp>
        <p:nvSpPr>
          <p:cNvPr id="7" name="Obláček 6"/>
          <p:cNvSpPr/>
          <p:nvPr/>
        </p:nvSpPr>
        <p:spPr>
          <a:xfrm>
            <a:off x="179512" y="5157192"/>
            <a:ext cx="5976664" cy="1700808"/>
          </a:xfrm>
          <a:prstGeom prst="cloudCallout">
            <a:avLst>
              <a:gd name="adj1" fmla="val 69572"/>
              <a:gd name="adj2" fmla="val -40565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b="1" dirty="0" smtClean="0">
                <a:ln w="1905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Zopakuj si skloňování přídavných a podstatných jmen  - po členu určitém, neurčitém, bez členu.</a:t>
            </a:r>
          </a:p>
          <a:p>
            <a:r>
              <a:rPr lang="cs-CZ" b="1" dirty="0" smtClean="0">
                <a:ln w="1905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Zadané úkoly obsahují i řešení.</a:t>
            </a:r>
            <a:endParaRPr lang="cs-CZ" b="1" dirty="0">
              <a:ln w="1905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452320" y="4725144"/>
            <a:ext cx="1152128" cy="1154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084168" y="5949280"/>
            <a:ext cx="998190" cy="73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0243" grpId="0" build="p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2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Skloňování podstatných jmen</a:t>
            </a:r>
            <a:br>
              <a:rPr lang="cs-CZ" sz="32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32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po členu určitém – </a:t>
            </a:r>
            <a:r>
              <a:rPr lang="cs-CZ" sz="20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skloňuj, ověř si - klikni</a:t>
            </a:r>
            <a:endParaRPr lang="cs-CZ" sz="2000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395536" y="2492896"/>
            <a:ext cx="2321718" cy="782763"/>
            <a:chOff x="0" y="0"/>
            <a:chExt cx="2321718" cy="782763"/>
          </a:xfrm>
        </p:grpSpPr>
        <p:sp>
          <p:nvSpPr>
            <p:cNvPr id="16" name="Zaoblený obdélník 15"/>
            <p:cNvSpPr/>
            <p:nvPr/>
          </p:nvSpPr>
          <p:spPr>
            <a:xfrm>
              <a:off x="0" y="0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22926" y="22926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1. der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grüne </a:t>
              </a:r>
              <a:r>
                <a:rPr lang="cs-CZ" sz="2000" b="1" i="1" dirty="0" err="1" smtClean="0">
                  <a:solidFill>
                    <a:schemeClr val="tx1"/>
                  </a:solidFill>
                </a:rPr>
                <a:t>Frosch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395536" y="3573016"/>
            <a:ext cx="2321718" cy="782763"/>
            <a:chOff x="291331" y="2515284"/>
            <a:chExt cx="2321718" cy="782763"/>
          </a:xfrm>
        </p:grpSpPr>
        <p:sp>
          <p:nvSpPr>
            <p:cNvPr id="28" name="Zaoblený obdélník 27"/>
            <p:cNvSpPr/>
            <p:nvPr/>
          </p:nvSpPr>
          <p:spPr>
            <a:xfrm>
              <a:off x="291331" y="2515284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148669"/>
                <a:satOff val="1936"/>
                <a:lumOff val="-2371"/>
                <a:alphaOff val="0"/>
              </a:schemeClr>
            </a:fillRef>
            <a:effectRef idx="3">
              <a:schemeClr val="accent2">
                <a:hueOff val="-1148669"/>
                <a:satOff val="1936"/>
                <a:lumOff val="-23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Zaoblený obdélník 4"/>
            <p:cNvSpPr/>
            <p:nvPr/>
          </p:nvSpPr>
          <p:spPr>
            <a:xfrm>
              <a:off x="314257" y="2538210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2. des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grünen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i="1" kern="1200" dirty="0" err="1" smtClean="0">
                  <a:solidFill>
                    <a:schemeClr val="tx1"/>
                  </a:solidFill>
                </a:rPr>
                <a:t>Frosches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395536" y="4581128"/>
            <a:ext cx="2321718" cy="782763"/>
            <a:chOff x="291331" y="3418472"/>
            <a:chExt cx="2321718" cy="782763"/>
          </a:xfrm>
        </p:grpSpPr>
        <p:sp>
          <p:nvSpPr>
            <p:cNvPr id="31" name="Zaoblený obdélník 30"/>
            <p:cNvSpPr/>
            <p:nvPr/>
          </p:nvSpPr>
          <p:spPr>
            <a:xfrm>
              <a:off x="291331" y="3418472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2297337"/>
                <a:satOff val="3872"/>
                <a:lumOff val="-4742"/>
                <a:alphaOff val="0"/>
              </a:schemeClr>
            </a:fillRef>
            <a:effectRef idx="3">
              <a:schemeClr val="accent2">
                <a:hueOff val="-2297337"/>
                <a:satOff val="3872"/>
                <a:lumOff val="-474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Zaoblený obdélník 4"/>
            <p:cNvSpPr/>
            <p:nvPr/>
          </p:nvSpPr>
          <p:spPr>
            <a:xfrm>
              <a:off x="314257" y="3441398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3.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dem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grünen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i="1" kern="1200" dirty="0" err="1" smtClean="0">
                  <a:solidFill>
                    <a:schemeClr val="tx1"/>
                  </a:solidFill>
                </a:rPr>
                <a:t>Frosch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395536" y="5589240"/>
            <a:ext cx="2321718" cy="782763"/>
            <a:chOff x="251513" y="4320480"/>
            <a:chExt cx="2321718" cy="782763"/>
          </a:xfrm>
        </p:grpSpPr>
        <p:sp>
          <p:nvSpPr>
            <p:cNvPr id="34" name="Zaoblený obdélník 33"/>
            <p:cNvSpPr/>
            <p:nvPr/>
          </p:nvSpPr>
          <p:spPr>
            <a:xfrm>
              <a:off x="251513" y="4320480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3446006"/>
                <a:satOff val="5808"/>
                <a:lumOff val="-7112"/>
                <a:alphaOff val="0"/>
              </a:schemeClr>
            </a:fillRef>
            <a:effectRef idx="3">
              <a:schemeClr val="accent2">
                <a:hueOff val="-3446006"/>
                <a:satOff val="5808"/>
                <a:lumOff val="-711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Zaoblený obdélník 4"/>
            <p:cNvSpPr/>
            <p:nvPr/>
          </p:nvSpPr>
          <p:spPr>
            <a:xfrm>
              <a:off x="274439" y="4343406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4. den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grünen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i="1" kern="1200" dirty="0" err="1" smtClean="0">
                  <a:solidFill>
                    <a:schemeClr val="tx1"/>
                  </a:solidFill>
                </a:rPr>
                <a:t>Frosch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3347864" y="2420888"/>
            <a:ext cx="2491366" cy="782763"/>
            <a:chOff x="3347862" y="1656184"/>
            <a:chExt cx="2491366" cy="782763"/>
          </a:xfrm>
        </p:grpSpPr>
        <p:sp>
          <p:nvSpPr>
            <p:cNvPr id="40" name="Zaoblený obdélník 39"/>
            <p:cNvSpPr/>
            <p:nvPr/>
          </p:nvSpPr>
          <p:spPr>
            <a:xfrm>
              <a:off x="3347862" y="1656184"/>
              <a:ext cx="2491366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4594675"/>
                <a:satOff val="7744"/>
                <a:lumOff val="-9483"/>
                <a:alphaOff val="0"/>
              </a:schemeClr>
            </a:fillRef>
            <a:effectRef idx="3">
              <a:schemeClr val="accent2">
                <a:hueOff val="-4594675"/>
                <a:satOff val="7744"/>
                <a:lumOff val="-948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Zaoblený obdélník 4"/>
            <p:cNvSpPr/>
            <p:nvPr/>
          </p:nvSpPr>
          <p:spPr>
            <a:xfrm>
              <a:off x="3370788" y="1679110"/>
              <a:ext cx="2445514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1.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die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dirty="0" smtClean="0">
                  <a:solidFill>
                    <a:schemeClr val="tx1"/>
                  </a:solidFill>
                </a:rPr>
                <a:t>schöne</a:t>
              </a:r>
              <a:endParaRPr lang="de-DE" sz="2400" b="1" kern="1200" dirty="0" smtClean="0">
                <a:solidFill>
                  <a:schemeClr val="tx1"/>
                </a:solidFill>
              </a:endParaRP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Blume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3347864" y="3501008"/>
            <a:ext cx="2448275" cy="782763"/>
            <a:chOff x="3347862" y="2515284"/>
            <a:chExt cx="2448275" cy="782763"/>
          </a:xfrm>
        </p:grpSpPr>
        <p:sp>
          <p:nvSpPr>
            <p:cNvPr id="43" name="Zaoblený obdélník 42"/>
            <p:cNvSpPr/>
            <p:nvPr/>
          </p:nvSpPr>
          <p:spPr>
            <a:xfrm>
              <a:off x="3347862" y="2515284"/>
              <a:ext cx="2448275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5743343"/>
                <a:satOff val="9680"/>
                <a:lumOff val="-11854"/>
                <a:alphaOff val="0"/>
              </a:schemeClr>
            </a:fillRef>
            <a:effectRef idx="3">
              <a:schemeClr val="accent2">
                <a:hueOff val="-5743343"/>
                <a:satOff val="9680"/>
                <a:lumOff val="-1185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Zaoblený obdélník 4"/>
            <p:cNvSpPr/>
            <p:nvPr/>
          </p:nvSpPr>
          <p:spPr>
            <a:xfrm>
              <a:off x="3370788" y="2538210"/>
              <a:ext cx="2402423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5880" tIns="41910" rIns="55880" bIns="4191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200" b="1" kern="1200" dirty="0" smtClean="0">
                  <a:solidFill>
                    <a:schemeClr val="tx1"/>
                  </a:solidFill>
                </a:rPr>
                <a:t>2. </a:t>
              </a:r>
              <a:r>
                <a:rPr lang="de-DE" sz="2200" b="1" kern="1200" dirty="0" smtClean="0">
                  <a:solidFill>
                    <a:schemeClr val="tx1"/>
                  </a:solidFill>
                </a:rPr>
                <a:t>d</a:t>
              </a:r>
              <a:r>
                <a:rPr lang="cs-CZ" sz="2200" b="1" kern="1200" dirty="0" err="1" smtClean="0">
                  <a:solidFill>
                    <a:schemeClr val="tx1"/>
                  </a:solidFill>
                </a:rPr>
                <a:t>er</a:t>
              </a:r>
              <a:r>
                <a:rPr lang="de-DE" sz="22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dirty="0" smtClean="0">
                  <a:solidFill>
                    <a:schemeClr val="tx1"/>
                  </a:solidFill>
                </a:rPr>
                <a:t>schönen</a:t>
              </a:r>
              <a:r>
                <a:rPr lang="cs-CZ" sz="2000" b="1" kern="1200" dirty="0" smtClean="0">
                  <a:solidFill>
                    <a:schemeClr val="tx1"/>
                  </a:solidFill>
                </a:rPr>
                <a:t> </a:t>
              </a:r>
              <a:endParaRPr lang="de-DE" sz="2000" b="1" kern="1200" dirty="0" smtClean="0">
                <a:solidFill>
                  <a:schemeClr val="tx1"/>
                </a:solidFill>
              </a:endParaRPr>
            </a:p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Blume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3347864" y="4509120"/>
            <a:ext cx="2448275" cy="782763"/>
            <a:chOff x="3347862" y="3418472"/>
            <a:chExt cx="2448275" cy="782763"/>
          </a:xfrm>
        </p:grpSpPr>
        <p:sp>
          <p:nvSpPr>
            <p:cNvPr id="46" name="Zaoblený obdélník 45"/>
            <p:cNvSpPr/>
            <p:nvPr/>
          </p:nvSpPr>
          <p:spPr>
            <a:xfrm>
              <a:off x="3347862" y="3418472"/>
              <a:ext cx="2448275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6892012"/>
                <a:satOff val="11617"/>
                <a:lumOff val="-14225"/>
                <a:alphaOff val="0"/>
              </a:schemeClr>
            </a:fillRef>
            <a:effectRef idx="3">
              <a:schemeClr val="accent2">
                <a:hueOff val="-6892012"/>
                <a:satOff val="11617"/>
                <a:lumOff val="-142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Zaoblený obdélník 4"/>
            <p:cNvSpPr/>
            <p:nvPr/>
          </p:nvSpPr>
          <p:spPr>
            <a:xfrm>
              <a:off x="3370788" y="3441398"/>
              <a:ext cx="2402423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5880" tIns="41910" rIns="55880" bIns="4191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200" b="1" kern="1200" dirty="0" smtClean="0">
                  <a:solidFill>
                    <a:schemeClr val="tx1"/>
                  </a:solidFill>
                </a:rPr>
                <a:t>3. </a:t>
              </a:r>
              <a:r>
                <a:rPr lang="de-DE" sz="2200" b="1" kern="1200" dirty="0" smtClean="0">
                  <a:solidFill>
                    <a:schemeClr val="tx1"/>
                  </a:solidFill>
                </a:rPr>
                <a:t>der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schönen</a:t>
              </a:r>
            </a:p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Blume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3347864" y="5517232"/>
            <a:ext cx="2448275" cy="782763"/>
            <a:chOff x="3347862" y="4321660"/>
            <a:chExt cx="2448275" cy="782763"/>
          </a:xfrm>
        </p:grpSpPr>
        <p:sp>
          <p:nvSpPr>
            <p:cNvPr id="49" name="Zaoblený obdélník 48"/>
            <p:cNvSpPr/>
            <p:nvPr/>
          </p:nvSpPr>
          <p:spPr>
            <a:xfrm>
              <a:off x="3347862" y="4321660"/>
              <a:ext cx="2448275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8040680"/>
                <a:satOff val="13553"/>
                <a:lumOff val="-16596"/>
                <a:alphaOff val="0"/>
              </a:schemeClr>
            </a:fillRef>
            <a:effectRef idx="3">
              <a:schemeClr val="accent2">
                <a:hueOff val="-8040680"/>
                <a:satOff val="13553"/>
                <a:lumOff val="-1659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Zaoblený obdélník 4"/>
            <p:cNvSpPr/>
            <p:nvPr/>
          </p:nvSpPr>
          <p:spPr>
            <a:xfrm>
              <a:off x="3370788" y="4344586"/>
              <a:ext cx="2402423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4.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die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schöne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Blume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6372200" y="2420888"/>
            <a:ext cx="2321718" cy="782763"/>
            <a:chOff x="6516207" y="1584176"/>
            <a:chExt cx="2321718" cy="782763"/>
          </a:xfrm>
        </p:grpSpPr>
        <p:sp>
          <p:nvSpPr>
            <p:cNvPr id="52" name="Zaoblený obdélník 51"/>
            <p:cNvSpPr/>
            <p:nvPr/>
          </p:nvSpPr>
          <p:spPr>
            <a:xfrm>
              <a:off x="6516207" y="1584176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9189349"/>
                <a:satOff val="15489"/>
                <a:lumOff val="-18967"/>
                <a:alphaOff val="0"/>
              </a:schemeClr>
            </a:fillRef>
            <a:effectRef idx="3">
              <a:schemeClr val="accent2">
                <a:hueOff val="-9189349"/>
                <a:satOff val="15489"/>
                <a:lumOff val="-1896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Zaoblený obdélník 4"/>
            <p:cNvSpPr/>
            <p:nvPr/>
          </p:nvSpPr>
          <p:spPr>
            <a:xfrm>
              <a:off x="6539133" y="1607102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1.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das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dirty="0" smtClean="0">
                  <a:solidFill>
                    <a:schemeClr val="tx1"/>
                  </a:solidFill>
                </a:rPr>
                <a:t>k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leine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Kaninchen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6372200" y="4437112"/>
            <a:ext cx="2321718" cy="782763"/>
            <a:chOff x="6530950" y="3418472"/>
            <a:chExt cx="2321718" cy="782763"/>
          </a:xfrm>
        </p:grpSpPr>
        <p:sp>
          <p:nvSpPr>
            <p:cNvPr id="55" name="Zaoblený obdélník 54"/>
            <p:cNvSpPr/>
            <p:nvPr/>
          </p:nvSpPr>
          <p:spPr>
            <a:xfrm>
              <a:off x="6530950" y="3418472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1486687"/>
                <a:satOff val="19361"/>
                <a:lumOff val="-23708"/>
                <a:alphaOff val="0"/>
              </a:schemeClr>
            </a:fillRef>
            <a:effectRef idx="3">
              <a:schemeClr val="accent2">
                <a:hueOff val="-11486687"/>
                <a:satOff val="19361"/>
                <a:lumOff val="-2370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Zaoblený obdélník 4"/>
            <p:cNvSpPr/>
            <p:nvPr/>
          </p:nvSpPr>
          <p:spPr>
            <a:xfrm>
              <a:off x="6553876" y="3441398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400" b="1" dirty="0" smtClean="0">
                  <a:solidFill>
                    <a:schemeClr val="tx1"/>
                  </a:solidFill>
                </a:rPr>
                <a:t>3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.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dem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kleinen </a:t>
              </a:r>
              <a:r>
                <a:rPr lang="de-DE" sz="2000" b="1" i="1" kern="1200" dirty="0" smtClean="0">
                  <a:solidFill>
                    <a:schemeClr val="tx1"/>
                  </a:solidFill>
                </a:rPr>
                <a:t>Kaninchen</a:t>
              </a:r>
              <a:endParaRPr lang="cs-CZ" sz="2000" i="1" kern="1200" dirty="0"/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6372200" y="5517232"/>
            <a:ext cx="2321718" cy="782763"/>
            <a:chOff x="6516207" y="4248472"/>
            <a:chExt cx="2321718" cy="782763"/>
          </a:xfrm>
        </p:grpSpPr>
        <p:sp>
          <p:nvSpPr>
            <p:cNvPr id="58" name="Zaoblený obdélník 57"/>
            <p:cNvSpPr/>
            <p:nvPr/>
          </p:nvSpPr>
          <p:spPr>
            <a:xfrm>
              <a:off x="6516207" y="4248472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2635355"/>
                <a:satOff val="21297"/>
                <a:lumOff val="-26079"/>
                <a:alphaOff val="0"/>
              </a:schemeClr>
            </a:fillRef>
            <a:effectRef idx="3">
              <a:schemeClr val="accent2">
                <a:hueOff val="-12635355"/>
                <a:satOff val="21297"/>
                <a:lumOff val="-2607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Zaoblený obdélník 4"/>
            <p:cNvSpPr/>
            <p:nvPr/>
          </p:nvSpPr>
          <p:spPr>
            <a:xfrm>
              <a:off x="6539133" y="4271398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400" b="1" dirty="0" smtClean="0">
                  <a:solidFill>
                    <a:schemeClr val="tx1"/>
                  </a:solidFill>
                </a:rPr>
                <a:t>4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.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das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kleine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Kaninchen</a:t>
              </a:r>
              <a:endParaRPr lang="cs-CZ" sz="2000" i="1" kern="1200" dirty="0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6372200" y="3501008"/>
            <a:ext cx="2321718" cy="667372"/>
            <a:chOff x="6516207" y="2113748"/>
            <a:chExt cx="2321718" cy="667372"/>
          </a:xfrm>
        </p:grpSpPr>
        <p:sp>
          <p:nvSpPr>
            <p:cNvPr id="61" name="Zaoblený obdélník 60"/>
            <p:cNvSpPr/>
            <p:nvPr/>
          </p:nvSpPr>
          <p:spPr>
            <a:xfrm>
              <a:off x="6516207" y="2113748"/>
              <a:ext cx="2321718" cy="667372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0338018"/>
                <a:satOff val="17425"/>
                <a:lumOff val="-21337"/>
                <a:alphaOff val="0"/>
              </a:schemeClr>
            </a:fillRef>
            <a:effectRef idx="3">
              <a:schemeClr val="accent2">
                <a:hueOff val="-10338018"/>
                <a:satOff val="17425"/>
                <a:lumOff val="-213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Zaoblený obdélník 4"/>
            <p:cNvSpPr/>
            <p:nvPr/>
          </p:nvSpPr>
          <p:spPr>
            <a:xfrm>
              <a:off x="6535754" y="2133295"/>
              <a:ext cx="2282624" cy="62827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2. des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kleinen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Kaninchens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66" name="Zaoblený obdélník 65"/>
          <p:cNvSpPr/>
          <p:nvPr/>
        </p:nvSpPr>
        <p:spPr>
          <a:xfrm>
            <a:off x="395536" y="4581128"/>
            <a:ext cx="230425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Zaoblený obdélník 66"/>
          <p:cNvSpPr/>
          <p:nvPr/>
        </p:nvSpPr>
        <p:spPr>
          <a:xfrm>
            <a:off x="3275856" y="5517232"/>
            <a:ext cx="2520280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Zaoblený obdélník 67"/>
          <p:cNvSpPr/>
          <p:nvPr/>
        </p:nvSpPr>
        <p:spPr>
          <a:xfrm>
            <a:off x="3347864" y="4509120"/>
            <a:ext cx="2448272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Zaoblený obdélník 68"/>
          <p:cNvSpPr/>
          <p:nvPr/>
        </p:nvSpPr>
        <p:spPr>
          <a:xfrm>
            <a:off x="3347864" y="3501008"/>
            <a:ext cx="2448272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Zaoblený obdélník 69"/>
          <p:cNvSpPr/>
          <p:nvPr/>
        </p:nvSpPr>
        <p:spPr>
          <a:xfrm>
            <a:off x="3347864" y="2420888"/>
            <a:ext cx="2520280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Zaoblený obdélník 70"/>
          <p:cNvSpPr/>
          <p:nvPr/>
        </p:nvSpPr>
        <p:spPr>
          <a:xfrm>
            <a:off x="6300192" y="5517232"/>
            <a:ext cx="237626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Zaoblený obdélník 71"/>
          <p:cNvSpPr/>
          <p:nvPr/>
        </p:nvSpPr>
        <p:spPr>
          <a:xfrm>
            <a:off x="6300192" y="4437112"/>
            <a:ext cx="237626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Zaoblený obdélník 72"/>
          <p:cNvSpPr/>
          <p:nvPr/>
        </p:nvSpPr>
        <p:spPr>
          <a:xfrm>
            <a:off x="6372200" y="3429000"/>
            <a:ext cx="230425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Zaoblený obdélník 73"/>
          <p:cNvSpPr/>
          <p:nvPr/>
        </p:nvSpPr>
        <p:spPr>
          <a:xfrm>
            <a:off x="6372200" y="2420888"/>
            <a:ext cx="230425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Zaoblený obdélník 74"/>
          <p:cNvSpPr/>
          <p:nvPr/>
        </p:nvSpPr>
        <p:spPr>
          <a:xfrm>
            <a:off x="395536" y="3573016"/>
            <a:ext cx="230425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Zaoblený obdélník 75"/>
          <p:cNvSpPr/>
          <p:nvPr/>
        </p:nvSpPr>
        <p:spPr>
          <a:xfrm>
            <a:off x="395536" y="2492896"/>
            <a:ext cx="230425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Zaoblený obdélník 76"/>
          <p:cNvSpPr/>
          <p:nvPr/>
        </p:nvSpPr>
        <p:spPr>
          <a:xfrm>
            <a:off x="395536" y="5589240"/>
            <a:ext cx="230425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Zaoblený obdélník 77"/>
          <p:cNvSpPr/>
          <p:nvPr/>
        </p:nvSpPr>
        <p:spPr>
          <a:xfrm>
            <a:off x="395536" y="2132856"/>
            <a:ext cx="8352928" cy="14401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196752"/>
            <a:ext cx="1652017" cy="98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052736"/>
            <a:ext cx="6762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3" name="Picture 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092280" y="1340768"/>
            <a:ext cx="1081311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44016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Skloňování přídavných jmen </a:t>
            </a:r>
            <a:br>
              <a:rPr lang="cs-CZ" sz="40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40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 členu neurčitém</a:t>
            </a:r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20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se bude odlišovat tato tabulka od předchozí? Nevíš? Klikni</a:t>
            </a:r>
            <a:endParaRPr lang="cs-CZ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44624" y="1124744"/>
            <a:ext cx="576064" cy="916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1844824"/>
            <a:ext cx="1080120" cy="684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700808"/>
            <a:ext cx="1076325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3" name="Skupina 32"/>
          <p:cNvGrpSpPr/>
          <p:nvPr/>
        </p:nvGrpSpPr>
        <p:grpSpPr>
          <a:xfrm>
            <a:off x="323528" y="3068960"/>
            <a:ext cx="2736304" cy="782763"/>
            <a:chOff x="0" y="0"/>
            <a:chExt cx="2321718" cy="782763"/>
          </a:xfrm>
        </p:grpSpPr>
        <p:sp>
          <p:nvSpPr>
            <p:cNvPr id="34" name="Zaoblený obdélník 33"/>
            <p:cNvSpPr/>
            <p:nvPr/>
          </p:nvSpPr>
          <p:spPr>
            <a:xfrm>
              <a:off x="0" y="0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Zaoblený obdélník 4"/>
            <p:cNvSpPr/>
            <p:nvPr/>
          </p:nvSpPr>
          <p:spPr>
            <a:xfrm>
              <a:off x="22926" y="22926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1. </a:t>
              </a:r>
              <a:r>
                <a:rPr lang="de-DE" sz="2400" b="1" dirty="0" smtClean="0">
                  <a:solidFill>
                    <a:schemeClr val="tx1"/>
                  </a:solidFill>
                </a:rPr>
                <a:t>ein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sch</a:t>
              </a:r>
              <a:r>
                <a:rPr lang="de-DE" sz="2400" b="1" kern="1200" dirty="0" err="1" smtClean="0">
                  <a:solidFill>
                    <a:schemeClr val="tx1"/>
                  </a:solidFill>
                </a:rPr>
                <a:t>öne</a:t>
              </a:r>
              <a:r>
                <a:rPr lang="de-DE" sz="2400" b="1" u="sng" kern="1200" dirty="0" err="1" smtClean="0">
                  <a:solidFill>
                    <a:schemeClr val="tx1"/>
                  </a:solidFill>
                </a:rPr>
                <a:t>r</a:t>
              </a:r>
              <a:r>
                <a:rPr lang="de-DE" sz="2400" b="1" u="sng" kern="1200" dirty="0" smtClean="0">
                  <a:solidFill>
                    <a:schemeClr val="tx1"/>
                  </a:solidFill>
                </a:rPr>
                <a:t>  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  </a:t>
              </a:r>
              <a:r>
                <a:rPr lang="cs-CZ" sz="2000" b="1" i="1" kern="1200" dirty="0" err="1" smtClean="0">
                  <a:solidFill>
                    <a:schemeClr val="tx1"/>
                  </a:solidFill>
                </a:rPr>
                <a:t>Hund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323528" y="4005064"/>
            <a:ext cx="2736304" cy="782763"/>
            <a:chOff x="291331" y="2515284"/>
            <a:chExt cx="2321718" cy="782763"/>
          </a:xfrm>
        </p:grpSpPr>
        <p:sp>
          <p:nvSpPr>
            <p:cNvPr id="37" name="Zaoblený obdélník 36"/>
            <p:cNvSpPr/>
            <p:nvPr/>
          </p:nvSpPr>
          <p:spPr>
            <a:xfrm>
              <a:off x="291331" y="2515284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148669"/>
                <a:satOff val="1936"/>
                <a:lumOff val="-2371"/>
                <a:alphaOff val="0"/>
              </a:schemeClr>
            </a:fillRef>
            <a:effectRef idx="3">
              <a:schemeClr val="accent2">
                <a:hueOff val="-1148669"/>
                <a:satOff val="1936"/>
                <a:lumOff val="-23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Zaoblený obdélník 4"/>
            <p:cNvSpPr/>
            <p:nvPr/>
          </p:nvSpPr>
          <p:spPr>
            <a:xfrm>
              <a:off x="314257" y="2538210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2.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eines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schönen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i="1" kern="1200" dirty="0" err="1" smtClean="0">
                  <a:solidFill>
                    <a:schemeClr val="tx1"/>
                  </a:solidFill>
                </a:rPr>
                <a:t>Hundes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323528" y="4941168"/>
            <a:ext cx="2736304" cy="782763"/>
            <a:chOff x="291331" y="3418472"/>
            <a:chExt cx="2321718" cy="782763"/>
          </a:xfrm>
        </p:grpSpPr>
        <p:sp>
          <p:nvSpPr>
            <p:cNvPr id="40" name="Zaoblený obdélník 39"/>
            <p:cNvSpPr/>
            <p:nvPr/>
          </p:nvSpPr>
          <p:spPr>
            <a:xfrm>
              <a:off x="291331" y="3418472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2297337"/>
                <a:satOff val="3872"/>
                <a:lumOff val="-4742"/>
                <a:alphaOff val="0"/>
              </a:schemeClr>
            </a:fillRef>
            <a:effectRef idx="3">
              <a:schemeClr val="accent2">
                <a:hueOff val="-2297337"/>
                <a:satOff val="3872"/>
                <a:lumOff val="-474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Zaoblený obdélník 4"/>
            <p:cNvSpPr/>
            <p:nvPr/>
          </p:nvSpPr>
          <p:spPr>
            <a:xfrm>
              <a:off x="314257" y="3441398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3.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einem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schönen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i="1" kern="1200" dirty="0" err="1" smtClean="0">
                  <a:solidFill>
                    <a:schemeClr val="tx1"/>
                  </a:solidFill>
                </a:rPr>
                <a:t>Hund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323528" y="5877272"/>
            <a:ext cx="2736304" cy="782763"/>
            <a:chOff x="251513" y="4320480"/>
            <a:chExt cx="2321718" cy="782763"/>
          </a:xfrm>
        </p:grpSpPr>
        <p:sp>
          <p:nvSpPr>
            <p:cNvPr id="43" name="Zaoblený obdélník 42"/>
            <p:cNvSpPr/>
            <p:nvPr/>
          </p:nvSpPr>
          <p:spPr>
            <a:xfrm>
              <a:off x="251513" y="4320480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3446006"/>
                <a:satOff val="5808"/>
                <a:lumOff val="-7112"/>
                <a:alphaOff val="0"/>
              </a:schemeClr>
            </a:fillRef>
            <a:effectRef idx="3">
              <a:schemeClr val="accent2">
                <a:hueOff val="-3446006"/>
                <a:satOff val="5808"/>
                <a:lumOff val="-711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Zaoblený obdélník 4"/>
            <p:cNvSpPr/>
            <p:nvPr/>
          </p:nvSpPr>
          <p:spPr>
            <a:xfrm>
              <a:off x="274439" y="4343406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4.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einen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schönen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i="1" kern="1200" dirty="0" err="1" smtClean="0">
                  <a:solidFill>
                    <a:schemeClr val="tx1"/>
                  </a:solidFill>
                </a:rPr>
                <a:t>Hund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3347864" y="3068960"/>
            <a:ext cx="2664296" cy="782763"/>
            <a:chOff x="3347862" y="1656184"/>
            <a:chExt cx="2491366" cy="782763"/>
          </a:xfrm>
        </p:grpSpPr>
        <p:sp>
          <p:nvSpPr>
            <p:cNvPr id="46" name="Zaoblený obdélník 45"/>
            <p:cNvSpPr/>
            <p:nvPr/>
          </p:nvSpPr>
          <p:spPr>
            <a:xfrm>
              <a:off x="3347862" y="1656184"/>
              <a:ext cx="2491366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4594675"/>
                <a:satOff val="7744"/>
                <a:lumOff val="-9483"/>
                <a:alphaOff val="0"/>
              </a:schemeClr>
            </a:fillRef>
            <a:effectRef idx="3">
              <a:schemeClr val="accent2">
                <a:hueOff val="-4594675"/>
                <a:satOff val="7744"/>
                <a:lumOff val="-948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Zaoblený obdélník 4"/>
            <p:cNvSpPr/>
            <p:nvPr/>
          </p:nvSpPr>
          <p:spPr>
            <a:xfrm>
              <a:off x="3370788" y="1679110"/>
              <a:ext cx="2445514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1.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eine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kleine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Maus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3347864" y="4005064"/>
            <a:ext cx="2664296" cy="782763"/>
            <a:chOff x="3347862" y="2515284"/>
            <a:chExt cx="2448275" cy="782763"/>
          </a:xfrm>
        </p:grpSpPr>
        <p:sp>
          <p:nvSpPr>
            <p:cNvPr id="49" name="Zaoblený obdélník 48"/>
            <p:cNvSpPr/>
            <p:nvPr/>
          </p:nvSpPr>
          <p:spPr>
            <a:xfrm>
              <a:off x="3347862" y="2515284"/>
              <a:ext cx="2448275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5743343"/>
                <a:satOff val="9680"/>
                <a:lumOff val="-11854"/>
                <a:alphaOff val="0"/>
              </a:schemeClr>
            </a:fillRef>
            <a:effectRef idx="3">
              <a:schemeClr val="accent2">
                <a:hueOff val="-5743343"/>
                <a:satOff val="9680"/>
                <a:lumOff val="-1185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Zaoblený obdélník 4"/>
            <p:cNvSpPr/>
            <p:nvPr/>
          </p:nvSpPr>
          <p:spPr>
            <a:xfrm>
              <a:off x="3370788" y="2538210"/>
              <a:ext cx="2402423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5880" tIns="41910" rIns="55880" bIns="4191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200" b="1" kern="1200" dirty="0" smtClean="0">
                  <a:solidFill>
                    <a:schemeClr val="tx1"/>
                  </a:solidFill>
                </a:rPr>
                <a:t>2. </a:t>
              </a:r>
              <a:r>
                <a:rPr lang="de-DE" sz="2200" b="1" dirty="0" smtClean="0">
                  <a:solidFill>
                    <a:schemeClr val="tx1"/>
                  </a:solidFill>
                </a:rPr>
                <a:t>e</a:t>
              </a:r>
              <a:r>
                <a:rPr lang="de-DE" sz="2200" b="1" kern="1200" dirty="0" smtClean="0">
                  <a:solidFill>
                    <a:schemeClr val="tx1"/>
                  </a:solidFill>
                </a:rPr>
                <a:t>iner </a:t>
              </a:r>
              <a:r>
                <a:rPr lang="de-DE" sz="2400" b="1" dirty="0" smtClean="0">
                  <a:solidFill>
                    <a:schemeClr val="tx1"/>
                  </a:solidFill>
                </a:rPr>
                <a:t>kleinen</a:t>
              </a:r>
              <a:endParaRPr lang="de-DE" sz="2000" b="1" kern="1200" dirty="0" smtClean="0">
                <a:solidFill>
                  <a:schemeClr val="tx1"/>
                </a:solidFill>
              </a:endParaRPr>
            </a:p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Maus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3347864" y="4941168"/>
            <a:ext cx="2664296" cy="782763"/>
            <a:chOff x="3347862" y="3418472"/>
            <a:chExt cx="2448275" cy="782763"/>
          </a:xfrm>
        </p:grpSpPr>
        <p:sp>
          <p:nvSpPr>
            <p:cNvPr id="52" name="Zaoblený obdélník 51"/>
            <p:cNvSpPr/>
            <p:nvPr/>
          </p:nvSpPr>
          <p:spPr>
            <a:xfrm>
              <a:off x="3347862" y="3418472"/>
              <a:ext cx="2448275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6892012"/>
                <a:satOff val="11617"/>
                <a:lumOff val="-14225"/>
                <a:alphaOff val="0"/>
              </a:schemeClr>
            </a:fillRef>
            <a:effectRef idx="3">
              <a:schemeClr val="accent2">
                <a:hueOff val="-6892012"/>
                <a:satOff val="11617"/>
                <a:lumOff val="-142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Zaoblený obdélník 4"/>
            <p:cNvSpPr/>
            <p:nvPr/>
          </p:nvSpPr>
          <p:spPr>
            <a:xfrm>
              <a:off x="3370788" y="3441398"/>
              <a:ext cx="2402423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5880" tIns="41910" rIns="55880" bIns="4191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200" b="1" kern="1200" dirty="0" smtClean="0">
                  <a:solidFill>
                    <a:schemeClr val="tx1"/>
                  </a:solidFill>
                </a:rPr>
                <a:t>3.</a:t>
              </a:r>
              <a:r>
                <a:rPr lang="de-DE" sz="2200" b="1" kern="1200" dirty="0" smtClean="0">
                  <a:solidFill>
                    <a:schemeClr val="tx1"/>
                  </a:solidFill>
                </a:rPr>
                <a:t>einer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kleinen</a:t>
              </a:r>
            </a:p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Maus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3347864" y="5877272"/>
            <a:ext cx="2664296" cy="782763"/>
            <a:chOff x="3347862" y="4321660"/>
            <a:chExt cx="2448275" cy="782763"/>
          </a:xfrm>
        </p:grpSpPr>
        <p:sp>
          <p:nvSpPr>
            <p:cNvPr id="55" name="Zaoblený obdélník 54"/>
            <p:cNvSpPr/>
            <p:nvPr/>
          </p:nvSpPr>
          <p:spPr>
            <a:xfrm>
              <a:off x="3347862" y="4321660"/>
              <a:ext cx="2448275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8040680"/>
                <a:satOff val="13553"/>
                <a:lumOff val="-16596"/>
                <a:alphaOff val="0"/>
              </a:schemeClr>
            </a:fillRef>
            <a:effectRef idx="3">
              <a:schemeClr val="accent2">
                <a:hueOff val="-8040680"/>
                <a:satOff val="13553"/>
                <a:lumOff val="-1659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Zaoblený obdélník 4"/>
            <p:cNvSpPr/>
            <p:nvPr/>
          </p:nvSpPr>
          <p:spPr>
            <a:xfrm>
              <a:off x="3370788" y="4344586"/>
              <a:ext cx="2402423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4.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eine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kleine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Maus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6228184" y="3068960"/>
            <a:ext cx="2592288" cy="782763"/>
            <a:chOff x="6516207" y="1584176"/>
            <a:chExt cx="2321718" cy="782763"/>
          </a:xfrm>
        </p:grpSpPr>
        <p:sp>
          <p:nvSpPr>
            <p:cNvPr id="58" name="Zaoblený obdélník 57"/>
            <p:cNvSpPr/>
            <p:nvPr/>
          </p:nvSpPr>
          <p:spPr>
            <a:xfrm>
              <a:off x="6516207" y="1584176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9189349"/>
                <a:satOff val="15489"/>
                <a:lumOff val="-18967"/>
                <a:alphaOff val="0"/>
              </a:schemeClr>
            </a:fillRef>
            <a:effectRef idx="3">
              <a:schemeClr val="accent2">
                <a:hueOff val="-9189349"/>
                <a:satOff val="15489"/>
                <a:lumOff val="-1896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Zaoblený obdélník 4"/>
            <p:cNvSpPr/>
            <p:nvPr/>
          </p:nvSpPr>
          <p:spPr>
            <a:xfrm>
              <a:off x="6539133" y="1607102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1.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ein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großes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0" i="1" kern="1200" dirty="0" smtClean="0">
                  <a:solidFill>
                    <a:schemeClr val="tx1"/>
                  </a:solidFill>
                </a:rPr>
                <a:t>Pferd</a:t>
              </a:r>
              <a:endParaRPr lang="cs-CZ" sz="2000" b="0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6228184" y="4941168"/>
            <a:ext cx="2592288" cy="782763"/>
            <a:chOff x="6530950" y="3418472"/>
            <a:chExt cx="2321718" cy="782763"/>
          </a:xfrm>
        </p:grpSpPr>
        <p:sp>
          <p:nvSpPr>
            <p:cNvPr id="61" name="Zaoblený obdélník 60"/>
            <p:cNvSpPr/>
            <p:nvPr/>
          </p:nvSpPr>
          <p:spPr>
            <a:xfrm>
              <a:off x="6530950" y="3418472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1486687"/>
                <a:satOff val="19361"/>
                <a:lumOff val="-23708"/>
                <a:alphaOff val="0"/>
              </a:schemeClr>
            </a:fillRef>
            <a:effectRef idx="3">
              <a:schemeClr val="accent2">
                <a:hueOff val="-11486687"/>
                <a:satOff val="19361"/>
                <a:lumOff val="-2370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Zaoblený obdélník 4"/>
            <p:cNvSpPr/>
            <p:nvPr/>
          </p:nvSpPr>
          <p:spPr>
            <a:xfrm>
              <a:off x="6553876" y="3441398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400" b="1" dirty="0" smtClean="0">
                  <a:solidFill>
                    <a:schemeClr val="tx1"/>
                  </a:solidFill>
                </a:rPr>
                <a:t>3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einem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großen </a:t>
              </a:r>
              <a:r>
                <a:rPr lang="de-DE" sz="2000" b="1" i="1" kern="1200" dirty="0" smtClean="0">
                  <a:solidFill>
                    <a:schemeClr val="tx1"/>
                  </a:solidFill>
                </a:rPr>
                <a:t>Pferd</a:t>
              </a:r>
              <a:endParaRPr lang="cs-CZ" sz="2000" i="1" kern="1200" dirty="0"/>
            </a:p>
          </p:txBody>
        </p:sp>
      </p:grpSp>
      <p:grpSp>
        <p:nvGrpSpPr>
          <p:cNvPr id="63" name="Skupina 62"/>
          <p:cNvGrpSpPr/>
          <p:nvPr/>
        </p:nvGrpSpPr>
        <p:grpSpPr>
          <a:xfrm>
            <a:off x="6228184" y="5877272"/>
            <a:ext cx="2592288" cy="782763"/>
            <a:chOff x="6516207" y="4248472"/>
            <a:chExt cx="2321718" cy="782763"/>
          </a:xfrm>
        </p:grpSpPr>
        <p:sp>
          <p:nvSpPr>
            <p:cNvPr id="64" name="Zaoblený obdélník 63"/>
            <p:cNvSpPr/>
            <p:nvPr/>
          </p:nvSpPr>
          <p:spPr>
            <a:xfrm>
              <a:off x="6516207" y="4248472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2635355"/>
                <a:satOff val="21297"/>
                <a:lumOff val="-26079"/>
                <a:alphaOff val="0"/>
              </a:schemeClr>
            </a:fillRef>
            <a:effectRef idx="3">
              <a:schemeClr val="accent2">
                <a:hueOff val="-12635355"/>
                <a:satOff val="21297"/>
                <a:lumOff val="-2607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Zaoblený obdélník 4"/>
            <p:cNvSpPr/>
            <p:nvPr/>
          </p:nvSpPr>
          <p:spPr>
            <a:xfrm>
              <a:off x="6539133" y="4271398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400" b="1" dirty="0" smtClean="0">
                  <a:solidFill>
                    <a:schemeClr val="tx1"/>
                  </a:solidFill>
                </a:rPr>
                <a:t>4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ein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großes</a:t>
              </a: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i="1" kern="1200" dirty="0" smtClean="0">
                  <a:solidFill>
                    <a:schemeClr val="tx1"/>
                  </a:solidFill>
                </a:rPr>
                <a:t>Pferd</a:t>
              </a:r>
              <a:endParaRPr lang="cs-CZ" sz="2000" i="1" kern="1200" dirty="0"/>
            </a:p>
          </p:txBody>
        </p:sp>
      </p:grpSp>
      <p:grpSp>
        <p:nvGrpSpPr>
          <p:cNvPr id="66" name="Skupina 65"/>
          <p:cNvGrpSpPr/>
          <p:nvPr/>
        </p:nvGrpSpPr>
        <p:grpSpPr>
          <a:xfrm>
            <a:off x="6228184" y="4077072"/>
            <a:ext cx="2592288" cy="667372"/>
            <a:chOff x="6449874" y="2113748"/>
            <a:chExt cx="2321714" cy="667372"/>
          </a:xfrm>
        </p:grpSpPr>
        <p:sp>
          <p:nvSpPr>
            <p:cNvPr id="67" name="Zaoblený obdélník 66"/>
            <p:cNvSpPr/>
            <p:nvPr/>
          </p:nvSpPr>
          <p:spPr>
            <a:xfrm>
              <a:off x="6449874" y="2113748"/>
              <a:ext cx="2321714" cy="667372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0338018"/>
                <a:satOff val="17425"/>
                <a:lumOff val="-21337"/>
                <a:alphaOff val="0"/>
              </a:schemeClr>
            </a:fillRef>
            <a:effectRef idx="3">
              <a:schemeClr val="accent2">
                <a:hueOff val="-10338018"/>
                <a:satOff val="17425"/>
                <a:lumOff val="-213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Zaoblený obdélník 4"/>
            <p:cNvSpPr/>
            <p:nvPr/>
          </p:nvSpPr>
          <p:spPr>
            <a:xfrm>
              <a:off x="6449875" y="2133294"/>
              <a:ext cx="2243847" cy="6285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2.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eine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s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große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n </a:t>
              </a:r>
              <a:r>
                <a:rPr lang="de-DE" sz="2000" b="1" i="1" kern="1200" dirty="0" smtClean="0">
                  <a:solidFill>
                    <a:schemeClr val="tx1"/>
                  </a:solidFill>
                </a:rPr>
                <a:t>Pferdes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69" name="Zaoblený obdélník 68"/>
          <p:cNvSpPr/>
          <p:nvPr/>
        </p:nvSpPr>
        <p:spPr>
          <a:xfrm>
            <a:off x="323528" y="4005064"/>
            <a:ext cx="273630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Zaoblený obdélník 69"/>
          <p:cNvSpPr/>
          <p:nvPr/>
        </p:nvSpPr>
        <p:spPr>
          <a:xfrm>
            <a:off x="3347864" y="5877272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Zaoblený obdélník 70"/>
          <p:cNvSpPr/>
          <p:nvPr/>
        </p:nvSpPr>
        <p:spPr>
          <a:xfrm>
            <a:off x="3347864" y="4005064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Zaoblený obdélník 71"/>
          <p:cNvSpPr/>
          <p:nvPr/>
        </p:nvSpPr>
        <p:spPr>
          <a:xfrm>
            <a:off x="3347864" y="4941168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Zaoblený obdélník 72"/>
          <p:cNvSpPr/>
          <p:nvPr/>
        </p:nvSpPr>
        <p:spPr>
          <a:xfrm>
            <a:off x="3347864" y="3068960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Zaoblený obdélník 74"/>
          <p:cNvSpPr/>
          <p:nvPr/>
        </p:nvSpPr>
        <p:spPr>
          <a:xfrm>
            <a:off x="6228184" y="4941168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Zaoblený obdélník 78"/>
          <p:cNvSpPr/>
          <p:nvPr/>
        </p:nvSpPr>
        <p:spPr>
          <a:xfrm>
            <a:off x="323528" y="4941168"/>
            <a:ext cx="273630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Zaoblený obdélník 79"/>
          <p:cNvSpPr/>
          <p:nvPr/>
        </p:nvSpPr>
        <p:spPr>
          <a:xfrm>
            <a:off x="323528" y="5877272"/>
            <a:ext cx="273630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Zaoblený obdélník 80"/>
          <p:cNvSpPr/>
          <p:nvPr/>
        </p:nvSpPr>
        <p:spPr>
          <a:xfrm>
            <a:off x="395536" y="2564904"/>
            <a:ext cx="8352928" cy="14401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2996952"/>
            <a:ext cx="576064" cy="653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16416" y="5805264"/>
            <a:ext cx="63817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00" y="2996952"/>
            <a:ext cx="63817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6" name="Zaoblený obdélník 85"/>
          <p:cNvSpPr/>
          <p:nvPr/>
        </p:nvSpPr>
        <p:spPr>
          <a:xfrm>
            <a:off x="323528" y="3068960"/>
            <a:ext cx="273630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Zaoblený obdélník 86"/>
          <p:cNvSpPr/>
          <p:nvPr/>
        </p:nvSpPr>
        <p:spPr>
          <a:xfrm>
            <a:off x="6156176" y="2996952"/>
            <a:ext cx="2664296" cy="86409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Zaoblený obdélník 87"/>
          <p:cNvSpPr/>
          <p:nvPr/>
        </p:nvSpPr>
        <p:spPr>
          <a:xfrm>
            <a:off x="6228184" y="5877272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Zaoblený obdélník 88"/>
          <p:cNvSpPr/>
          <p:nvPr/>
        </p:nvSpPr>
        <p:spPr>
          <a:xfrm>
            <a:off x="6228184" y="4005064"/>
            <a:ext cx="2592288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4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5976" y="2132856"/>
            <a:ext cx="42862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0" grpId="0" animBg="1"/>
      <p:bldP spid="71" grpId="0" animBg="1"/>
      <p:bldP spid="72" grpId="0" animBg="1"/>
      <p:bldP spid="73" grpId="0" animBg="1"/>
      <p:bldP spid="75" grpId="0" animBg="1"/>
      <p:bldP spid="79" grpId="0" animBg="1"/>
      <p:bldP spid="80" grpId="0" animBg="1"/>
      <p:bldP spid="86" grpId="0" animBg="1"/>
      <p:bldP spid="87" grpId="0" animBg="1"/>
      <p:bldP spid="88" grpId="0" animBg="1"/>
      <p:bldP spid="8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44016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40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Skloňování přídavných jmen </a:t>
            </a:r>
            <a:br>
              <a:rPr lang="cs-CZ" sz="40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40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bez členu </a:t>
            </a:r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20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se bude odlišovat tato tabulka od předchozí? Nevíš? Klikni</a:t>
            </a:r>
            <a:endParaRPr lang="cs-CZ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" name="Skupina 32"/>
          <p:cNvGrpSpPr/>
          <p:nvPr/>
        </p:nvGrpSpPr>
        <p:grpSpPr>
          <a:xfrm>
            <a:off x="323528" y="3068960"/>
            <a:ext cx="2736304" cy="782763"/>
            <a:chOff x="0" y="0"/>
            <a:chExt cx="2321718" cy="782763"/>
          </a:xfrm>
        </p:grpSpPr>
        <p:sp>
          <p:nvSpPr>
            <p:cNvPr id="34" name="Zaoblený obdélník 33"/>
            <p:cNvSpPr/>
            <p:nvPr/>
          </p:nvSpPr>
          <p:spPr>
            <a:xfrm>
              <a:off x="0" y="0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Zaoblený obdélník 4"/>
            <p:cNvSpPr/>
            <p:nvPr/>
          </p:nvSpPr>
          <p:spPr>
            <a:xfrm>
              <a:off x="22926" y="22926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1. </a:t>
              </a:r>
              <a:r>
                <a:rPr lang="cs-CZ" sz="2400" b="1" dirty="0" err="1" smtClean="0">
                  <a:solidFill>
                    <a:schemeClr val="tx1"/>
                  </a:solidFill>
                </a:rPr>
                <a:t>r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oter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Apfel</a:t>
              </a:r>
              <a:endParaRPr lang="cs-CZ" sz="24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Skupina 35"/>
          <p:cNvGrpSpPr/>
          <p:nvPr/>
        </p:nvGrpSpPr>
        <p:grpSpPr>
          <a:xfrm>
            <a:off x="323528" y="4005064"/>
            <a:ext cx="2736304" cy="782763"/>
            <a:chOff x="291331" y="2515284"/>
            <a:chExt cx="2321718" cy="782763"/>
          </a:xfrm>
        </p:grpSpPr>
        <p:sp>
          <p:nvSpPr>
            <p:cNvPr id="37" name="Zaoblený obdélník 36"/>
            <p:cNvSpPr/>
            <p:nvPr/>
          </p:nvSpPr>
          <p:spPr>
            <a:xfrm>
              <a:off x="291331" y="2515284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148669"/>
                <a:satOff val="1936"/>
                <a:lumOff val="-2371"/>
                <a:alphaOff val="0"/>
              </a:schemeClr>
            </a:fillRef>
            <a:effectRef idx="3">
              <a:schemeClr val="accent2">
                <a:hueOff val="-1148669"/>
                <a:satOff val="1936"/>
                <a:lumOff val="-23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Zaoblený obdélník 4"/>
            <p:cNvSpPr/>
            <p:nvPr/>
          </p:nvSpPr>
          <p:spPr>
            <a:xfrm>
              <a:off x="314257" y="2538210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2. </a:t>
              </a:r>
              <a:r>
                <a:rPr lang="cs-CZ" sz="2400" b="1" dirty="0" err="1" smtClean="0">
                  <a:solidFill>
                    <a:schemeClr val="tx1"/>
                  </a:solidFill>
                </a:rPr>
                <a:t>r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oten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Apfels</a:t>
              </a:r>
              <a:endParaRPr lang="de-DE" sz="2400" b="1" kern="1200" dirty="0" smtClean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Skupina 38"/>
          <p:cNvGrpSpPr/>
          <p:nvPr/>
        </p:nvGrpSpPr>
        <p:grpSpPr>
          <a:xfrm>
            <a:off x="323528" y="4941168"/>
            <a:ext cx="2736304" cy="782763"/>
            <a:chOff x="291331" y="3418472"/>
            <a:chExt cx="2321718" cy="782763"/>
          </a:xfrm>
        </p:grpSpPr>
        <p:sp>
          <p:nvSpPr>
            <p:cNvPr id="40" name="Zaoblený obdélník 39"/>
            <p:cNvSpPr/>
            <p:nvPr/>
          </p:nvSpPr>
          <p:spPr>
            <a:xfrm>
              <a:off x="291331" y="3418472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2297337"/>
                <a:satOff val="3872"/>
                <a:lumOff val="-4742"/>
                <a:alphaOff val="0"/>
              </a:schemeClr>
            </a:fillRef>
            <a:effectRef idx="3">
              <a:schemeClr val="accent2">
                <a:hueOff val="-2297337"/>
                <a:satOff val="3872"/>
                <a:lumOff val="-474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Zaoblený obdélník 4"/>
            <p:cNvSpPr/>
            <p:nvPr/>
          </p:nvSpPr>
          <p:spPr>
            <a:xfrm>
              <a:off x="314257" y="3441398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400" b="1" kern="1200" dirty="0" smtClean="0">
                <a:solidFill>
                  <a:schemeClr val="tx1"/>
                </a:solidFill>
              </a:endParaRP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3. </a:t>
              </a:r>
              <a:r>
                <a:rPr lang="cs-CZ" sz="2400" b="1" dirty="0" err="1" smtClean="0">
                  <a:solidFill>
                    <a:schemeClr val="tx1"/>
                  </a:solidFill>
                </a:rPr>
                <a:t>rotem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Apfel</a:t>
              </a:r>
              <a:endParaRPr lang="de-DE" sz="2400" b="1" kern="1200" dirty="0" smtClean="0">
                <a:solidFill>
                  <a:schemeClr val="tx1"/>
                </a:solidFill>
              </a:endParaRPr>
            </a:p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Skupina 41"/>
          <p:cNvGrpSpPr/>
          <p:nvPr/>
        </p:nvGrpSpPr>
        <p:grpSpPr>
          <a:xfrm>
            <a:off x="323528" y="5877272"/>
            <a:ext cx="2736304" cy="782763"/>
            <a:chOff x="251513" y="4320480"/>
            <a:chExt cx="2321718" cy="782763"/>
          </a:xfrm>
        </p:grpSpPr>
        <p:sp>
          <p:nvSpPr>
            <p:cNvPr id="43" name="Zaoblený obdélník 42"/>
            <p:cNvSpPr/>
            <p:nvPr/>
          </p:nvSpPr>
          <p:spPr>
            <a:xfrm>
              <a:off x="251513" y="4320480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3446006"/>
                <a:satOff val="5808"/>
                <a:lumOff val="-7112"/>
                <a:alphaOff val="0"/>
              </a:schemeClr>
            </a:fillRef>
            <a:effectRef idx="3">
              <a:schemeClr val="accent2">
                <a:hueOff val="-3446006"/>
                <a:satOff val="5808"/>
                <a:lumOff val="-711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Zaoblený obdélník 4"/>
            <p:cNvSpPr/>
            <p:nvPr/>
          </p:nvSpPr>
          <p:spPr>
            <a:xfrm>
              <a:off x="274439" y="4343406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4.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roten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Apfel</a:t>
              </a:r>
              <a:endParaRPr lang="de-DE" sz="2400" b="1" kern="1200" dirty="0" smtClean="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Skupina 44"/>
          <p:cNvGrpSpPr/>
          <p:nvPr/>
        </p:nvGrpSpPr>
        <p:grpSpPr>
          <a:xfrm>
            <a:off x="3347864" y="3068960"/>
            <a:ext cx="2664296" cy="782763"/>
            <a:chOff x="3347862" y="1656184"/>
            <a:chExt cx="2491366" cy="782763"/>
          </a:xfrm>
        </p:grpSpPr>
        <p:sp>
          <p:nvSpPr>
            <p:cNvPr id="46" name="Zaoblený obdélník 45"/>
            <p:cNvSpPr/>
            <p:nvPr/>
          </p:nvSpPr>
          <p:spPr>
            <a:xfrm>
              <a:off x="3347862" y="1656184"/>
              <a:ext cx="2491366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4594675"/>
                <a:satOff val="7744"/>
                <a:lumOff val="-9483"/>
                <a:alphaOff val="0"/>
              </a:schemeClr>
            </a:fillRef>
            <a:effectRef idx="3">
              <a:schemeClr val="accent2">
                <a:hueOff val="-4594675"/>
                <a:satOff val="7744"/>
                <a:lumOff val="-948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Zaoblený obdélník 4"/>
            <p:cNvSpPr/>
            <p:nvPr/>
          </p:nvSpPr>
          <p:spPr>
            <a:xfrm>
              <a:off x="3370788" y="1679110"/>
              <a:ext cx="2445514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1.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grüne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Birne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Skupina 47"/>
          <p:cNvGrpSpPr/>
          <p:nvPr/>
        </p:nvGrpSpPr>
        <p:grpSpPr>
          <a:xfrm>
            <a:off x="3347864" y="4005064"/>
            <a:ext cx="2664296" cy="782763"/>
            <a:chOff x="3347862" y="2515284"/>
            <a:chExt cx="2448275" cy="782763"/>
          </a:xfrm>
        </p:grpSpPr>
        <p:sp>
          <p:nvSpPr>
            <p:cNvPr id="49" name="Zaoblený obdélník 48"/>
            <p:cNvSpPr/>
            <p:nvPr/>
          </p:nvSpPr>
          <p:spPr>
            <a:xfrm>
              <a:off x="3347862" y="2515284"/>
              <a:ext cx="2448275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5743343"/>
                <a:satOff val="9680"/>
                <a:lumOff val="-11854"/>
                <a:alphaOff val="0"/>
              </a:schemeClr>
            </a:fillRef>
            <a:effectRef idx="3">
              <a:schemeClr val="accent2">
                <a:hueOff val="-5743343"/>
                <a:satOff val="9680"/>
                <a:lumOff val="-1185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Zaoblený obdélník 4"/>
            <p:cNvSpPr/>
            <p:nvPr/>
          </p:nvSpPr>
          <p:spPr>
            <a:xfrm>
              <a:off x="3370788" y="2538210"/>
              <a:ext cx="2402423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5880" tIns="41910" rIns="55880" bIns="4191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2. </a:t>
              </a:r>
              <a:r>
                <a:rPr lang="cs-CZ" sz="2400" b="1" dirty="0" err="1" smtClean="0">
                  <a:solidFill>
                    <a:schemeClr val="tx1"/>
                  </a:solidFill>
                </a:rPr>
                <a:t>grüner</a:t>
              </a:r>
              <a:r>
                <a:rPr lang="cs-CZ" sz="2400" b="1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tx1"/>
                  </a:solidFill>
                </a:rPr>
                <a:t>Birne</a:t>
              </a:r>
              <a:endParaRPr lang="de-DE" sz="2400" b="1" kern="1200" dirty="0" smtClean="0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Skupina 50"/>
          <p:cNvGrpSpPr/>
          <p:nvPr/>
        </p:nvGrpSpPr>
        <p:grpSpPr>
          <a:xfrm>
            <a:off x="3347864" y="4941168"/>
            <a:ext cx="2664296" cy="782763"/>
            <a:chOff x="3347862" y="3418472"/>
            <a:chExt cx="2448275" cy="782763"/>
          </a:xfrm>
        </p:grpSpPr>
        <p:sp>
          <p:nvSpPr>
            <p:cNvPr id="52" name="Zaoblený obdélník 51"/>
            <p:cNvSpPr/>
            <p:nvPr/>
          </p:nvSpPr>
          <p:spPr>
            <a:xfrm>
              <a:off x="3347862" y="3418472"/>
              <a:ext cx="2448275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6892012"/>
                <a:satOff val="11617"/>
                <a:lumOff val="-14225"/>
                <a:alphaOff val="0"/>
              </a:schemeClr>
            </a:fillRef>
            <a:effectRef idx="3">
              <a:schemeClr val="accent2">
                <a:hueOff val="-6892012"/>
                <a:satOff val="11617"/>
                <a:lumOff val="-142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Zaoblený obdélník 4"/>
            <p:cNvSpPr/>
            <p:nvPr/>
          </p:nvSpPr>
          <p:spPr>
            <a:xfrm>
              <a:off x="3370788" y="3441398"/>
              <a:ext cx="2402423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5880" tIns="41910" rIns="55880" bIns="4191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3.</a:t>
              </a:r>
              <a:r>
                <a:rPr lang="cs-CZ" sz="2400" b="1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grüner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Birne</a:t>
              </a:r>
              <a:endParaRPr lang="cs-CZ" sz="24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Skupina 53"/>
          <p:cNvGrpSpPr/>
          <p:nvPr/>
        </p:nvGrpSpPr>
        <p:grpSpPr>
          <a:xfrm>
            <a:off x="3347864" y="5877272"/>
            <a:ext cx="2664296" cy="782763"/>
            <a:chOff x="3347862" y="4321660"/>
            <a:chExt cx="2448275" cy="782763"/>
          </a:xfrm>
        </p:grpSpPr>
        <p:sp>
          <p:nvSpPr>
            <p:cNvPr id="55" name="Zaoblený obdélník 54"/>
            <p:cNvSpPr/>
            <p:nvPr/>
          </p:nvSpPr>
          <p:spPr>
            <a:xfrm>
              <a:off x="3347862" y="4321660"/>
              <a:ext cx="2448275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8040680"/>
                <a:satOff val="13553"/>
                <a:lumOff val="-16596"/>
                <a:alphaOff val="0"/>
              </a:schemeClr>
            </a:fillRef>
            <a:effectRef idx="3">
              <a:schemeClr val="accent2">
                <a:hueOff val="-8040680"/>
                <a:satOff val="13553"/>
                <a:lumOff val="-1659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Zaoblený obdélník 4"/>
            <p:cNvSpPr/>
            <p:nvPr/>
          </p:nvSpPr>
          <p:spPr>
            <a:xfrm>
              <a:off x="3370788" y="4344586"/>
              <a:ext cx="2402423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4.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grüne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Birne</a:t>
              </a:r>
              <a:endParaRPr lang="cs-CZ" sz="2000" b="1" i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Skupina 56"/>
          <p:cNvGrpSpPr/>
          <p:nvPr/>
        </p:nvGrpSpPr>
        <p:grpSpPr>
          <a:xfrm>
            <a:off x="6228184" y="3068960"/>
            <a:ext cx="2592288" cy="782763"/>
            <a:chOff x="6516207" y="1584176"/>
            <a:chExt cx="2321718" cy="782763"/>
          </a:xfrm>
        </p:grpSpPr>
        <p:sp>
          <p:nvSpPr>
            <p:cNvPr id="58" name="Zaoblený obdélník 57"/>
            <p:cNvSpPr/>
            <p:nvPr/>
          </p:nvSpPr>
          <p:spPr>
            <a:xfrm>
              <a:off x="6516207" y="1584176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9189349"/>
                <a:satOff val="15489"/>
                <a:lumOff val="-18967"/>
                <a:alphaOff val="0"/>
              </a:schemeClr>
            </a:fillRef>
            <a:effectRef idx="3">
              <a:schemeClr val="accent2">
                <a:hueOff val="-9189349"/>
                <a:satOff val="15489"/>
                <a:lumOff val="-1896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Zaoblený obdélník 4"/>
            <p:cNvSpPr/>
            <p:nvPr/>
          </p:nvSpPr>
          <p:spPr>
            <a:xfrm>
              <a:off x="6539133" y="1607102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smtClean="0">
                  <a:solidFill>
                    <a:schemeClr val="tx1"/>
                  </a:solidFill>
                </a:rPr>
                <a:t>1. </a:t>
              </a:r>
              <a:r>
                <a:rPr lang="de-DE" sz="2400" b="1" kern="1200" dirty="0" smtClean="0">
                  <a:solidFill>
                    <a:schemeClr val="tx1"/>
                  </a:solidFill>
                </a:rPr>
                <a:t>großes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dirty="0" err="1" smtClean="0">
                  <a:solidFill>
                    <a:schemeClr val="tx1"/>
                  </a:solidFill>
                </a:rPr>
                <a:t>K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raut</a:t>
              </a:r>
              <a:endParaRPr lang="de-DE" sz="2400" b="1" kern="1200" dirty="0" smtClean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Skupina 59"/>
          <p:cNvGrpSpPr/>
          <p:nvPr/>
        </p:nvGrpSpPr>
        <p:grpSpPr>
          <a:xfrm>
            <a:off x="6228184" y="4941168"/>
            <a:ext cx="2592288" cy="782763"/>
            <a:chOff x="6530950" y="3418472"/>
            <a:chExt cx="2321718" cy="782763"/>
          </a:xfrm>
        </p:grpSpPr>
        <p:sp>
          <p:nvSpPr>
            <p:cNvPr id="61" name="Zaoblený obdélník 60"/>
            <p:cNvSpPr/>
            <p:nvPr/>
          </p:nvSpPr>
          <p:spPr>
            <a:xfrm>
              <a:off x="6530950" y="3418472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1486687"/>
                <a:satOff val="19361"/>
                <a:lumOff val="-23708"/>
                <a:alphaOff val="0"/>
              </a:schemeClr>
            </a:fillRef>
            <a:effectRef idx="3">
              <a:schemeClr val="accent2">
                <a:hueOff val="-11486687"/>
                <a:satOff val="19361"/>
                <a:lumOff val="-2370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Zaoblený obdélník 4"/>
            <p:cNvSpPr/>
            <p:nvPr/>
          </p:nvSpPr>
          <p:spPr>
            <a:xfrm>
              <a:off x="6553876" y="3441398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400" b="1" dirty="0" smtClean="0">
                  <a:solidFill>
                    <a:schemeClr val="tx1"/>
                  </a:solidFill>
                </a:rPr>
                <a:t>3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. </a:t>
              </a:r>
              <a:r>
                <a:rPr lang="cs-CZ" sz="2400" b="1" dirty="0" err="1" smtClean="0">
                  <a:solidFill>
                    <a:schemeClr val="tx1"/>
                  </a:solidFill>
                </a:rPr>
                <a:t>g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roßem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Kraut</a:t>
              </a:r>
              <a:endParaRPr lang="cs-CZ" sz="2000" i="1" kern="1200" dirty="0"/>
            </a:p>
          </p:txBody>
        </p:sp>
      </p:grpSp>
      <p:grpSp>
        <p:nvGrpSpPr>
          <p:cNvPr id="13" name="Skupina 62"/>
          <p:cNvGrpSpPr/>
          <p:nvPr/>
        </p:nvGrpSpPr>
        <p:grpSpPr>
          <a:xfrm>
            <a:off x="6228184" y="5877272"/>
            <a:ext cx="2592288" cy="782763"/>
            <a:chOff x="6516207" y="4248472"/>
            <a:chExt cx="2321718" cy="782763"/>
          </a:xfrm>
        </p:grpSpPr>
        <p:sp>
          <p:nvSpPr>
            <p:cNvPr id="64" name="Zaoblený obdélník 63"/>
            <p:cNvSpPr/>
            <p:nvPr/>
          </p:nvSpPr>
          <p:spPr>
            <a:xfrm>
              <a:off x="6516207" y="4248472"/>
              <a:ext cx="2321718" cy="782763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2635355"/>
                <a:satOff val="21297"/>
                <a:lumOff val="-26079"/>
                <a:alphaOff val="0"/>
              </a:schemeClr>
            </a:fillRef>
            <a:effectRef idx="3">
              <a:schemeClr val="accent2">
                <a:hueOff val="-12635355"/>
                <a:satOff val="21297"/>
                <a:lumOff val="-2607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Zaoblený obdélník 4"/>
            <p:cNvSpPr/>
            <p:nvPr/>
          </p:nvSpPr>
          <p:spPr>
            <a:xfrm>
              <a:off x="6539133" y="4271398"/>
              <a:ext cx="2275866" cy="736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400" b="1" dirty="0" smtClean="0">
                  <a:solidFill>
                    <a:schemeClr val="tx1"/>
                  </a:solidFill>
                </a:rPr>
                <a:t>4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. </a:t>
              </a:r>
              <a:r>
                <a:rPr lang="cs-CZ" sz="2400" b="1" dirty="0" err="1" smtClean="0">
                  <a:solidFill>
                    <a:schemeClr val="tx1"/>
                  </a:solidFill>
                </a:rPr>
                <a:t>g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roßes</a:t>
              </a:r>
              <a:r>
                <a:rPr lang="cs-CZ" sz="24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400" b="1" kern="1200" dirty="0" err="1" smtClean="0">
                  <a:solidFill>
                    <a:schemeClr val="tx1"/>
                  </a:solidFill>
                </a:rPr>
                <a:t>Kraut</a:t>
              </a:r>
              <a:endParaRPr lang="cs-CZ" sz="2000" i="1" kern="1200" dirty="0"/>
            </a:p>
          </p:txBody>
        </p:sp>
      </p:grpSp>
      <p:grpSp>
        <p:nvGrpSpPr>
          <p:cNvPr id="14" name="Skupina 65"/>
          <p:cNvGrpSpPr/>
          <p:nvPr/>
        </p:nvGrpSpPr>
        <p:grpSpPr>
          <a:xfrm>
            <a:off x="6228184" y="4077072"/>
            <a:ext cx="2592289" cy="667372"/>
            <a:chOff x="6449874" y="2113748"/>
            <a:chExt cx="2321715" cy="667372"/>
          </a:xfrm>
        </p:grpSpPr>
        <p:sp>
          <p:nvSpPr>
            <p:cNvPr id="67" name="Zaoblený obdélník 66"/>
            <p:cNvSpPr/>
            <p:nvPr/>
          </p:nvSpPr>
          <p:spPr>
            <a:xfrm>
              <a:off x="6449874" y="2113748"/>
              <a:ext cx="2321714" cy="667372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-10338018"/>
                <a:satOff val="17425"/>
                <a:lumOff val="-21337"/>
                <a:alphaOff val="0"/>
              </a:schemeClr>
            </a:fillRef>
            <a:effectRef idx="3">
              <a:schemeClr val="accent2">
                <a:hueOff val="-10338018"/>
                <a:satOff val="17425"/>
                <a:lumOff val="-2133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Zaoblený obdélník 4"/>
            <p:cNvSpPr/>
            <p:nvPr/>
          </p:nvSpPr>
          <p:spPr>
            <a:xfrm>
              <a:off x="6449874" y="2133295"/>
              <a:ext cx="2321715" cy="62827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200" b="1" kern="1200" dirty="0" smtClean="0">
                  <a:solidFill>
                    <a:schemeClr val="tx1"/>
                  </a:solidFill>
                </a:rPr>
                <a:t>2. </a:t>
              </a:r>
              <a:r>
                <a:rPr lang="cs-CZ" sz="2200" b="1" dirty="0" smtClean="0">
                  <a:solidFill>
                    <a:schemeClr val="tx1"/>
                  </a:solidFill>
                </a:rPr>
                <a:t>g</a:t>
              </a:r>
              <a:r>
                <a:rPr lang="de-DE" sz="2200" b="1" kern="1200" dirty="0" err="1" smtClean="0">
                  <a:solidFill>
                    <a:schemeClr val="tx1"/>
                  </a:solidFill>
                </a:rPr>
                <a:t>roßen</a:t>
              </a:r>
              <a:r>
                <a:rPr lang="cs-CZ" sz="2200" b="1" kern="1200" dirty="0" smtClean="0">
                  <a:solidFill>
                    <a:schemeClr val="tx1"/>
                  </a:solidFill>
                </a:rPr>
                <a:t> </a:t>
              </a:r>
              <a:r>
                <a:rPr lang="cs-CZ" sz="2200" b="1" dirty="0" err="1" smtClean="0">
                  <a:solidFill>
                    <a:schemeClr val="tx1"/>
                  </a:solidFill>
                </a:rPr>
                <a:t>Krautes</a:t>
              </a:r>
              <a:endParaRPr lang="de-DE" sz="2200" b="1" kern="12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69" name="Zaoblený obdélník 68"/>
          <p:cNvSpPr/>
          <p:nvPr/>
        </p:nvSpPr>
        <p:spPr>
          <a:xfrm>
            <a:off x="323528" y="3068960"/>
            <a:ext cx="273630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Zaoblený obdélník 69"/>
          <p:cNvSpPr/>
          <p:nvPr/>
        </p:nvSpPr>
        <p:spPr>
          <a:xfrm>
            <a:off x="3347864" y="5877272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Zaoblený obdélník 72"/>
          <p:cNvSpPr/>
          <p:nvPr/>
        </p:nvSpPr>
        <p:spPr>
          <a:xfrm>
            <a:off x="3347864" y="3068960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Zaoblený obdélník 74"/>
          <p:cNvSpPr/>
          <p:nvPr/>
        </p:nvSpPr>
        <p:spPr>
          <a:xfrm>
            <a:off x="6156176" y="4005064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Zaoblený obdélník 78"/>
          <p:cNvSpPr/>
          <p:nvPr/>
        </p:nvSpPr>
        <p:spPr>
          <a:xfrm>
            <a:off x="323528" y="4005064"/>
            <a:ext cx="273630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Zaoblený obdélník 79"/>
          <p:cNvSpPr/>
          <p:nvPr/>
        </p:nvSpPr>
        <p:spPr>
          <a:xfrm>
            <a:off x="323528" y="5877272"/>
            <a:ext cx="273630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Zaoblený obdélník 80"/>
          <p:cNvSpPr/>
          <p:nvPr/>
        </p:nvSpPr>
        <p:spPr>
          <a:xfrm>
            <a:off x="395536" y="2708920"/>
            <a:ext cx="8352928" cy="14401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1986" y="5013176"/>
            <a:ext cx="50784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46745" y="4869160"/>
            <a:ext cx="50784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3933056"/>
            <a:ext cx="566167" cy="642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6" name="Zaoblený obdélník 85"/>
          <p:cNvSpPr/>
          <p:nvPr/>
        </p:nvSpPr>
        <p:spPr>
          <a:xfrm>
            <a:off x="323528" y="4941168"/>
            <a:ext cx="2736304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Zaoblený obdélník 86"/>
          <p:cNvSpPr/>
          <p:nvPr/>
        </p:nvSpPr>
        <p:spPr>
          <a:xfrm>
            <a:off x="6156176" y="2996952"/>
            <a:ext cx="2664296" cy="86409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Zaoblený obdélník 87"/>
          <p:cNvSpPr/>
          <p:nvPr/>
        </p:nvSpPr>
        <p:spPr>
          <a:xfrm>
            <a:off x="6228184" y="4941168"/>
            <a:ext cx="2592288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Uzivatel\AppData\Local\Microsoft\Windows\Temporary Internet Files\Low\Content.IE5\JNRLK0K5\MC900441708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704256"/>
            <a:ext cx="1008112" cy="1008112"/>
          </a:xfrm>
          <a:prstGeom prst="rect">
            <a:avLst/>
          </a:prstGeom>
          <a:noFill/>
        </p:spPr>
      </p:pic>
      <p:pic>
        <p:nvPicPr>
          <p:cNvPr id="6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1772816"/>
            <a:ext cx="936104" cy="960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1772816"/>
            <a:ext cx="1066002" cy="891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6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6425" y="4941168"/>
            <a:ext cx="50784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7" name="Zaoblený obdélník 76"/>
          <p:cNvSpPr/>
          <p:nvPr/>
        </p:nvSpPr>
        <p:spPr>
          <a:xfrm>
            <a:off x="3347864" y="4941168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Zaoblený obdélník 77"/>
          <p:cNvSpPr/>
          <p:nvPr/>
        </p:nvSpPr>
        <p:spPr>
          <a:xfrm>
            <a:off x="3347864" y="4005064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Zaoblený obdélník 81"/>
          <p:cNvSpPr/>
          <p:nvPr/>
        </p:nvSpPr>
        <p:spPr>
          <a:xfrm>
            <a:off x="6156176" y="5877272"/>
            <a:ext cx="2664296" cy="7920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0" grpId="0" animBg="1"/>
      <p:bldP spid="73" grpId="0" animBg="1"/>
      <p:bldP spid="75" grpId="0" animBg="1"/>
      <p:bldP spid="79" grpId="0" animBg="1"/>
      <p:bldP spid="80" grpId="0" animBg="1"/>
      <p:bldP spid="86" grpId="0" animBg="1"/>
      <p:bldP spid="87" grpId="0" animBg="1"/>
      <p:bldP spid="88" grpId="0" animBg="1"/>
      <p:bldP spid="77" grpId="0" animBg="1"/>
      <p:bldP spid="78" grpId="0" animBg="1"/>
      <p:bldP spid="8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Zaoblený obdélník 85"/>
          <p:cNvSpPr/>
          <p:nvPr/>
        </p:nvSpPr>
        <p:spPr>
          <a:xfrm>
            <a:off x="5364088" y="1412776"/>
            <a:ext cx="648072" cy="504056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1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Skloňování a naše pomůcka </a:t>
            </a:r>
            <a:br>
              <a:rPr lang="cs-CZ" sz="31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31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poslední písmeno napoví</a:t>
            </a:r>
            <a:endParaRPr lang="cs-CZ" sz="2700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971600" y="3068960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971600" y="3861048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971600" y="4581128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971600" y="5373216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779912" y="3789040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779912" y="2996952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444208" y="5373216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444208" y="4581128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6444208" y="3717032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6444208" y="2924944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779912" y="4653136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292080" y="4581128"/>
            <a:ext cx="576064" cy="504056"/>
          </a:xfrm>
          <a:prstGeom prst="roundRect">
            <a:avLst/>
          </a:prstGeom>
          <a:solidFill>
            <a:srgbClr val="33CC3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5292080" y="3789040"/>
            <a:ext cx="576064" cy="504056"/>
          </a:xfrm>
          <a:prstGeom prst="roundRect">
            <a:avLst/>
          </a:prstGeom>
          <a:solidFill>
            <a:srgbClr val="33CC3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7812360" y="4509120"/>
            <a:ext cx="648072" cy="504056"/>
          </a:xfrm>
          <a:prstGeom prst="roundRect">
            <a:avLst/>
          </a:prstGeom>
          <a:solidFill>
            <a:srgbClr val="33CC3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-m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2339752" y="4581128"/>
            <a:ext cx="648072" cy="504056"/>
          </a:xfrm>
          <a:prstGeom prst="roundRect">
            <a:avLst/>
          </a:prstGeom>
          <a:solidFill>
            <a:srgbClr val="33CC33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-m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3779912" y="5301208"/>
            <a:ext cx="576064" cy="50405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7092280" y="2924944"/>
            <a:ext cx="648072" cy="504056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-s</a:t>
            </a:r>
            <a:endParaRPr lang="cs-CZ" sz="2400" b="1" dirty="0">
              <a:solidFill>
                <a:schemeClr val="tx1"/>
              </a:solidFill>
            </a:endParaRPr>
          </a:p>
        </p:txBody>
      </p:sp>
      <p:cxnSp>
        <p:nvCxnSpPr>
          <p:cNvPr id="33" name="Přímá spojovací šipka 32"/>
          <p:cNvCxnSpPr/>
          <p:nvPr/>
        </p:nvCxnSpPr>
        <p:spPr>
          <a:xfrm>
            <a:off x="971600" y="1700808"/>
            <a:ext cx="720080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>
            <a:off x="971600" y="1700808"/>
            <a:ext cx="3240360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>
            <a:off x="971600" y="1700808"/>
            <a:ext cx="5472608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179512" y="2780928"/>
            <a:ext cx="7920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1.pád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2.pád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3.pád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4.pád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51520" y="1340768"/>
            <a:ext cx="2088232" cy="369332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</a:rPr>
              <a:t>Po členu určitém</a:t>
            </a: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2195736" y="148478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Změny - po členu neurčitém</a:t>
            </a:r>
            <a:endParaRPr lang="cs-CZ" b="1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5940152" y="1772816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Změny – bez členu</a:t>
            </a:r>
            <a:endParaRPr lang="cs-CZ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196752"/>
            <a:ext cx="976585" cy="712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0" name="Zaoblený obdélník 69"/>
          <p:cNvSpPr/>
          <p:nvPr/>
        </p:nvSpPr>
        <p:spPr>
          <a:xfrm>
            <a:off x="7164288" y="5373216"/>
            <a:ext cx="648072" cy="504056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7" name="Zaoblený obdélník 86"/>
          <p:cNvSpPr/>
          <p:nvPr/>
        </p:nvSpPr>
        <p:spPr>
          <a:xfrm>
            <a:off x="1619672" y="3068960"/>
            <a:ext cx="648072" cy="504056"/>
          </a:xfrm>
          <a:prstGeom prst="roundRect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-r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8" name="Zaoblený obdélník 87"/>
          <p:cNvSpPr/>
          <p:nvPr/>
        </p:nvSpPr>
        <p:spPr>
          <a:xfrm>
            <a:off x="8028384" y="1700808"/>
            <a:ext cx="576064" cy="504056"/>
          </a:xfrm>
          <a:prstGeom prst="roundRect">
            <a:avLst/>
          </a:prstGeom>
          <a:solidFill>
            <a:srgbClr val="33CC3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tx1"/>
              </a:solidFill>
            </a:endParaRPr>
          </a:p>
        </p:txBody>
      </p:sp>
      <p:cxnSp>
        <p:nvCxnSpPr>
          <p:cNvPr id="92" name="Přímá spojovací čára 91"/>
          <p:cNvCxnSpPr/>
          <p:nvPr/>
        </p:nvCxnSpPr>
        <p:spPr>
          <a:xfrm>
            <a:off x="3275856" y="2996952"/>
            <a:ext cx="0" cy="324036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ovací čára 94"/>
          <p:cNvCxnSpPr/>
          <p:nvPr/>
        </p:nvCxnSpPr>
        <p:spPr>
          <a:xfrm>
            <a:off x="6156176" y="2996952"/>
            <a:ext cx="0" cy="324036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0" name="Levá složená závorka 39"/>
          <p:cNvSpPr/>
          <p:nvPr/>
        </p:nvSpPr>
        <p:spPr>
          <a:xfrm rot="16200000">
            <a:off x="4719160" y="5226056"/>
            <a:ext cx="473092" cy="1919540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Levá složená závorka 40"/>
          <p:cNvSpPr/>
          <p:nvPr/>
        </p:nvSpPr>
        <p:spPr>
          <a:xfrm rot="16200000">
            <a:off x="1838840" y="5226056"/>
            <a:ext cx="473092" cy="1919540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Levá složená závorka 44"/>
          <p:cNvSpPr/>
          <p:nvPr/>
        </p:nvSpPr>
        <p:spPr>
          <a:xfrm rot="16200000">
            <a:off x="7311448" y="5226056"/>
            <a:ext cx="473092" cy="1919540"/>
          </a:xfrm>
          <a:prstGeom prst="lef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extovéPole 45"/>
          <p:cNvSpPr txBox="1"/>
          <p:nvPr/>
        </p:nvSpPr>
        <p:spPr>
          <a:xfrm>
            <a:off x="1331640" y="648866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r>
              <a:rPr lang="de-DE" dirty="0" err="1" smtClean="0"/>
              <a:t>od</a:t>
            </a:r>
            <a:r>
              <a:rPr lang="de-DE" dirty="0" smtClean="0"/>
              <a:t> </a:t>
            </a:r>
            <a:r>
              <a:rPr lang="de-DE" dirty="0" err="1" smtClean="0"/>
              <a:t>mu</a:t>
            </a:r>
            <a:r>
              <a:rPr lang="cs-CZ" dirty="0" err="1" smtClean="0"/>
              <a:t>žský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948264" y="648866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r>
              <a:rPr lang="de-DE" dirty="0" err="1" smtClean="0"/>
              <a:t>od</a:t>
            </a:r>
            <a:r>
              <a:rPr lang="de-DE" dirty="0" smtClean="0"/>
              <a:t> </a:t>
            </a:r>
            <a:r>
              <a:rPr lang="cs-CZ" dirty="0" smtClean="0"/>
              <a:t>střední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4211960" y="648866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</a:t>
            </a:r>
            <a:r>
              <a:rPr lang="de-DE" dirty="0" err="1" smtClean="0"/>
              <a:t>od</a:t>
            </a:r>
            <a:r>
              <a:rPr lang="de-DE" dirty="0" smtClean="0"/>
              <a:t> </a:t>
            </a:r>
            <a:r>
              <a:rPr lang="cs-CZ" dirty="0" smtClean="0"/>
              <a:t>ženský</a:t>
            </a:r>
            <a:endParaRPr lang="cs-CZ" dirty="0"/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1" animBg="1"/>
      <p:bldP spid="25" grpId="0" animBg="1"/>
      <p:bldP spid="26" grpId="0" animBg="1"/>
      <p:bldP spid="27" grpId="0" animBg="1"/>
      <p:bldP spid="28" grpId="0" animBg="1"/>
      <p:bldP spid="31" grpId="0" animBg="1"/>
      <p:bldP spid="48" grpId="0"/>
      <p:bldP spid="55" grpId="0"/>
      <p:bldP spid="70" grpId="0" animBg="1"/>
      <p:bldP spid="87" grpId="0" animBg="1"/>
      <p:bldP spid="8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Skloňování přídavných jmen </a:t>
            </a:r>
            <a:b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27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 množném čísle po členu určitém – umíš? Ne?</a:t>
            </a:r>
            <a:endParaRPr lang="cs-CZ" sz="2700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827584" y="1772816"/>
          <a:ext cx="734481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9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72400" y="908720"/>
            <a:ext cx="42862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2060848"/>
            <a:ext cx="936104" cy="736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Zaoblený obdélník 14"/>
          <p:cNvSpPr/>
          <p:nvPr/>
        </p:nvSpPr>
        <p:spPr>
          <a:xfrm>
            <a:off x="1547664" y="2996952"/>
            <a:ext cx="5875852" cy="592038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3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Zaoblený obdélník 23"/>
          <p:cNvSpPr/>
          <p:nvPr/>
        </p:nvSpPr>
        <p:spPr>
          <a:xfrm>
            <a:off x="1547664" y="3645024"/>
            <a:ext cx="5875852" cy="592038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4211785"/>
              <a:satOff val="7099"/>
              <a:lumOff val="-8693"/>
              <a:alphaOff val="0"/>
            </a:schemeClr>
          </a:fillRef>
          <a:effectRef idx="3">
            <a:schemeClr val="accent2">
              <a:hueOff val="-4211785"/>
              <a:satOff val="7099"/>
              <a:lumOff val="-8693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Zaoblený obdélník 26"/>
          <p:cNvSpPr/>
          <p:nvPr/>
        </p:nvSpPr>
        <p:spPr>
          <a:xfrm>
            <a:off x="1547664" y="4293096"/>
            <a:ext cx="5875852" cy="648072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8423570"/>
              <a:satOff val="14198"/>
              <a:lumOff val="-17386"/>
              <a:alphaOff val="0"/>
            </a:schemeClr>
          </a:fillRef>
          <a:effectRef idx="3">
            <a:schemeClr val="accent2">
              <a:hueOff val="-8423570"/>
              <a:satOff val="14198"/>
              <a:lumOff val="-17386"/>
              <a:alphaOff val="0"/>
            </a:schemeClr>
          </a:effectRef>
          <a:fontRef idx="minor">
            <a:schemeClr val="lt1"/>
          </a:fontRef>
        </p:style>
      </p:sp>
      <p:sp>
        <p:nvSpPr>
          <p:cNvPr id="30" name="Zaoblený obdélník 29"/>
          <p:cNvSpPr/>
          <p:nvPr/>
        </p:nvSpPr>
        <p:spPr>
          <a:xfrm>
            <a:off x="1547664" y="5013176"/>
            <a:ext cx="5875852" cy="592038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12635355"/>
              <a:satOff val="21297"/>
              <a:lumOff val="-26079"/>
              <a:alphaOff val="0"/>
            </a:schemeClr>
          </a:fillRef>
          <a:effectRef idx="3">
            <a:schemeClr val="accent2">
              <a:hueOff val="-12635355"/>
              <a:satOff val="21297"/>
              <a:lumOff val="-26079"/>
              <a:alphaOff val="0"/>
            </a:schemeClr>
          </a:effectRef>
          <a:fontRef idx="minor">
            <a:schemeClr val="lt1"/>
          </a:fontRef>
        </p:style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/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Skloňování podstatných jmen </a:t>
            </a:r>
            <a:b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27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 množném čísle bez členu – umíš? Ne?</a:t>
            </a:r>
            <a:endParaRPr lang="cs-CZ" sz="2700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827584" y="1772816"/>
          <a:ext cx="734481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9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72400" y="908720"/>
            <a:ext cx="42862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Zaoblený obdélník 14"/>
          <p:cNvSpPr/>
          <p:nvPr/>
        </p:nvSpPr>
        <p:spPr>
          <a:xfrm>
            <a:off x="1547664" y="2996952"/>
            <a:ext cx="5875852" cy="592038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3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Zaoblený obdélník 23"/>
          <p:cNvSpPr/>
          <p:nvPr/>
        </p:nvSpPr>
        <p:spPr>
          <a:xfrm>
            <a:off x="1547664" y="3645024"/>
            <a:ext cx="5875852" cy="592038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4211785"/>
              <a:satOff val="7099"/>
              <a:lumOff val="-8693"/>
              <a:alphaOff val="0"/>
            </a:schemeClr>
          </a:fillRef>
          <a:effectRef idx="3">
            <a:schemeClr val="accent2">
              <a:hueOff val="-4211785"/>
              <a:satOff val="7099"/>
              <a:lumOff val="-8693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Zaoblený obdélník 26"/>
          <p:cNvSpPr/>
          <p:nvPr/>
        </p:nvSpPr>
        <p:spPr>
          <a:xfrm>
            <a:off x="1547664" y="4293096"/>
            <a:ext cx="5875852" cy="592038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8423570"/>
              <a:satOff val="14198"/>
              <a:lumOff val="-17386"/>
              <a:alphaOff val="0"/>
            </a:schemeClr>
          </a:fillRef>
          <a:effectRef idx="3">
            <a:schemeClr val="accent2">
              <a:hueOff val="-8423570"/>
              <a:satOff val="14198"/>
              <a:lumOff val="-17386"/>
              <a:alphaOff val="0"/>
            </a:schemeClr>
          </a:effectRef>
          <a:fontRef idx="minor">
            <a:schemeClr val="lt1"/>
          </a:fontRef>
        </p:style>
      </p:sp>
      <p:sp>
        <p:nvSpPr>
          <p:cNvPr id="30" name="Zaoblený obdélník 29"/>
          <p:cNvSpPr/>
          <p:nvPr/>
        </p:nvSpPr>
        <p:spPr>
          <a:xfrm>
            <a:off x="1547664" y="4941168"/>
            <a:ext cx="5875852" cy="592038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12635355"/>
              <a:satOff val="21297"/>
              <a:lumOff val="-26079"/>
              <a:alphaOff val="0"/>
            </a:schemeClr>
          </a:fillRef>
          <a:effectRef idx="3">
            <a:schemeClr val="accent2">
              <a:hueOff val="-12635355"/>
              <a:satOff val="21297"/>
              <a:lumOff val="-26079"/>
              <a:alphaOff val="0"/>
            </a:schemeClr>
          </a:effectRef>
          <a:fontRef idx="minor">
            <a:schemeClr val="lt1"/>
          </a:fontRef>
        </p:style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2060848"/>
            <a:ext cx="1115367" cy="792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de-DE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Sk</a:t>
            </a:r>
            <a:r>
              <a:rPr lang="cs-CZ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loňování</a:t>
            </a:r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přídavnýcch</a:t>
            </a:r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jmen</a:t>
            </a:r>
            <a:b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28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 zájmenech a číslovkách – číslo jednotné</a:t>
            </a:r>
            <a:endParaRPr lang="cs-CZ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55576" y="2564904"/>
            <a:ext cx="2592288" cy="576064"/>
          </a:xfrm>
          <a:prstGeom prst="roundRect">
            <a:avLst/>
          </a:prstGeom>
          <a:gradFill flip="none" rotWithShape="1">
            <a:gsLst>
              <a:gs pos="0">
                <a:srgbClr val="00CC66">
                  <a:tint val="66000"/>
                  <a:satMod val="160000"/>
                </a:srgbClr>
              </a:gs>
              <a:gs pos="50000">
                <a:srgbClr val="00CC66">
                  <a:tint val="44500"/>
                  <a:satMod val="160000"/>
                </a:srgbClr>
              </a:gs>
              <a:gs pos="100000">
                <a:srgbClr val="00CC66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der </a:t>
            </a:r>
            <a:r>
              <a:rPr lang="cs-CZ" sz="2400" b="1" dirty="0" smtClean="0">
                <a:solidFill>
                  <a:srgbClr val="00B050"/>
                </a:solidFill>
              </a:rPr>
              <a:t>(</a:t>
            </a:r>
            <a:r>
              <a:rPr lang="cs-CZ" sz="2400" b="1" dirty="0" err="1" smtClean="0">
                <a:solidFill>
                  <a:srgbClr val="00B050"/>
                </a:solidFill>
              </a:rPr>
              <a:t>die</a:t>
            </a:r>
            <a:r>
              <a:rPr lang="cs-CZ" sz="2400" b="1" dirty="0" smtClean="0">
                <a:solidFill>
                  <a:srgbClr val="00B050"/>
                </a:solidFill>
              </a:rPr>
              <a:t>, </a:t>
            </a:r>
            <a:r>
              <a:rPr lang="cs-CZ" sz="2400" b="1" dirty="0" err="1" smtClean="0">
                <a:solidFill>
                  <a:srgbClr val="00B050"/>
                </a:solidFill>
              </a:rPr>
              <a:t>das</a:t>
            </a:r>
            <a:r>
              <a:rPr lang="cs-CZ" sz="2400" b="1" dirty="0" smtClean="0">
                <a:solidFill>
                  <a:srgbClr val="00B050"/>
                </a:solidFill>
              </a:rPr>
              <a:t>)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868144" y="2492896"/>
            <a:ext cx="2520280" cy="576064"/>
          </a:xfrm>
          <a:prstGeom prst="roundRect">
            <a:avLst/>
          </a:prstGeom>
          <a:gradFill flip="none" rotWithShape="1">
            <a:gsLst>
              <a:gs pos="0">
                <a:srgbClr val="009999">
                  <a:tint val="66000"/>
                  <a:satMod val="160000"/>
                </a:srgbClr>
              </a:gs>
              <a:gs pos="50000">
                <a:srgbClr val="009999">
                  <a:tint val="44500"/>
                  <a:satMod val="160000"/>
                </a:srgbClr>
              </a:gs>
              <a:gs pos="100000">
                <a:srgbClr val="00999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ein</a:t>
            </a:r>
            <a:r>
              <a:rPr lang="cs-CZ" sz="2400" b="1" dirty="0" smtClean="0">
                <a:solidFill>
                  <a:schemeClr val="tx1"/>
                </a:solidFill>
              </a:rPr>
              <a:t> (</a:t>
            </a:r>
            <a:r>
              <a:rPr lang="cs-CZ" sz="2400" b="1" dirty="0" err="1" smtClean="0">
                <a:solidFill>
                  <a:srgbClr val="0070C0"/>
                </a:solidFill>
              </a:rPr>
              <a:t>eine</a:t>
            </a:r>
            <a:r>
              <a:rPr lang="cs-CZ" sz="2400" b="1" dirty="0" smtClean="0">
                <a:solidFill>
                  <a:srgbClr val="0070C0"/>
                </a:solidFill>
              </a:rPr>
              <a:t>, </a:t>
            </a:r>
            <a:r>
              <a:rPr lang="cs-CZ" sz="2400" b="1" dirty="0" err="1" smtClean="0">
                <a:solidFill>
                  <a:srgbClr val="0070C0"/>
                </a:solidFill>
              </a:rPr>
              <a:t>ein</a:t>
            </a:r>
            <a:r>
              <a:rPr lang="cs-CZ" sz="2400" b="1" dirty="0" smtClean="0">
                <a:solidFill>
                  <a:srgbClr val="0070C0"/>
                </a:solidFill>
              </a:rPr>
              <a:t>)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43608" y="3284984"/>
            <a:ext cx="1944216" cy="1944216"/>
          </a:xfrm>
          <a:prstGeom prst="roundRect">
            <a:avLst/>
          </a:prstGeom>
          <a:gradFill flip="none" rotWithShape="1">
            <a:gsLst>
              <a:gs pos="0">
                <a:srgbClr val="00CC66">
                  <a:tint val="66000"/>
                  <a:satMod val="160000"/>
                </a:srgbClr>
              </a:gs>
              <a:gs pos="50000">
                <a:srgbClr val="00CC66">
                  <a:tint val="44500"/>
                  <a:satMod val="160000"/>
                </a:srgbClr>
              </a:gs>
              <a:gs pos="100000">
                <a:srgbClr val="00CC66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err="1" smtClean="0">
                <a:solidFill>
                  <a:schemeClr val="tx1"/>
                </a:solidFill>
              </a:rPr>
              <a:t>dieser</a:t>
            </a:r>
            <a:endParaRPr lang="cs-CZ" sz="2000" b="1" dirty="0" smtClean="0">
              <a:solidFill>
                <a:schemeClr val="tx1"/>
              </a:solidFill>
            </a:endParaRPr>
          </a:p>
          <a:p>
            <a:r>
              <a:rPr lang="cs-CZ" sz="2000" b="1" dirty="0" err="1" smtClean="0">
                <a:solidFill>
                  <a:schemeClr val="tx1"/>
                </a:solidFill>
              </a:rPr>
              <a:t>mancher</a:t>
            </a:r>
            <a:endParaRPr lang="cs-CZ" sz="2000" b="1" dirty="0" smtClean="0">
              <a:solidFill>
                <a:schemeClr val="tx1"/>
              </a:solidFill>
            </a:endParaRPr>
          </a:p>
          <a:p>
            <a:r>
              <a:rPr lang="cs-CZ" sz="2000" b="1" dirty="0" err="1" smtClean="0">
                <a:solidFill>
                  <a:schemeClr val="tx1"/>
                </a:solidFill>
              </a:rPr>
              <a:t>solcher</a:t>
            </a:r>
            <a:endParaRPr lang="cs-CZ" sz="2000" b="1" dirty="0" smtClean="0">
              <a:solidFill>
                <a:schemeClr val="tx1"/>
              </a:solidFill>
            </a:endParaRPr>
          </a:p>
          <a:p>
            <a:r>
              <a:rPr lang="cs-CZ" sz="2000" b="1" dirty="0" err="1" smtClean="0">
                <a:solidFill>
                  <a:schemeClr val="tx1"/>
                </a:solidFill>
              </a:rPr>
              <a:t>welcher</a:t>
            </a:r>
            <a:endParaRPr lang="cs-CZ" sz="2000" b="1" dirty="0" smtClean="0">
              <a:solidFill>
                <a:schemeClr val="tx1"/>
              </a:solidFill>
            </a:endParaRPr>
          </a:p>
          <a:p>
            <a:r>
              <a:rPr lang="cs-CZ" sz="2000" b="1" dirty="0" err="1" smtClean="0">
                <a:solidFill>
                  <a:schemeClr val="tx1"/>
                </a:solidFill>
              </a:rPr>
              <a:t>jeder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8" name="Popisek se šipkou dolů 27"/>
          <p:cNvSpPr/>
          <p:nvPr/>
        </p:nvSpPr>
        <p:spPr>
          <a:xfrm>
            <a:off x="1043608" y="1628800"/>
            <a:ext cx="1944216" cy="864096"/>
          </a:xfrm>
          <a:prstGeom prst="downArrowCallou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jako po členu určitém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683568" y="5805264"/>
            <a:ext cx="2592288" cy="576064"/>
          </a:xfrm>
          <a:prstGeom prst="roundRect">
            <a:avLst/>
          </a:prstGeom>
          <a:gradFill flip="none" rotWithShape="1">
            <a:gsLst>
              <a:gs pos="0">
                <a:srgbClr val="00CC66">
                  <a:tint val="66000"/>
                  <a:satMod val="160000"/>
                </a:srgbClr>
              </a:gs>
              <a:gs pos="50000">
                <a:srgbClr val="00CC66">
                  <a:tint val="44500"/>
                  <a:satMod val="160000"/>
                </a:srgbClr>
              </a:gs>
              <a:gs pos="100000">
                <a:srgbClr val="00CC66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b="1" dirty="0" smtClean="0">
                <a:solidFill>
                  <a:schemeClr val="tx1"/>
                </a:solidFill>
              </a:rPr>
              <a:t>s</a:t>
            </a:r>
            <a:r>
              <a:rPr lang="cs-CZ" sz="2400" b="1" dirty="0" smtClean="0">
                <a:solidFill>
                  <a:schemeClr val="tx1"/>
                </a:solidFill>
              </a:rPr>
              <a:t>ch</a:t>
            </a:r>
            <a:r>
              <a:rPr lang="de-DE" sz="2400" b="1" dirty="0" err="1" smtClean="0">
                <a:solidFill>
                  <a:schemeClr val="tx1"/>
                </a:solidFill>
              </a:rPr>
              <a:t>öne</a:t>
            </a:r>
            <a:r>
              <a:rPr lang="de-DE" sz="2400" b="1" dirty="0" smtClean="0">
                <a:solidFill>
                  <a:schemeClr val="tx1"/>
                </a:solidFill>
              </a:rPr>
              <a:t> Hut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1" name="Popisek se šipkou dolů 30"/>
          <p:cNvSpPr/>
          <p:nvPr/>
        </p:nvSpPr>
        <p:spPr>
          <a:xfrm>
            <a:off x="6156176" y="1556792"/>
            <a:ext cx="1944216" cy="864096"/>
          </a:xfrm>
          <a:prstGeom prst="downArrowCallou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jako po členu neurčitém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4" name="Šipka dolů 33"/>
          <p:cNvSpPr/>
          <p:nvPr/>
        </p:nvSpPr>
        <p:spPr>
          <a:xfrm>
            <a:off x="1835696" y="5301208"/>
            <a:ext cx="288032" cy="360040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ipka dolů 34"/>
          <p:cNvSpPr/>
          <p:nvPr/>
        </p:nvSpPr>
        <p:spPr>
          <a:xfrm>
            <a:off x="7020272" y="5301208"/>
            <a:ext cx="288032" cy="360040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Zaoblený obdélník 35"/>
          <p:cNvSpPr/>
          <p:nvPr/>
        </p:nvSpPr>
        <p:spPr>
          <a:xfrm>
            <a:off x="5796136" y="5733256"/>
            <a:ext cx="2520280" cy="576064"/>
          </a:xfrm>
          <a:prstGeom prst="roundRect">
            <a:avLst/>
          </a:prstGeom>
          <a:gradFill flip="none" rotWithShape="1">
            <a:gsLst>
              <a:gs pos="0">
                <a:srgbClr val="009999">
                  <a:tint val="66000"/>
                  <a:satMod val="160000"/>
                </a:srgbClr>
              </a:gs>
              <a:gs pos="50000">
                <a:srgbClr val="009999">
                  <a:tint val="44500"/>
                  <a:satMod val="160000"/>
                </a:srgbClr>
              </a:gs>
              <a:gs pos="100000">
                <a:srgbClr val="00999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sch</a:t>
            </a:r>
            <a:r>
              <a:rPr lang="de-DE" sz="2400" b="1" dirty="0" err="1" smtClean="0">
                <a:solidFill>
                  <a:schemeClr val="tx1"/>
                </a:solidFill>
              </a:rPr>
              <a:t>öne</a:t>
            </a:r>
            <a:r>
              <a:rPr lang="cs-CZ" sz="2400" b="1" dirty="0" smtClean="0">
                <a:solidFill>
                  <a:schemeClr val="tx1"/>
                </a:solidFill>
              </a:rPr>
              <a:t>r </a:t>
            </a:r>
            <a:r>
              <a:rPr lang="de-DE" sz="2400" b="1" dirty="0" smtClean="0">
                <a:solidFill>
                  <a:schemeClr val="tx1"/>
                </a:solidFill>
              </a:rPr>
              <a:t>Hut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3077" name="Picture 5" descr="C:\Users\Uzivatel\AppData\Local\Microsoft\Windows\Temporary Internet Files\Low\Content.IE5\5SYG9IO3\MC90043619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645024"/>
            <a:ext cx="1828572" cy="1180952"/>
          </a:xfrm>
          <a:prstGeom prst="rect">
            <a:avLst/>
          </a:prstGeom>
          <a:noFill/>
        </p:spPr>
      </p:pic>
      <p:sp>
        <p:nvSpPr>
          <p:cNvPr id="41" name="Zaoblený obdélník 40"/>
          <p:cNvSpPr/>
          <p:nvPr/>
        </p:nvSpPr>
        <p:spPr>
          <a:xfrm>
            <a:off x="6084168" y="3284984"/>
            <a:ext cx="2016224" cy="1872208"/>
          </a:xfrm>
          <a:prstGeom prst="roundRect">
            <a:avLst/>
          </a:prstGeom>
          <a:gradFill flip="none" rotWithShape="1">
            <a:gsLst>
              <a:gs pos="0">
                <a:srgbClr val="009999">
                  <a:tint val="66000"/>
                  <a:satMod val="160000"/>
                </a:srgbClr>
              </a:gs>
              <a:gs pos="50000">
                <a:srgbClr val="009999">
                  <a:tint val="44500"/>
                  <a:satMod val="160000"/>
                </a:srgbClr>
              </a:gs>
              <a:gs pos="100000">
                <a:srgbClr val="00999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mein</a:t>
            </a:r>
            <a:r>
              <a:rPr lang="cs-CZ" sz="2000" b="1" dirty="0" smtClean="0">
                <a:solidFill>
                  <a:schemeClr val="tx1"/>
                </a:solidFill>
              </a:rPr>
              <a:t>, </a:t>
            </a:r>
            <a:r>
              <a:rPr lang="cs-CZ" sz="2000" b="1" dirty="0" err="1" smtClean="0">
                <a:solidFill>
                  <a:schemeClr val="tx1"/>
                </a:solidFill>
              </a:rPr>
              <a:t>dein</a:t>
            </a:r>
            <a:r>
              <a:rPr lang="cs-CZ" sz="2000" b="1" dirty="0" smtClean="0">
                <a:solidFill>
                  <a:schemeClr val="tx1"/>
                </a:solidFill>
              </a:rPr>
              <a:t>, …</a:t>
            </a:r>
          </a:p>
          <a:p>
            <a:pPr algn="ctr"/>
            <a:r>
              <a:rPr lang="cs-CZ" sz="2000" b="1" dirty="0" err="1" smtClean="0">
                <a:solidFill>
                  <a:schemeClr val="tx1"/>
                </a:solidFill>
              </a:rPr>
              <a:t>kein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0" grpId="0" animBg="1"/>
      <p:bldP spid="34" grpId="0" animBg="1"/>
      <p:bldP spid="35" grpId="0" animBg="1"/>
      <p:bldP spid="36" grpId="0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de-DE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Sk</a:t>
            </a:r>
            <a:r>
              <a:rPr lang="cs-CZ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loňování</a:t>
            </a:r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přídavnýcch</a:t>
            </a:r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jmen</a:t>
            </a:r>
            <a:b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28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 zájmenech a číslovkách – číslo množné</a:t>
            </a:r>
            <a:endParaRPr lang="cs-CZ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115616" y="2564904"/>
            <a:ext cx="1872208" cy="576064"/>
          </a:xfrm>
          <a:prstGeom prst="roundRect">
            <a:avLst/>
          </a:prstGeom>
          <a:gradFill flip="none" rotWithShape="1">
            <a:gsLst>
              <a:gs pos="0">
                <a:srgbClr val="00CC66">
                  <a:tint val="66000"/>
                  <a:satMod val="160000"/>
                </a:srgbClr>
              </a:gs>
              <a:gs pos="50000">
                <a:srgbClr val="00CC66">
                  <a:tint val="44500"/>
                  <a:satMod val="160000"/>
                </a:srgbClr>
              </a:gs>
              <a:gs pos="100000">
                <a:srgbClr val="00CC66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die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796136" y="2420888"/>
            <a:ext cx="2520280" cy="576064"/>
          </a:xfrm>
          <a:prstGeom prst="roundRect">
            <a:avLst/>
          </a:prstGeom>
          <a:gradFill flip="none" rotWithShape="1">
            <a:gsLst>
              <a:gs pos="0">
                <a:srgbClr val="009999">
                  <a:tint val="66000"/>
                  <a:satMod val="160000"/>
                </a:srgbClr>
              </a:gs>
              <a:gs pos="50000">
                <a:srgbClr val="009999">
                  <a:tint val="44500"/>
                  <a:satMod val="160000"/>
                </a:srgbClr>
              </a:gs>
              <a:gs pos="100000">
                <a:srgbClr val="00999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899592" y="3284984"/>
            <a:ext cx="2232248" cy="1944216"/>
          </a:xfrm>
          <a:prstGeom prst="roundRect">
            <a:avLst/>
          </a:prstGeom>
          <a:gradFill flip="none" rotWithShape="1">
            <a:gsLst>
              <a:gs pos="0">
                <a:srgbClr val="00CC66">
                  <a:tint val="66000"/>
                  <a:satMod val="160000"/>
                </a:srgbClr>
              </a:gs>
              <a:gs pos="50000">
                <a:srgbClr val="00CC66">
                  <a:tint val="44500"/>
                  <a:satMod val="160000"/>
                </a:srgbClr>
              </a:gs>
              <a:gs pos="100000">
                <a:srgbClr val="00CC66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err="1" smtClean="0">
                <a:solidFill>
                  <a:schemeClr val="tx1"/>
                </a:solidFill>
              </a:rPr>
              <a:t>diese</a:t>
            </a:r>
            <a:endParaRPr lang="cs-CZ" sz="2000" b="1" dirty="0" smtClean="0">
              <a:solidFill>
                <a:schemeClr val="tx1"/>
              </a:solidFill>
            </a:endParaRPr>
          </a:p>
          <a:p>
            <a:r>
              <a:rPr lang="cs-CZ" sz="2000" b="1" dirty="0" err="1" smtClean="0">
                <a:solidFill>
                  <a:schemeClr val="tx1"/>
                </a:solidFill>
              </a:rPr>
              <a:t>meine</a:t>
            </a:r>
            <a:r>
              <a:rPr lang="cs-CZ" sz="2000" b="1" dirty="0" smtClean="0">
                <a:solidFill>
                  <a:schemeClr val="tx1"/>
                </a:solidFill>
              </a:rPr>
              <a:t>, </a:t>
            </a:r>
            <a:r>
              <a:rPr lang="cs-CZ" sz="2000" b="1" dirty="0" err="1" smtClean="0">
                <a:solidFill>
                  <a:schemeClr val="tx1"/>
                </a:solidFill>
              </a:rPr>
              <a:t>deine</a:t>
            </a:r>
            <a:r>
              <a:rPr lang="cs-CZ" sz="2000" b="1" dirty="0" smtClean="0">
                <a:solidFill>
                  <a:schemeClr val="tx1"/>
                </a:solidFill>
              </a:rPr>
              <a:t>,…</a:t>
            </a:r>
          </a:p>
          <a:p>
            <a:r>
              <a:rPr lang="cs-CZ" sz="2000" b="1" dirty="0" err="1" smtClean="0">
                <a:solidFill>
                  <a:schemeClr val="tx1"/>
                </a:solidFill>
              </a:rPr>
              <a:t>alle</a:t>
            </a:r>
            <a:endParaRPr lang="cs-CZ" sz="2000" b="1" dirty="0" smtClean="0">
              <a:solidFill>
                <a:schemeClr val="tx1"/>
              </a:solidFill>
            </a:endParaRPr>
          </a:p>
          <a:p>
            <a:r>
              <a:rPr lang="cs-CZ" sz="2000" b="1" dirty="0" err="1" smtClean="0">
                <a:solidFill>
                  <a:schemeClr val="tx1"/>
                </a:solidFill>
              </a:rPr>
              <a:t>beide</a:t>
            </a:r>
            <a:endParaRPr lang="cs-CZ" sz="2000" b="1" dirty="0" smtClean="0">
              <a:solidFill>
                <a:schemeClr val="tx1"/>
              </a:solidFill>
            </a:endParaRPr>
          </a:p>
          <a:p>
            <a:r>
              <a:rPr lang="cs-CZ" sz="2000" b="1" dirty="0" err="1" smtClean="0">
                <a:solidFill>
                  <a:schemeClr val="tx1"/>
                </a:solidFill>
              </a:rPr>
              <a:t>keine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8" name="Popisek se šipkou dolů 27"/>
          <p:cNvSpPr/>
          <p:nvPr/>
        </p:nvSpPr>
        <p:spPr>
          <a:xfrm>
            <a:off x="1043608" y="1628800"/>
            <a:ext cx="1944216" cy="864096"/>
          </a:xfrm>
          <a:prstGeom prst="downArrowCallou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jako po členu určitém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755576" y="5661248"/>
            <a:ext cx="2592288" cy="576064"/>
          </a:xfrm>
          <a:prstGeom prst="roundRect">
            <a:avLst/>
          </a:prstGeom>
          <a:gradFill flip="none" rotWithShape="1">
            <a:gsLst>
              <a:gs pos="0">
                <a:srgbClr val="00CC66">
                  <a:tint val="66000"/>
                  <a:satMod val="160000"/>
                </a:srgbClr>
              </a:gs>
              <a:gs pos="50000">
                <a:srgbClr val="00CC66">
                  <a:tint val="44500"/>
                  <a:satMod val="160000"/>
                </a:srgbClr>
              </a:gs>
              <a:gs pos="100000">
                <a:srgbClr val="00CC66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b="1" dirty="0" smtClean="0">
                <a:solidFill>
                  <a:schemeClr val="tx1"/>
                </a:solidFill>
              </a:rPr>
              <a:t>s</a:t>
            </a:r>
            <a:r>
              <a:rPr lang="cs-CZ" sz="2400" b="1" dirty="0" smtClean="0">
                <a:solidFill>
                  <a:schemeClr val="tx1"/>
                </a:solidFill>
              </a:rPr>
              <a:t>ch</a:t>
            </a:r>
            <a:r>
              <a:rPr lang="de-DE" sz="2400" b="1" dirty="0" err="1" smtClean="0">
                <a:solidFill>
                  <a:schemeClr val="tx1"/>
                </a:solidFill>
              </a:rPr>
              <a:t>öne</a:t>
            </a:r>
            <a:r>
              <a:rPr lang="cs-CZ" sz="2400" b="1" dirty="0" smtClean="0">
                <a:solidFill>
                  <a:schemeClr val="tx1"/>
                </a:solidFill>
              </a:rPr>
              <a:t>n</a:t>
            </a:r>
            <a:r>
              <a:rPr lang="de-DE" sz="2400" b="1" dirty="0" smtClean="0">
                <a:solidFill>
                  <a:schemeClr val="tx1"/>
                </a:solidFill>
              </a:rPr>
              <a:t> Mäntel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1" name="Popisek se šipkou dolů 30"/>
          <p:cNvSpPr/>
          <p:nvPr/>
        </p:nvSpPr>
        <p:spPr>
          <a:xfrm>
            <a:off x="6156176" y="1556792"/>
            <a:ext cx="1944216" cy="864096"/>
          </a:xfrm>
          <a:prstGeom prst="downArrowCallou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jako po členu neurčitém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4" name="Šipka dolů 33"/>
          <p:cNvSpPr/>
          <p:nvPr/>
        </p:nvSpPr>
        <p:spPr>
          <a:xfrm>
            <a:off x="1835696" y="5301208"/>
            <a:ext cx="288032" cy="360040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Šipka dolů 34"/>
          <p:cNvSpPr/>
          <p:nvPr/>
        </p:nvSpPr>
        <p:spPr>
          <a:xfrm>
            <a:off x="7020272" y="5229200"/>
            <a:ext cx="288032" cy="360040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Zaoblený obdélník 35"/>
          <p:cNvSpPr/>
          <p:nvPr/>
        </p:nvSpPr>
        <p:spPr>
          <a:xfrm>
            <a:off x="5796136" y="5661248"/>
            <a:ext cx="2520280" cy="576064"/>
          </a:xfrm>
          <a:prstGeom prst="roundRect">
            <a:avLst/>
          </a:prstGeom>
          <a:gradFill flip="none" rotWithShape="1">
            <a:gsLst>
              <a:gs pos="0">
                <a:srgbClr val="009999">
                  <a:tint val="66000"/>
                  <a:satMod val="160000"/>
                </a:srgbClr>
              </a:gs>
              <a:gs pos="50000">
                <a:srgbClr val="009999">
                  <a:tint val="44500"/>
                  <a:satMod val="160000"/>
                </a:srgbClr>
              </a:gs>
              <a:gs pos="100000">
                <a:srgbClr val="00999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err="1" smtClean="0">
                <a:solidFill>
                  <a:schemeClr val="tx1"/>
                </a:solidFill>
              </a:rPr>
              <a:t>sch</a:t>
            </a:r>
            <a:r>
              <a:rPr lang="de-DE" sz="2400" b="1" dirty="0" err="1" smtClean="0">
                <a:solidFill>
                  <a:schemeClr val="tx1"/>
                </a:solidFill>
              </a:rPr>
              <a:t>öne</a:t>
            </a:r>
            <a:r>
              <a:rPr lang="cs-CZ" sz="2400" b="1" dirty="0" smtClean="0">
                <a:solidFill>
                  <a:schemeClr val="tx1"/>
                </a:solidFill>
              </a:rPr>
              <a:t> M</a:t>
            </a:r>
            <a:r>
              <a:rPr lang="de-DE" sz="2400" b="1" dirty="0" err="1" smtClean="0">
                <a:solidFill>
                  <a:schemeClr val="tx1"/>
                </a:solidFill>
              </a:rPr>
              <a:t>ä</a:t>
            </a:r>
            <a:r>
              <a:rPr lang="cs-CZ" sz="2400" b="1" dirty="0" err="1" smtClean="0">
                <a:solidFill>
                  <a:schemeClr val="tx1"/>
                </a:solidFill>
              </a:rPr>
              <a:t>ntel</a:t>
            </a:r>
            <a:r>
              <a:rPr lang="de-DE" sz="2400" b="1" dirty="0" smtClean="0">
                <a:solidFill>
                  <a:schemeClr val="tx1"/>
                </a:solidFill>
              </a:rPr>
              <a:t> 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2636912"/>
            <a:ext cx="126347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Zaoblený obdélník 13"/>
          <p:cNvSpPr/>
          <p:nvPr/>
        </p:nvSpPr>
        <p:spPr>
          <a:xfrm>
            <a:off x="6012160" y="3068960"/>
            <a:ext cx="2160240" cy="2160240"/>
          </a:xfrm>
          <a:prstGeom prst="roundRect">
            <a:avLst/>
          </a:prstGeom>
          <a:gradFill flip="none" rotWithShape="1">
            <a:gsLst>
              <a:gs pos="0">
                <a:srgbClr val="009999">
                  <a:tint val="66000"/>
                  <a:satMod val="160000"/>
                </a:srgbClr>
              </a:gs>
              <a:gs pos="50000">
                <a:srgbClr val="009999">
                  <a:tint val="44500"/>
                  <a:satMod val="160000"/>
                </a:srgbClr>
              </a:gs>
              <a:gs pos="100000">
                <a:srgbClr val="009999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zwei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drei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,…</a:t>
            </a:r>
          </a:p>
          <a:p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einige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ein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paar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mehrere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viele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wenige</a:t>
            </a:r>
            <a:endParaRPr lang="cs-CZ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000" b="1" dirty="0" err="1" smtClean="0">
                <a:solidFill>
                  <a:schemeClr val="tx1"/>
                </a:solidFill>
              </a:rPr>
              <a:t>andere</a:t>
            </a:r>
            <a:endParaRPr lang="cs-CZ" sz="2000" b="1" dirty="0" smtClean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83568" y="6497960"/>
            <a:ext cx="7632848" cy="36004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Manche, </a:t>
            </a:r>
            <a:r>
              <a:rPr lang="cs-CZ" b="1" dirty="0" err="1" smtClean="0">
                <a:solidFill>
                  <a:schemeClr val="tx1"/>
                </a:solidFill>
              </a:rPr>
              <a:t>solche</a:t>
            </a:r>
            <a:r>
              <a:rPr lang="cs-CZ" b="1" dirty="0" smtClean="0">
                <a:solidFill>
                  <a:schemeClr val="tx1"/>
                </a:solidFill>
              </a:rPr>
              <a:t>, </a:t>
            </a:r>
            <a:r>
              <a:rPr lang="cs-CZ" b="1" dirty="0" err="1" smtClean="0">
                <a:solidFill>
                  <a:schemeClr val="tx1"/>
                </a:solidFill>
              </a:rPr>
              <a:t>welche</a:t>
            </a:r>
            <a:r>
              <a:rPr lang="cs-CZ" b="1" dirty="0" smtClean="0">
                <a:solidFill>
                  <a:schemeClr val="tx1"/>
                </a:solidFill>
              </a:rPr>
              <a:t>……………</a:t>
            </a:r>
            <a:r>
              <a:rPr lang="cs-CZ" b="1" dirty="0" err="1" smtClean="0">
                <a:solidFill>
                  <a:schemeClr val="tx1"/>
                </a:solidFill>
              </a:rPr>
              <a:t>sch</a:t>
            </a:r>
            <a:r>
              <a:rPr lang="de-DE" b="1" dirty="0" err="1" smtClean="0">
                <a:solidFill>
                  <a:schemeClr val="tx1"/>
                </a:solidFill>
              </a:rPr>
              <a:t>öne</a:t>
            </a:r>
            <a:r>
              <a:rPr lang="de-DE" b="1" dirty="0" smtClean="0">
                <a:solidFill>
                  <a:schemeClr val="tx1"/>
                </a:solidFill>
              </a:rPr>
              <a:t> Mäntel i schönen Mantel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0" grpId="0" animBg="1"/>
      <p:bldP spid="34" grpId="0" animBg="1"/>
      <p:bldP spid="35" grpId="0" animBg="1"/>
      <p:bldP spid="36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Překládej </a:t>
            </a:r>
            <a:r>
              <a:rPr lang="de-DE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</a:t>
            </a:r>
            <a:r>
              <a:rPr lang="de-DE" sz="2400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pokud</a:t>
            </a:r>
            <a:r>
              <a:rPr lang="de-DE" sz="24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n</a:t>
            </a:r>
            <a:r>
              <a:rPr lang="cs-CZ" sz="2400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evíš</a:t>
            </a:r>
            <a:r>
              <a:rPr lang="cs-CZ" sz="24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jak, odkryj řešení. </a:t>
            </a:r>
            <a:endParaRPr lang="cs-CZ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23528" y="1484784"/>
            <a:ext cx="8496944" cy="2160240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3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Der  </a:t>
            </a:r>
            <a:r>
              <a:rPr lang="cs-CZ" sz="2400" b="1" dirty="0" err="1" smtClean="0">
                <a:solidFill>
                  <a:schemeClr val="tx1"/>
                </a:solidFill>
              </a:rPr>
              <a:t>schwarzer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Hut</a:t>
            </a:r>
            <a:r>
              <a:rPr lang="cs-CZ" sz="2400" b="1" dirty="0" smtClean="0">
                <a:solidFill>
                  <a:schemeClr val="tx1"/>
                </a:solidFill>
              </a:rPr>
              <a:t>:</a:t>
            </a:r>
          </a:p>
          <a:p>
            <a:r>
              <a:rPr lang="cs-CZ" sz="2400" b="1" dirty="0" err="1" smtClean="0">
                <a:solidFill>
                  <a:schemeClr val="tx1"/>
                </a:solidFill>
              </a:rPr>
              <a:t>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schwarzer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Hut</a:t>
            </a:r>
            <a:r>
              <a:rPr lang="cs-CZ" sz="2400" b="1" dirty="0" smtClean="0">
                <a:solidFill>
                  <a:schemeClr val="tx1"/>
                </a:solidFill>
              </a:rPr>
              <a:t>, der </a:t>
            </a:r>
            <a:r>
              <a:rPr lang="cs-CZ" sz="2400" b="1" dirty="0" err="1" smtClean="0">
                <a:solidFill>
                  <a:schemeClr val="tx1"/>
                </a:solidFill>
              </a:rPr>
              <a:t>schwarze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Hut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welcher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schwarze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Hut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dieser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schwarze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Hut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kein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schwarzer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Hut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jeder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schwarze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Hut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sein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schwarzer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Hut</a:t>
            </a:r>
            <a:endParaRPr lang="cs-CZ" sz="2400" b="1" dirty="0" smtClean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23528" y="3933056"/>
            <a:ext cx="8496944" cy="2232248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4211785"/>
              <a:satOff val="7099"/>
              <a:lumOff val="-8693"/>
              <a:alphaOff val="0"/>
            </a:schemeClr>
          </a:fillRef>
          <a:effectRef idx="3">
            <a:schemeClr val="accent2">
              <a:hueOff val="-4211785"/>
              <a:satOff val="7099"/>
              <a:lumOff val="-869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Die </a:t>
            </a:r>
            <a:r>
              <a:rPr lang="cs-CZ" sz="2400" b="1" dirty="0" err="1" smtClean="0">
                <a:solidFill>
                  <a:schemeClr val="tx1"/>
                </a:solidFill>
              </a:rPr>
              <a:t>junge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Frau</a:t>
            </a:r>
            <a:r>
              <a:rPr lang="cs-CZ" sz="2400" b="1" dirty="0" smtClean="0">
                <a:solidFill>
                  <a:schemeClr val="tx1"/>
                </a:solidFill>
              </a:rPr>
              <a:t>:</a:t>
            </a:r>
          </a:p>
          <a:p>
            <a:r>
              <a:rPr lang="cs-CZ" sz="2400" b="1" dirty="0" err="1" smtClean="0">
                <a:solidFill>
                  <a:schemeClr val="tx1"/>
                </a:solidFill>
              </a:rPr>
              <a:t>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junge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Frau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die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junge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Frau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welche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junge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Frau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diese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junge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Frau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keine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junge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Frau</a:t>
            </a:r>
            <a:r>
              <a:rPr lang="cs-CZ" sz="2400" b="1" dirty="0" smtClean="0">
                <a:solidFill>
                  <a:schemeClr val="tx1"/>
                </a:solidFill>
              </a:rPr>
              <a:t>, jede </a:t>
            </a:r>
            <a:r>
              <a:rPr lang="cs-CZ" sz="2400" b="1" dirty="0" err="1" smtClean="0">
                <a:solidFill>
                  <a:schemeClr val="tx1"/>
                </a:solidFill>
              </a:rPr>
              <a:t>junge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Frau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manche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junge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Frau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7544" y="4077072"/>
            <a:ext cx="8208912" cy="1944216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4211785"/>
              <a:satOff val="7099"/>
              <a:lumOff val="-8693"/>
              <a:alphaOff val="0"/>
            </a:schemeClr>
          </a:fillRef>
          <a:effectRef idx="3">
            <a:schemeClr val="accent2">
              <a:hueOff val="-4211785"/>
              <a:satOff val="7099"/>
              <a:lumOff val="-869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Mladá žena: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                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            jedna, ta, která, tato, žádná, každá, mnohá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67544" y="1556792"/>
            <a:ext cx="8208912" cy="1944216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3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Černý klobouk: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             </a:t>
            </a: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            nějaký, ten, který, tento, žádný, každý, jeho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Překládej </a:t>
            </a:r>
            <a:r>
              <a:rPr lang="de-DE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</a:t>
            </a:r>
            <a:r>
              <a:rPr lang="de-DE" sz="2400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pokud</a:t>
            </a:r>
            <a:r>
              <a:rPr lang="de-DE" sz="24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n</a:t>
            </a:r>
            <a:r>
              <a:rPr lang="cs-CZ" sz="2400" dirty="0" err="1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evíš</a:t>
            </a:r>
            <a:r>
              <a:rPr lang="cs-CZ" sz="24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jak, odkryj řešení. 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467544" y="4221088"/>
            <a:ext cx="8280920" cy="2016224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12635355"/>
              <a:satOff val="21297"/>
              <a:lumOff val="-26079"/>
              <a:alphaOff val="0"/>
            </a:schemeClr>
          </a:fillRef>
          <a:effectRef idx="3">
            <a:schemeClr val="accent2">
              <a:hueOff val="-12635355"/>
              <a:satOff val="21297"/>
              <a:lumOff val="-26079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Die </a:t>
            </a:r>
            <a:r>
              <a:rPr lang="cs-CZ" sz="2400" b="1" dirty="0" err="1" smtClean="0">
                <a:solidFill>
                  <a:schemeClr val="tx1"/>
                </a:solidFill>
              </a:rPr>
              <a:t>engen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Schuhe</a:t>
            </a:r>
            <a:r>
              <a:rPr lang="cs-CZ" sz="2400" b="1" dirty="0" smtClean="0">
                <a:solidFill>
                  <a:schemeClr val="tx1"/>
                </a:solidFill>
              </a:rPr>
              <a:t>:</a:t>
            </a:r>
          </a:p>
          <a:p>
            <a:r>
              <a:rPr lang="cs-CZ" sz="2400" b="1" dirty="0" err="1" smtClean="0">
                <a:solidFill>
                  <a:schemeClr val="tx1"/>
                </a:solidFill>
              </a:rPr>
              <a:t>die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engen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Schuhe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welche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enge</a:t>
            </a:r>
            <a:r>
              <a:rPr lang="cs-CZ" sz="2400" b="1" dirty="0" smtClean="0">
                <a:solidFill>
                  <a:schemeClr val="tx1"/>
                </a:solidFill>
              </a:rPr>
              <a:t>(n) </a:t>
            </a:r>
            <a:r>
              <a:rPr lang="cs-CZ" sz="2400" b="1" dirty="0" err="1" smtClean="0">
                <a:solidFill>
                  <a:schemeClr val="tx1"/>
                </a:solidFill>
              </a:rPr>
              <a:t>Schuhe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diese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engen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Schuhe</a:t>
            </a:r>
            <a:r>
              <a:rPr lang="cs-CZ" sz="2400" b="1" dirty="0" smtClean="0">
                <a:solidFill>
                  <a:schemeClr val="tx1"/>
                </a:solidFill>
              </a:rPr>
              <a:t>,  </a:t>
            </a:r>
            <a:r>
              <a:rPr lang="cs-CZ" sz="2400" b="1" dirty="0" err="1" smtClean="0">
                <a:solidFill>
                  <a:schemeClr val="tx1"/>
                </a:solidFill>
              </a:rPr>
              <a:t>keine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engen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Schuhe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alle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engen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Schuhe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zwei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enge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Schuhe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meine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engen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Schuhe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beide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engen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Schuhe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395536" y="1556792"/>
            <a:ext cx="8424936" cy="2232248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8423570"/>
              <a:satOff val="14198"/>
              <a:lumOff val="-17386"/>
              <a:alphaOff val="0"/>
            </a:schemeClr>
          </a:fillRef>
          <a:effectRef idx="3">
            <a:schemeClr val="accent2">
              <a:hueOff val="-8423570"/>
              <a:satOff val="14198"/>
              <a:lumOff val="-17386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sz="2400" b="1" dirty="0" err="1" smtClean="0">
                <a:solidFill>
                  <a:schemeClr val="tx1"/>
                </a:solidFill>
              </a:rPr>
              <a:t>Das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kleine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Kind</a:t>
            </a:r>
            <a:r>
              <a:rPr lang="cs-CZ" sz="2400" b="1" dirty="0" smtClean="0">
                <a:solidFill>
                  <a:schemeClr val="tx1"/>
                </a:solidFill>
              </a:rPr>
              <a:t>:</a:t>
            </a:r>
          </a:p>
          <a:p>
            <a:endParaRPr lang="cs-CZ" sz="2400" b="1" dirty="0" smtClean="0">
              <a:solidFill>
                <a:schemeClr val="tx1"/>
              </a:solidFill>
            </a:endParaRPr>
          </a:p>
          <a:p>
            <a:r>
              <a:rPr lang="cs-CZ" sz="2400" b="1" dirty="0" err="1" smtClean="0">
                <a:solidFill>
                  <a:schemeClr val="tx1"/>
                </a:solidFill>
              </a:rPr>
              <a:t>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kleines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Kind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das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kleine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Kind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welches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kleine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Kind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dieses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kleine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Kind</a:t>
            </a:r>
            <a:r>
              <a:rPr lang="cs-CZ" sz="2400" b="1" dirty="0" smtClean="0">
                <a:solidFill>
                  <a:schemeClr val="tx1"/>
                </a:solidFill>
              </a:rPr>
              <a:t> , </a:t>
            </a:r>
            <a:r>
              <a:rPr lang="cs-CZ" sz="2400" b="1" dirty="0" err="1" smtClean="0">
                <a:solidFill>
                  <a:schemeClr val="tx1"/>
                </a:solidFill>
              </a:rPr>
              <a:t>kein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kleines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Kind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jedes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kleine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Kind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ihr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kleines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Kind</a:t>
            </a:r>
            <a:r>
              <a:rPr lang="cs-CZ" sz="2400" b="1" dirty="0" smtClean="0">
                <a:solidFill>
                  <a:schemeClr val="tx1"/>
                </a:solidFill>
              </a:rPr>
              <a:t>, </a:t>
            </a:r>
            <a:r>
              <a:rPr lang="cs-CZ" sz="2400" b="1" dirty="0" err="1" smtClean="0">
                <a:solidFill>
                  <a:schemeClr val="tx1"/>
                </a:solidFill>
              </a:rPr>
              <a:t>manches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kleine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</a:rPr>
              <a:t>Kind</a:t>
            </a:r>
            <a:r>
              <a:rPr lang="cs-CZ" sz="2400" b="1" dirty="0" smtClean="0">
                <a:solidFill>
                  <a:schemeClr val="tx1"/>
                </a:solidFill>
              </a:rPr>
              <a:t>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7544" y="1700808"/>
            <a:ext cx="8208912" cy="1944216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8423570"/>
              <a:satOff val="14198"/>
              <a:lumOff val="-17386"/>
              <a:alphaOff val="0"/>
            </a:schemeClr>
          </a:fillRef>
          <a:effectRef idx="3">
            <a:schemeClr val="accent2">
              <a:hueOff val="-8423570"/>
              <a:satOff val="14198"/>
              <a:lumOff val="-17386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Malé dítě:</a:t>
            </a:r>
          </a:p>
          <a:p>
            <a:endParaRPr lang="cs-CZ" sz="2400" b="1" dirty="0" smtClean="0">
              <a:solidFill>
                <a:schemeClr val="tx1"/>
              </a:solidFill>
            </a:endParaRP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      jedno, to, které, toto, žádné, každé, její, mnohé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11560" y="4365104"/>
            <a:ext cx="8064896" cy="1728192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-12635355"/>
              <a:satOff val="21297"/>
              <a:lumOff val="-26079"/>
              <a:alphaOff val="0"/>
            </a:schemeClr>
          </a:fillRef>
          <a:effectRef idx="3">
            <a:schemeClr val="accent2">
              <a:hueOff val="-12635355"/>
              <a:satOff val="21297"/>
              <a:lumOff val="-26079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Úzké boty:</a:t>
            </a:r>
          </a:p>
          <a:p>
            <a:endParaRPr lang="cs-CZ" sz="2400" b="1" dirty="0" smtClean="0">
              <a:solidFill>
                <a:schemeClr val="tx1"/>
              </a:solidFill>
            </a:endParaRPr>
          </a:p>
          <a:p>
            <a:r>
              <a:rPr lang="cs-CZ" sz="2400" b="1" dirty="0" smtClean="0">
                <a:solidFill>
                  <a:schemeClr val="tx1"/>
                </a:solidFill>
              </a:rPr>
              <a:t>               ty, které, tyto, žádné, všechny, dvoje, moje, oboje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Utvořte skupinky, procvičujte</a:t>
            </a:r>
            <a:endParaRPr lang="cs-CZ" dirty="0">
              <a:ln w="11430"/>
              <a:solidFill>
                <a:srgbClr val="33996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7091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1. Co se Ti líbí? – </a:t>
            </a:r>
            <a:r>
              <a:rPr lang="cs-CZ" sz="2400" b="1" dirty="0" err="1" smtClean="0"/>
              <a:t>Was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gef</a:t>
            </a:r>
            <a:r>
              <a:rPr lang="de-DE" sz="2400" b="1" dirty="0" err="1" smtClean="0"/>
              <a:t>ällt</a:t>
            </a:r>
            <a:r>
              <a:rPr lang="de-DE" sz="2400" b="1" dirty="0" smtClean="0"/>
              <a:t> dir?</a:t>
            </a:r>
          </a:p>
          <a:p>
            <a:r>
              <a:rPr lang="cs-CZ" sz="2400" b="1" dirty="0" smtClean="0"/>
              <a:t>ta hnědá taška / její modrý svetr, náš malý spolužák,…</a:t>
            </a:r>
          </a:p>
          <a:p>
            <a:endParaRPr lang="cs-CZ" sz="2400" b="1" dirty="0" smtClean="0"/>
          </a:p>
          <a:p>
            <a:pPr algn="just">
              <a:buNone/>
            </a:pPr>
            <a:r>
              <a:rPr lang="de-DE" sz="2400" b="1" dirty="0" smtClean="0"/>
              <a:t> </a:t>
            </a:r>
            <a:r>
              <a:rPr lang="cs-CZ" sz="2400" b="1" dirty="0" smtClean="0"/>
              <a:t>2. Zadej spolužákovi – </a:t>
            </a:r>
            <a:r>
              <a:rPr lang="cs-CZ" sz="2400" b="1" dirty="0" err="1" smtClean="0"/>
              <a:t>mein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Bruder</a:t>
            </a:r>
            <a:r>
              <a:rPr lang="cs-CZ" sz="2400" b="1" dirty="0" smtClean="0"/>
              <a:t> a on vyskloňuje ve všech pádech, ty pak změň člen (zájmeno, číslovku) a vyskloňuj také. Obměňujte přídavná i podstatná jména.</a:t>
            </a:r>
          </a:p>
          <a:p>
            <a:pPr algn="just">
              <a:buNone/>
            </a:pPr>
            <a:r>
              <a:rPr lang="cs-CZ" sz="2400" b="1" dirty="0" smtClean="0"/>
              <a:t>Např.:</a:t>
            </a:r>
          </a:p>
          <a:p>
            <a:r>
              <a:rPr lang="cs-CZ" sz="2400" b="1" dirty="0" err="1" smtClean="0"/>
              <a:t>mein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kleiner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Bruder</a:t>
            </a:r>
            <a:r>
              <a:rPr lang="cs-CZ" sz="2400" b="1" dirty="0" smtClean="0"/>
              <a:t>                  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welcher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kleine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Bruder</a:t>
            </a:r>
            <a:endParaRPr lang="cs-CZ" sz="2400" b="1" dirty="0" smtClean="0"/>
          </a:p>
          <a:p>
            <a:r>
              <a:rPr lang="cs-CZ" sz="2400" b="1" dirty="0" err="1" smtClean="0"/>
              <a:t>meines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kleinen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Bruders</a:t>
            </a:r>
            <a:r>
              <a:rPr lang="cs-CZ" sz="2400" b="1" dirty="0" smtClean="0"/>
              <a:t>            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welches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kleinen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Bruders</a:t>
            </a:r>
            <a:endParaRPr lang="cs-CZ" sz="2400" b="1" dirty="0" smtClean="0"/>
          </a:p>
          <a:p>
            <a:r>
              <a:rPr lang="cs-CZ" sz="2400" b="1" dirty="0" err="1" smtClean="0"/>
              <a:t>meinem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kleinen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Bruder</a:t>
            </a:r>
            <a:r>
              <a:rPr lang="cs-CZ" sz="2400" b="1" dirty="0" smtClean="0"/>
              <a:t>            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welchem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kleinen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Bruder</a:t>
            </a:r>
            <a:endParaRPr lang="cs-CZ" sz="2400" b="1" dirty="0" smtClean="0"/>
          </a:p>
          <a:p>
            <a:r>
              <a:rPr lang="cs-CZ" sz="2400" b="1" dirty="0" err="1" smtClean="0"/>
              <a:t>meinen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kleinen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Bruder</a:t>
            </a:r>
            <a:r>
              <a:rPr lang="cs-CZ" sz="2400" b="1" dirty="0" smtClean="0"/>
              <a:t>             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welchen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kleinen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</a:rPr>
              <a:t>Bruder</a:t>
            </a:r>
            <a:endParaRPr lang="cs-CZ" sz="2400" b="1" dirty="0" smtClean="0"/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prava 3">
            <a:hlinkClick r:id="rId4"/>
          </p:cNvPr>
          <p:cNvSpPr/>
          <p:nvPr/>
        </p:nvSpPr>
        <p:spPr>
          <a:xfrm>
            <a:off x="3347864" y="3068960"/>
            <a:ext cx="2088232" cy="792088"/>
          </a:xfrm>
          <a:prstGeom prst="rightArrow">
            <a:avLst/>
          </a:prstGeom>
          <a:solidFill>
            <a:srgbClr val="339966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403648" y="1268760"/>
            <a:ext cx="63280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Klikneš-li na šipku, </a:t>
            </a:r>
          </a:p>
          <a:p>
            <a:pPr algn="ctr"/>
            <a:r>
              <a:rPr lang="cs-CZ" sz="2400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získáš přehled německé gramatiky</a:t>
            </a:r>
            <a:r>
              <a:rPr lang="cs-CZ" dirty="0" smtClean="0">
                <a:ln w="11430"/>
                <a:solidFill>
                  <a:srgbClr val="3399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cs-CZ" dirty="0"/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901</TotalTime>
  <Words>945</Words>
  <Application>Microsoft Office PowerPoint</Application>
  <PresentationFormat>Předvádění na obrazovce (4:3)</PresentationFormat>
  <Paragraphs>214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Vrchol</vt:lpstr>
      <vt:lpstr>Snímek 1</vt:lpstr>
      <vt:lpstr>Použité zdroje:</vt:lpstr>
      <vt:lpstr>Práce s prezentací:</vt:lpstr>
      <vt:lpstr>Skloňování podstatných jmen  po členu určitém –  skloňuj, ověř si - klikni</vt:lpstr>
      <vt:lpstr>Skloňování přídavných jmen  po členu neurčitém Jak se bude odlišovat tato tabulka od předchozí? Nevíš? Klikni</vt:lpstr>
      <vt:lpstr>Skloňování přídavných jmen  bez členu  Jak se bude odlišovat tato tabulka od předchozí? Nevíš? Klikni</vt:lpstr>
      <vt:lpstr>Skloňování a naše pomůcka  poslední písmeno napoví</vt:lpstr>
      <vt:lpstr>Skloňování přídavných jmen  v množném čísle po členu určitém – umíš? Ne?</vt:lpstr>
      <vt:lpstr>Skloňování podstatných jmen  v množném čísle bez členu – umíš? Ne?</vt:lpstr>
      <vt:lpstr>Skloňování přídavnýcch jmen po zájmenech a číslovkách – číslo jednotné</vt:lpstr>
      <vt:lpstr>Skloňování přídavnýcch jmen po zájmenech a číslovkách – číslo množné</vt:lpstr>
      <vt:lpstr>Překládej - pokud nevíš jak, odkryj řešení. </vt:lpstr>
      <vt:lpstr>Překládej - pokud nevíš jak, odkryj řešení. </vt:lpstr>
      <vt:lpstr>Utvořte skupinky, procvičujte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Žák</cp:lastModifiedBy>
  <cp:revision>103</cp:revision>
  <dcterms:created xsi:type="dcterms:W3CDTF">2012-04-07T10:40:49Z</dcterms:created>
  <dcterms:modified xsi:type="dcterms:W3CDTF">2012-06-12T09:57:11Z</dcterms:modified>
</cp:coreProperties>
</file>