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60" r:id="rId1"/>
  </p:sldMasterIdLst>
  <p:notesMasterIdLst>
    <p:notesMasterId r:id="rId20"/>
  </p:notesMasterIdLst>
  <p:sldIdLst>
    <p:sldId id="279" r:id="rId2"/>
    <p:sldId id="256" r:id="rId3"/>
    <p:sldId id="277" r:id="rId4"/>
    <p:sldId id="273" r:id="rId5"/>
    <p:sldId id="272" r:id="rId6"/>
    <p:sldId id="257" r:id="rId7"/>
    <p:sldId id="274" r:id="rId8"/>
    <p:sldId id="260" r:id="rId9"/>
    <p:sldId id="275" r:id="rId10"/>
    <p:sldId id="259" r:id="rId11"/>
    <p:sldId id="263" r:id="rId12"/>
    <p:sldId id="265" r:id="rId13"/>
    <p:sldId id="266" r:id="rId14"/>
    <p:sldId id="268" r:id="rId15"/>
    <p:sldId id="269" r:id="rId16"/>
    <p:sldId id="270" r:id="rId17"/>
    <p:sldId id="271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Živočichové" id="{577A34C5-41BC-417F-837A-A1873DC1C88B}">
          <p14:sldIdLst>
            <p14:sldId id="279"/>
            <p14:sldId id="256"/>
            <p14:sldId id="277"/>
            <p14:sldId id="273"/>
            <p14:sldId id="272"/>
            <p14:sldId id="257"/>
            <p14:sldId id="274"/>
            <p14:sldId id="260"/>
            <p14:sldId id="275"/>
            <p14:sldId id="259"/>
          </p14:sldIdLst>
        </p14:section>
        <p14:section name="člověk" id="{FCE07752-CCB3-4328-BD56-7396CCEC0A4B}">
          <p14:sldIdLst>
            <p14:sldId id="263"/>
            <p14:sldId id="265"/>
            <p14:sldId id="266"/>
            <p14:sldId id="268"/>
          </p14:sldIdLst>
        </p14:section>
        <p14:section name="přídavná jména v přívlastku" id="{36F1012A-EA10-4D39-8587-97607656B18F}">
          <p14:sldIdLst>
            <p14:sldId id="269"/>
            <p14:sldId id="270"/>
            <p14:sldId id="271"/>
            <p14:sldId id="28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99FF"/>
    <a:srgbClr val="C1C4C7"/>
    <a:srgbClr val="009999"/>
    <a:srgbClr val="663300"/>
    <a:srgbClr val="FF99FF"/>
    <a:srgbClr val="3A1D00"/>
    <a:srgbClr val="FF50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0E5AB-403A-4EDB-8B7E-95D44DC4136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EF7CB-C586-4D91-AFA9-AEC33F8BFC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128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EF7CB-C586-4D91-AFA9-AEC33F8BFC4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9675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000">
              <a:schemeClr val="bg1">
                <a:tint val="83000"/>
                <a:shade val="97000"/>
                <a:satMod val="230000"/>
                <a:lumMod val="50000"/>
                <a:lumOff val="50000"/>
              </a:schemeClr>
            </a:gs>
            <a:gs pos="100000">
              <a:schemeClr val="bg1">
                <a:shade val="35000"/>
                <a:satMod val="25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64" r:id="rId4"/>
    <p:sldLayoutId id="2147484265" r:id="rId5"/>
    <p:sldLayoutId id="2147484266" r:id="rId6"/>
    <p:sldLayoutId id="2147484267" r:id="rId7"/>
    <p:sldLayoutId id="2147484268" r:id="rId8"/>
    <p:sldLayoutId id="2147484269" r:id="rId9"/>
    <p:sldLayoutId id="2147484270" r:id="rId10"/>
    <p:sldLayoutId id="2147484271" r:id="rId11"/>
  </p:sldLayoutIdLst>
  <p:transition>
    <p:sndAc>
      <p:stSnd>
        <p:snd r:embed="rId13" name="chimes.wav"/>
      </p:stSnd>
    </p:sndAc>
  </p:transition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wmf"/><Relationship Id="rId7" Type="http://schemas.openxmlformats.org/officeDocument/2006/relationships/image" Target="../media/image9.gif"/><Relationship Id="rId12" Type="http://schemas.openxmlformats.org/officeDocument/2006/relationships/image" Target="../media/image14.wmf"/><Relationship Id="rId2" Type="http://schemas.openxmlformats.org/officeDocument/2006/relationships/audio" Target="../media/audio1.wav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wmf"/><Relationship Id="rId15" Type="http://schemas.openxmlformats.org/officeDocument/2006/relationships/image" Target="../media/image17.em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9.wmf"/><Relationship Id="rId3" Type="http://schemas.openxmlformats.org/officeDocument/2006/relationships/image" Target="../media/image19.wmf"/><Relationship Id="rId7" Type="http://schemas.openxmlformats.org/officeDocument/2006/relationships/image" Target="../media/image23.gif"/><Relationship Id="rId12" Type="http://schemas.openxmlformats.org/officeDocument/2006/relationships/image" Target="../media/image28.emf"/><Relationship Id="rId17" Type="http://schemas.openxmlformats.org/officeDocument/2006/relationships/image" Target="../media/image33.wmf"/><Relationship Id="rId2" Type="http://schemas.openxmlformats.org/officeDocument/2006/relationships/audio" Target="../media/audio1.wav"/><Relationship Id="rId16" Type="http://schemas.openxmlformats.org/officeDocument/2006/relationships/image" Target="../media/image3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gi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5" Type="http://schemas.openxmlformats.org/officeDocument/2006/relationships/image" Target="../media/image31.emf"/><Relationship Id="rId10" Type="http://schemas.openxmlformats.org/officeDocument/2006/relationships/image" Target="../media/image26.emf"/><Relationship Id="rId4" Type="http://schemas.openxmlformats.org/officeDocument/2006/relationships/image" Target="../media/image20.wmf"/><Relationship Id="rId9" Type="http://schemas.openxmlformats.org/officeDocument/2006/relationships/image" Target="../media/image25.wmf"/><Relationship Id="rId14" Type="http://schemas.openxmlformats.org/officeDocument/2006/relationships/image" Target="../media/image30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gif"/><Relationship Id="rId13" Type="http://schemas.openxmlformats.org/officeDocument/2006/relationships/image" Target="../media/image43.wmf"/><Relationship Id="rId3" Type="http://schemas.openxmlformats.org/officeDocument/2006/relationships/audio" Target="../media/audio1.wav"/><Relationship Id="rId7" Type="http://schemas.openxmlformats.org/officeDocument/2006/relationships/image" Target="../media/image37.emf"/><Relationship Id="rId12" Type="http://schemas.openxmlformats.org/officeDocument/2006/relationships/image" Target="../media/image4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gif"/><Relationship Id="rId11" Type="http://schemas.openxmlformats.org/officeDocument/2006/relationships/image" Target="../media/image41.wmf"/><Relationship Id="rId5" Type="http://schemas.openxmlformats.org/officeDocument/2006/relationships/image" Target="../media/image35.wmf"/><Relationship Id="rId10" Type="http://schemas.openxmlformats.org/officeDocument/2006/relationships/image" Target="../media/image40.wmf"/><Relationship Id="rId4" Type="http://schemas.openxmlformats.org/officeDocument/2006/relationships/image" Target="../media/image34.jpeg"/><Relationship Id="rId9" Type="http://schemas.openxmlformats.org/officeDocument/2006/relationships/image" Target="../media/image39.wmf"/><Relationship Id="rId14" Type="http://schemas.openxmlformats.org/officeDocument/2006/relationships/image" Target="../media/image4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emf"/><Relationship Id="rId3" Type="http://schemas.openxmlformats.org/officeDocument/2006/relationships/image" Target="../media/image46.jpeg"/><Relationship Id="rId7" Type="http://schemas.openxmlformats.org/officeDocument/2006/relationships/image" Target="../media/image5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gif"/><Relationship Id="rId10" Type="http://schemas.openxmlformats.org/officeDocument/2006/relationships/image" Target="../media/image53.wmf"/><Relationship Id="rId4" Type="http://schemas.openxmlformats.org/officeDocument/2006/relationships/image" Target="../media/image47.gif"/><Relationship Id="rId9" Type="http://schemas.openxmlformats.org/officeDocument/2006/relationships/image" Target="../media/image5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emf"/><Relationship Id="rId5" Type="http://schemas.openxmlformats.org/officeDocument/2006/relationships/image" Target="../media/image57.wmf"/><Relationship Id="rId4" Type="http://schemas.openxmlformats.org/officeDocument/2006/relationships/image" Target="../media/image5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meckagramatika.wz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58000">
              <a:schemeClr val="tx2">
                <a:lumMod val="75000"/>
              </a:schemeClr>
            </a:gs>
            <a:gs pos="100000">
              <a:schemeClr val="bg1">
                <a:shade val="35000"/>
                <a:satMod val="25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4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VY_32_INOVACE_20_34_Německý jazyk_živočichové_skloňování podstatných a přídavných jmen</a:t>
            </a:r>
            <a: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215008" y="4365104"/>
            <a:ext cx="8928992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marL="342900" indent="-342900" algn="ctr" eaLnBrk="0" hangingPunct="0">
              <a:buFontTx/>
              <a:buNone/>
              <a:defRPr/>
            </a:pPr>
            <a:r>
              <a:rPr lang="cs-CZ" sz="20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b="1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000" b="1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0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gramatiky, </a:t>
            </a:r>
            <a:r>
              <a:rPr lang="cs-CZ" sz="2000" b="1" i="1" kern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skloňování přídavných</a:t>
            </a:r>
          </a:p>
          <a:p>
            <a:pPr marL="342900" indent="-342900" algn="ctr" eaLnBrk="0" hangingPunct="0">
              <a:buFontTx/>
              <a:buNone/>
              <a:defRPr/>
            </a:pPr>
            <a:r>
              <a:rPr lang="cs-CZ" sz="2000" b="1" i="1" kern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jmen</a:t>
            </a:r>
            <a:r>
              <a:rPr lang="cs-CZ" sz="20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podstatných jmen, přivlastňovacích zájmen, předložek – II. stupeň ZŠ</a:t>
            </a:r>
            <a:r>
              <a:rPr lang="cs-CZ" sz="24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i="1" kern="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661248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83000"/>
                <a:shade val="97000"/>
                <a:satMod val="230000"/>
                <a:lumMod val="50000"/>
                <a:lumOff val="50000"/>
              </a:schemeClr>
            </a:gs>
            <a:gs pos="0">
              <a:schemeClr val="bg1">
                <a:shade val="35000"/>
                <a:satMod val="25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204864"/>
            <a:ext cx="46085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slovní zásoba – zvířata</a:t>
            </a:r>
            <a:r>
              <a:rPr lang="de-DE" dirty="0" smtClean="0"/>
              <a:t>, </a:t>
            </a:r>
            <a:r>
              <a:rPr lang="cs-CZ" dirty="0" smtClean="0"/>
              <a:t> člověk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předložky se 3., 4., 3.a 4. pádem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skloňování podstatných jmen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skloňování přídavných jmen po členu určitém a neurčitém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3861048"/>
            <a:ext cx="4608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Splň úkoly, pokud nevíš, klikni myší a objeví se řešení</a:t>
            </a:r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-75670" y="269876"/>
            <a:ext cx="8472115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Opakování  </a:t>
            </a:r>
            <a:r>
              <a:rPr lang="cs-CZ" sz="2900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živočichové</a:t>
            </a:r>
            <a:endParaRPr lang="cs-CZ" sz="2900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-27301" y="5126301"/>
            <a:ext cx="8472115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 snímcích jsou i pohyblivé obrázky</a:t>
            </a:r>
            <a:endParaRPr lang="cs-CZ" sz="2000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1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366215" y="3933056"/>
            <a:ext cx="1588343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2435287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sz="2400" dirty="0" smtClean="0">
                <a:hlinkClick r:id="rId4"/>
              </a:rPr>
              <a:t>www.office.</a:t>
            </a:r>
            <a:r>
              <a:rPr lang="cs-CZ" sz="2400" dirty="0" err="1" smtClean="0">
                <a:hlinkClick r:id="rId4"/>
              </a:rPr>
              <a:t>microsoft.com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není-li </a:t>
            </a:r>
            <a:r>
              <a:rPr lang="cs-CZ" sz="2400" dirty="0">
                <a:solidFill>
                  <a:schemeClr val="bg1"/>
                </a:solidFill>
              </a:rPr>
              <a:t>uvedeno </a:t>
            </a:r>
            <a:r>
              <a:rPr lang="cs-CZ" sz="2400" dirty="0" smtClean="0">
                <a:solidFill>
                  <a:schemeClr val="bg1"/>
                </a:solidFill>
              </a:rPr>
              <a:t>jinak, </a:t>
            </a:r>
            <a:r>
              <a:rPr lang="cs-CZ" sz="2400" dirty="0">
                <a:solidFill>
                  <a:schemeClr val="bg1"/>
                </a:solidFill>
              </a:rPr>
              <a:t>je materiál dílem autorky podle učebních osnov odpovídajících ŠVP vyučovaných podle učebnic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</a:p>
          <a:p>
            <a:pPr>
              <a:defRPr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   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cs-CZ" sz="2400" i="1" dirty="0" smtClean="0">
                <a:solidFill>
                  <a:schemeClr val="bg1"/>
                </a:solidFill>
              </a:rPr>
              <a:t>   </a:t>
            </a:r>
            <a:r>
              <a:rPr lang="de-DE" sz="2400" i="1" dirty="0" smtClean="0">
                <a:solidFill>
                  <a:schemeClr val="bg1"/>
                </a:solidFill>
              </a:rPr>
              <a:t>Spaß mit Max, </a:t>
            </a:r>
            <a:r>
              <a:rPr lang="cs-CZ" sz="2400" i="1" dirty="0" smtClean="0">
                <a:solidFill>
                  <a:schemeClr val="bg1"/>
                </a:solidFill>
              </a:rPr>
              <a:t>němčina pro 2. stupeň základních škol </a:t>
            </a:r>
            <a:r>
              <a:rPr lang="cs-CZ" sz="2400" dirty="0" smtClean="0">
                <a:solidFill>
                  <a:schemeClr val="bg1"/>
                </a:solidFill>
              </a:rPr>
              <a:t>[učebnice].    </a:t>
            </a:r>
          </a:p>
          <a:p>
            <a:pPr marL="0" indent="0"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sz="2400" dirty="0" smtClean="0">
                <a:solidFill>
                  <a:schemeClr val="bg1"/>
                </a:solidFill>
              </a:rPr>
              <a:t>Dotisk1. vydání. © Nakladatelství </a:t>
            </a:r>
            <a:r>
              <a:rPr lang="cs-CZ" sz="2400" dirty="0" err="1" smtClean="0">
                <a:solidFill>
                  <a:schemeClr val="bg1"/>
                </a:solidFill>
              </a:rPr>
              <a:t>Fraus</a:t>
            </a:r>
            <a:r>
              <a:rPr lang="cs-CZ" sz="2400" dirty="0" smtClean="0">
                <a:solidFill>
                  <a:schemeClr val="bg1"/>
                </a:solidFill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   ISBN 80-7238-241-1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DUM ověřen dne 8. června 2012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DUM zveřejněn na: http://dumy.</a:t>
            </a:r>
            <a:r>
              <a:rPr lang="cs-CZ" dirty="0" err="1" smtClean="0">
                <a:solidFill>
                  <a:schemeClr val="bg1"/>
                </a:solidFill>
              </a:rPr>
              <a:t>cz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materialy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prehled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3830638" algn="l"/>
              </a:tabLst>
              <a:defRPr/>
            </a:pPr>
            <a:r>
              <a:rPr kumimoji="0" lang="de-DE" sz="3600" b="1" i="0" u="none" strike="noStrike" kern="1200" cap="all" spc="0" normalizeH="0" baseline="0" noProof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</a:t>
            </a:r>
            <a:r>
              <a:rPr kumimoji="0" lang="cs-CZ" sz="3600" b="1" i="0" u="none" strike="noStrike" kern="1200" cap="all" spc="0" normalizeH="0" baseline="0" noProof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užité zdroje</a:t>
            </a:r>
            <a:endParaRPr kumimoji="0" lang="cs-CZ" sz="3600" b="1" i="0" u="none" strike="noStrike" kern="1200" cap="all" spc="0" normalizeH="0" baseline="0" noProof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de-DE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Postupuj</a:t>
            </a:r>
            <a:r>
              <a:rPr lang="de-DE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de-DE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podle</a:t>
            </a:r>
            <a:r>
              <a:rPr lang="de-DE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de-DE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pokyn</a:t>
            </a:r>
            <a:r>
              <a:rPr lang="cs-CZ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pakuj si slovní zásobu – domácí zvířata, části lidského těla, přídavná jména – vlastnosti.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Tvoř slovní spojení – jaká jsou zvířata,…: Např.: Malé prase. Používej člen určitý i neurčitý,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přivlatňovací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zájmena. 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Dále slovní spojení používej ve větách. Např.: Malé prase stojí u velkého stromu.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Das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kleine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S</a:t>
            </a:r>
            <a:r>
              <a:rPr lang="de-DE" b="1" dirty="0" err="1" smtClean="0">
                <a:solidFill>
                  <a:schemeClr val="bg2">
                    <a:lumMod val="50000"/>
                  </a:schemeClr>
                </a:solidFill>
              </a:rPr>
              <a:t>ch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wein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steht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beim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gro</a:t>
            </a:r>
            <a:r>
              <a:rPr lang="de-DE" b="1" dirty="0" err="1" smtClean="0">
                <a:solidFill>
                  <a:schemeClr val="bg2">
                    <a:lumMod val="50000"/>
                  </a:schemeClr>
                </a:solidFill>
              </a:rPr>
              <a:t>ße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</a:t>
            </a:r>
            <a:r>
              <a:rPr lang="de-DE" b="1" dirty="0" smtClean="0">
                <a:solidFill>
                  <a:schemeClr val="bg2">
                    <a:lumMod val="50000"/>
                  </a:schemeClr>
                </a:solidFill>
              </a:rPr>
              <a:t> Baum.</a:t>
            </a: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Na následujících stranách se po kliknutí objeví správné řešení.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733256"/>
            <a:ext cx="648072" cy="527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437809757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6" name="Picture 14" descr="C:\Documents and Settings\User\Local Settings\Temporary Internet Files\Content.IE5\KRWVHJN4\MC9003505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552" y="5622658"/>
            <a:ext cx="1816729" cy="10517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4847" y="1452765"/>
            <a:ext cx="1028700" cy="76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Domácí zvířata </a:t>
            </a:r>
            <a:b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jaká jsou?</a:t>
            </a:r>
            <a:endParaRPr lang="cs-CZ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" name="Picture 24" descr="C:\Documents and Settings\User\Local Settings\Temporary Internet Files\Content.IE5\KRWVHJN4\MC9001496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0938" y="210696"/>
            <a:ext cx="2382570" cy="21698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1955" y="5674244"/>
            <a:ext cx="1162050" cy="1000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7003" y="5310263"/>
            <a:ext cx="885825" cy="904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747543" y="704373"/>
            <a:ext cx="987692" cy="8743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554" y="5805614"/>
            <a:ext cx="1381125" cy="685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2877" y="819353"/>
            <a:ext cx="1514475" cy="95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4834" y="5710363"/>
            <a:ext cx="1114425" cy="876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1988840"/>
            <a:ext cx="2667371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6779" y="2449028"/>
            <a:ext cx="2824761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Das</a:t>
            </a:r>
            <a:r>
              <a:rPr lang="cs-CZ" sz="24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schnelle</a:t>
            </a:r>
            <a:r>
              <a:rPr lang="cs-CZ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Pferd</a:t>
            </a:r>
            <a:r>
              <a:rPr lang="de-DE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</a:t>
            </a:r>
            <a:endParaRPr lang="de-DE" sz="24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de-DE" sz="24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 </a:t>
            </a:r>
            <a:r>
              <a:rPr lang="cs-CZ" sz="2400" b="1" dirty="0" err="1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schnelles</a:t>
            </a:r>
            <a:r>
              <a:rPr lang="cs-CZ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Pferd</a:t>
            </a:r>
            <a:r>
              <a:rPr lang="de-DE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24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59543" y="1660430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Die braune Henne</a:t>
            </a:r>
          </a:p>
          <a:p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Eine braune Henne.</a:t>
            </a:r>
            <a:endParaRPr lang="cs-CZ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9543" y="1675323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 err="1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Hn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ědá</a:t>
            </a:r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slepice.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635896" y="3284984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Die gefleckte Kuh. </a:t>
            </a:r>
            <a:endParaRPr lang="de-DE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Eine gefleckte Kuh.</a:t>
            </a:r>
            <a:endParaRPr lang="cs-CZ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60057" y="3264830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Das</a:t>
            </a:r>
            <a:r>
              <a:rPr lang="cs-CZ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weiße Schaf. </a:t>
            </a:r>
            <a:endParaRPr lang="de-DE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de-DE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 </a:t>
            </a:r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weißes Schaf.</a:t>
            </a:r>
            <a:endParaRPr lang="cs-CZ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43608" y="3284984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Bílá ovce.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303288" y="3294670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Das</a:t>
            </a:r>
            <a:r>
              <a:rPr lang="cs-CZ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kleine Schwein. </a:t>
            </a:r>
          </a:p>
          <a:p>
            <a:r>
              <a:rPr lang="de-DE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 kleines Schwein.</a:t>
            </a:r>
            <a:endParaRPr lang="cs-CZ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317970" y="3294670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</a:t>
            </a:r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é prase.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6" name="Picture 4" descr="C:\Documents and Settings\User\Local Settings\Temporary Internet Files\Content.IE5\S2BPQLO0\MC90031909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751307" y="1917179"/>
            <a:ext cx="901765" cy="8085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3635896" y="3212976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 err="1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Strakatá</a:t>
            </a:r>
            <a:r>
              <a:rPr lang="de-DE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kráva</a:t>
            </a:r>
            <a:r>
              <a:rPr lang="de-DE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89825" y="2472130"/>
            <a:ext cx="2854229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Rychlý kůň.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300192" y="4149080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Die </a:t>
            </a:r>
            <a:r>
              <a:rPr lang="cs-CZ" sz="2000" b="1" dirty="0" err="1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klugen</a:t>
            </a:r>
            <a:r>
              <a:rPr lang="cs-CZ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000" b="1" dirty="0" err="1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Katzen</a:t>
            </a:r>
            <a:r>
              <a:rPr lang="de-DE" sz="2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</a:t>
            </a:r>
            <a:endParaRPr lang="de-DE" sz="2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300192" y="4149080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Chytré kočky.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1" name="Picture 8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3261" y="2449260"/>
            <a:ext cx="1171575" cy="742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3" descr="C:\Documents and Settings\User\Local Settings\Temporary Internet Files\Content.IE5\KRWVHJN4\MC900441793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2" y="980728"/>
            <a:ext cx="127694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3" descr="C:\Documents and Settings\User\Local Settings\Temporary Internet Files\Content.IE5\KRWVHJN4\MC900441793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91202" y="4928489"/>
            <a:ext cx="1879613" cy="17759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Zaoblený obdélník 36"/>
          <p:cNvSpPr/>
          <p:nvPr/>
        </p:nvSpPr>
        <p:spPr>
          <a:xfrm>
            <a:off x="3635896" y="4077072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Der </a:t>
            </a:r>
            <a:r>
              <a:rPr lang="de-DE" sz="22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böse Hund.</a:t>
            </a:r>
          </a:p>
          <a:p>
            <a:r>
              <a:rPr lang="de-DE" sz="22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 böser Hund.</a:t>
            </a:r>
            <a:endParaRPr lang="cs-CZ" sz="22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635896" y="4077072"/>
            <a:ext cx="2448272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Zlý pes.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251520" y="4077072"/>
            <a:ext cx="3287238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Das brave Kaninchen</a:t>
            </a:r>
            <a:r>
              <a:rPr lang="cs-CZ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de-DE" sz="2400" b="1" dirty="0" smtClean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de-DE" sz="2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 braves Kaninchen.</a:t>
            </a:r>
            <a:endParaRPr lang="cs-CZ" sz="24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51520" y="4077072"/>
            <a:ext cx="3262571" cy="72008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 err="1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Hodný</a:t>
            </a:r>
            <a:r>
              <a:rPr lang="de-DE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králík</a:t>
            </a:r>
            <a:r>
              <a:rPr lang="cs-CZ" sz="2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2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466585" y="5885086"/>
            <a:ext cx="873996" cy="921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02771" y="6370018"/>
            <a:ext cx="163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Ziege</a:t>
            </a:r>
            <a:endParaRPr lang="cs-CZ" b="1" dirty="0"/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9769" y="3043200"/>
            <a:ext cx="1104900" cy="97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91955037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9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 animBg="1"/>
      <p:bldP spid="25" grpId="0" animBg="1"/>
      <p:bldP spid="27" grpId="0" animBg="1"/>
      <p:bldP spid="28" grpId="0" animBg="1"/>
      <p:bldP spid="30" grpId="0" animBg="1"/>
      <p:bldP spid="38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3" descr="C:\Documents and Settings\User\Local Settings\Temporary Internet Files\Content.IE5\XTJNO3T2\MC900324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10424" y="4846516"/>
            <a:ext cx="1270208" cy="109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Documents and Settings\User\Local Settings\Temporary Internet Files\Content.IE5\7F1DY6ZU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3286" y="1055543"/>
            <a:ext cx="1493215" cy="16861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1" descr="C:\Documents and Settings\User\Local Settings\Temporary Internet Files\Content.IE5\XTJNO3T2\MC900203490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8807"/>
          <a:stretch/>
        </p:blipFill>
        <p:spPr bwMode="auto">
          <a:xfrm rot="10800000">
            <a:off x="6937141" y="5777519"/>
            <a:ext cx="2104349" cy="85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1234" y="2151706"/>
            <a:ext cx="1149214" cy="6348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130892" y="1370097"/>
            <a:ext cx="933450" cy="10287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5" descr="C:\Documents and Settings\User\Local Settings\Temporary Internet Files\Content.IE5\SC20ZK3M\MC9004414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641" y="1370097"/>
            <a:ext cx="681038" cy="9112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3" descr="C:\Documents and Settings\User\Local Settings\Temporary Internet Files\Content.IE5\SC20ZK3M\MC9003468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87496">
            <a:off x="7728189" y="5636302"/>
            <a:ext cx="777042" cy="495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4641" y="4951572"/>
            <a:ext cx="1305373" cy="1042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zvířata volně žijící</a:t>
            </a:r>
            <a:b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jaká jsou?</a:t>
            </a:r>
            <a:endParaRPr lang="cs-CZ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31" name="Picture 7" descr="C:\Documents and Settings\User\Local Settings\Temporary Internet Files\Content.IE5\J14U1218\MC9002034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7522" y="116633"/>
            <a:ext cx="2493378" cy="286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User\Local Settings\Temporary Internet Files\Content.IE5\XTJNO3T2\MC900203490[1].wmf"/>
          <p:cNvPicPr>
            <a:picLocks noChangeAspect="1" noChangeArrowheads="1"/>
          </p:cNvPicPr>
          <p:nvPr/>
        </p:nvPicPr>
        <p:blipFill rotWithShape="1">
          <a:blip r:embed="rId5" cstate="print">
            <a:lum contrast="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8807"/>
          <a:stretch/>
        </p:blipFill>
        <p:spPr bwMode="auto">
          <a:xfrm rot="10800000">
            <a:off x="4656554" y="5289661"/>
            <a:ext cx="3299822" cy="134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0776" y="1276176"/>
            <a:ext cx="1450714" cy="1577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 descr="C:\Documents and Settings\User\Local Settings\Temporary Internet Files\Content.IE5\XTJNO3T2\MC90012308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693893" flipH="1">
            <a:off x="666203" y="1187285"/>
            <a:ext cx="1216097" cy="21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5260" y="5480033"/>
            <a:ext cx="1102604" cy="7770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9" descr="C:\Documents and Settings\User\Local Settings\Temporary Internet Files\Content.IE5\XTJNO3T2\MC900203490[1].wmf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20000" contrast="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9611" t="62289" r="19611" b="3082"/>
          <a:stretch/>
        </p:blipFill>
        <p:spPr bwMode="auto">
          <a:xfrm rot="10800000" flipH="1">
            <a:off x="2193470" y="5777519"/>
            <a:ext cx="2843991" cy="85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9" descr="C:\Documents and Settings\User\Local Settings\Temporary Internet Files\Content.IE5\XTJNO3T2\MC900203490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9611" t="62289" r="39608" b="5734"/>
          <a:stretch/>
        </p:blipFill>
        <p:spPr bwMode="auto">
          <a:xfrm rot="10800000">
            <a:off x="2080632" y="6081658"/>
            <a:ext cx="1413118" cy="61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ser\Local Settings\Temporary Internet Files\Content.IE5\XTJNO3T2\MC900203490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9611" t="62289" r="19611" b="-174"/>
          <a:stretch/>
        </p:blipFill>
        <p:spPr bwMode="auto">
          <a:xfrm rot="10800000">
            <a:off x="163677" y="5375889"/>
            <a:ext cx="3198903" cy="132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7921" y="2210796"/>
            <a:ext cx="1239220" cy="1218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1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5205" y="2427931"/>
            <a:ext cx="819150" cy="428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" name="Picture 2" descr="C:\Documents and Settings\User\Local Settings\Temporary Internet Files\Content.IE5\T7DR7R0Y\MC900057341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6620" y="5568806"/>
            <a:ext cx="1029476" cy="850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3643385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solidFill>
                  <a:schemeClr val="bg1"/>
                </a:solidFill>
              </a:rPr>
              <a:t>d</a:t>
            </a:r>
            <a:r>
              <a:rPr lang="cs-CZ" sz="2000" b="1" dirty="0" err="1" smtClean="0">
                <a:solidFill>
                  <a:schemeClr val="bg1"/>
                </a:solidFill>
              </a:rPr>
              <a:t>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klug</a:t>
            </a:r>
            <a:r>
              <a:rPr lang="cs-CZ" sz="2000" b="1" dirty="0" smtClean="0">
                <a:solidFill>
                  <a:schemeClr val="bg1"/>
                </a:solidFill>
              </a:rPr>
              <a:t>__ </a:t>
            </a:r>
            <a:r>
              <a:rPr lang="cs-CZ" sz="2000" b="1" dirty="0" err="1" smtClean="0">
                <a:solidFill>
                  <a:schemeClr val="bg1"/>
                </a:solidFill>
              </a:rPr>
              <a:t>Eule</a:t>
            </a:r>
            <a:r>
              <a:rPr lang="cs-CZ" sz="2000" b="1" dirty="0" smtClean="0">
                <a:solidFill>
                  <a:schemeClr val="bg1"/>
                </a:solidFill>
              </a:rPr>
              <a:t>, der </a:t>
            </a:r>
            <a:r>
              <a:rPr lang="de-DE" sz="2000" b="1" dirty="0" smtClean="0">
                <a:solidFill>
                  <a:schemeClr val="bg1"/>
                </a:solidFill>
              </a:rPr>
              <a:t>wütend___ Wolf, das nett__ Reh, der stark___ Hirsch,</a:t>
            </a:r>
          </a:p>
          <a:p>
            <a:r>
              <a:rPr lang="de-DE" sz="2000" b="1" dirty="0" smtClean="0">
                <a:solidFill>
                  <a:schemeClr val="bg1"/>
                </a:solidFill>
              </a:rPr>
              <a:t>Das schnell___ Eichhörnchen, die langsam___ Schnecke, der listig___ Fuchs,</a:t>
            </a:r>
          </a:p>
          <a:p>
            <a:r>
              <a:rPr lang="de-DE" sz="2000" b="1" dirty="0" smtClean="0">
                <a:solidFill>
                  <a:schemeClr val="bg1"/>
                </a:solidFill>
              </a:rPr>
              <a:t>Die schön___ Ente, der lang___ Regenwurm, die groß___ Ameise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de-DE" sz="2000" b="1" dirty="0" smtClean="0">
                <a:solidFill>
                  <a:schemeClr val="bg1"/>
                </a:solidFill>
              </a:rPr>
              <a:t>grün__ Schlange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User\Local Settings\Temporary Internet Files\Content.IE5\7F1DY6ZU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8038" y="1100356"/>
            <a:ext cx="1493215" cy="16861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3" y="2979599"/>
            <a:ext cx="8101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d</a:t>
            </a:r>
            <a:r>
              <a:rPr lang="de-DE" b="1" dirty="0" err="1" smtClean="0"/>
              <a:t>opl</a:t>
            </a:r>
            <a:r>
              <a:rPr lang="cs-CZ" b="1" dirty="0" smtClean="0"/>
              <a:t>ň správně tvar přídavného jména</a:t>
            </a:r>
          </a:p>
          <a:p>
            <a:pPr marL="342900" indent="-342900">
              <a:buAutoNum type="arabicPeriod"/>
            </a:pPr>
            <a:r>
              <a:rPr lang="cs-CZ" b="1" dirty="0"/>
              <a:t>č</a:t>
            </a:r>
            <a:r>
              <a:rPr lang="cs-CZ" b="1" dirty="0" smtClean="0"/>
              <a:t>len určitý změň na člen neurčitý a opět doplň správný tvar přídavného jména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43925185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80920" cy="15696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b="1" dirty="0" err="1">
                <a:solidFill>
                  <a:schemeClr val="tx1"/>
                </a:solidFill>
              </a:rPr>
              <a:t>die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klug</a:t>
            </a:r>
            <a:r>
              <a:rPr lang="cs-CZ" b="1" dirty="0" err="1">
                <a:solidFill>
                  <a:schemeClr val="tx1"/>
                </a:solidFill>
              </a:rPr>
              <a:t>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Eule</a:t>
            </a:r>
            <a:r>
              <a:rPr lang="cs-CZ" b="1" dirty="0">
                <a:solidFill>
                  <a:schemeClr val="tx1"/>
                </a:solidFill>
              </a:rPr>
              <a:t>, der </a:t>
            </a:r>
            <a:r>
              <a:rPr lang="de-DE" b="1" dirty="0" smtClean="0">
                <a:solidFill>
                  <a:schemeClr val="tx1"/>
                </a:solidFill>
              </a:rPr>
              <a:t>wütend</a:t>
            </a:r>
            <a:r>
              <a:rPr lang="cs-CZ" b="1" dirty="0" smtClean="0">
                <a:solidFill>
                  <a:schemeClr val="tx1"/>
                </a:solidFill>
              </a:rPr>
              <a:t>e  </a:t>
            </a:r>
            <a:r>
              <a:rPr lang="de-DE" b="1" dirty="0" smtClean="0">
                <a:solidFill>
                  <a:schemeClr val="tx1"/>
                </a:solidFill>
              </a:rPr>
              <a:t>Wolf</a:t>
            </a:r>
            <a:r>
              <a:rPr lang="de-DE" b="1" dirty="0">
                <a:solidFill>
                  <a:schemeClr val="tx1"/>
                </a:solidFill>
              </a:rPr>
              <a:t>, das </a:t>
            </a:r>
            <a:r>
              <a:rPr lang="de-DE" b="1" dirty="0" smtClean="0">
                <a:solidFill>
                  <a:schemeClr val="tx1"/>
                </a:solidFill>
              </a:rPr>
              <a:t>nett</a:t>
            </a:r>
            <a:r>
              <a:rPr lang="cs-CZ" b="1" dirty="0">
                <a:solidFill>
                  <a:schemeClr val="tx1"/>
                </a:solidFill>
              </a:rPr>
              <a:t>e</a:t>
            </a:r>
            <a:r>
              <a:rPr lang="de-DE" b="1" dirty="0" smtClean="0">
                <a:solidFill>
                  <a:schemeClr val="tx1"/>
                </a:solidFill>
              </a:rPr>
              <a:t> </a:t>
            </a:r>
            <a:r>
              <a:rPr lang="de-DE" b="1" dirty="0">
                <a:solidFill>
                  <a:schemeClr val="tx1"/>
                </a:solidFill>
              </a:rPr>
              <a:t>Reh, der </a:t>
            </a:r>
            <a:r>
              <a:rPr lang="de-DE" b="1" dirty="0" smtClean="0">
                <a:solidFill>
                  <a:schemeClr val="tx1"/>
                </a:solidFill>
              </a:rPr>
              <a:t>stark</a:t>
            </a:r>
            <a:r>
              <a:rPr lang="cs-CZ" b="1" dirty="0" smtClean="0">
                <a:solidFill>
                  <a:schemeClr val="tx1"/>
                </a:solidFill>
              </a:rPr>
              <a:t>e </a:t>
            </a:r>
            <a:r>
              <a:rPr lang="de-DE" b="1" dirty="0" smtClean="0">
                <a:solidFill>
                  <a:schemeClr val="tx1"/>
                </a:solidFill>
              </a:rPr>
              <a:t>Hirsch,</a:t>
            </a:r>
            <a:r>
              <a:rPr lang="cs-CZ" b="1" dirty="0" smtClean="0">
                <a:solidFill>
                  <a:schemeClr val="tx1"/>
                </a:solidFill>
              </a:rPr>
              <a:t> d</a:t>
            </a:r>
            <a:r>
              <a:rPr lang="de-DE" b="1" dirty="0" err="1" smtClean="0">
                <a:solidFill>
                  <a:schemeClr val="tx1"/>
                </a:solidFill>
              </a:rPr>
              <a:t>as</a:t>
            </a:r>
            <a:r>
              <a:rPr lang="de-DE" b="1" dirty="0" smtClean="0">
                <a:solidFill>
                  <a:schemeClr val="tx1"/>
                </a:solidFill>
              </a:rPr>
              <a:t> schnell</a:t>
            </a:r>
            <a:r>
              <a:rPr lang="cs-CZ" b="1" dirty="0" smtClean="0">
                <a:solidFill>
                  <a:schemeClr val="tx1"/>
                </a:solidFill>
              </a:rPr>
              <a:t>e</a:t>
            </a:r>
            <a:r>
              <a:rPr lang="de-DE" b="1" dirty="0" smtClean="0">
                <a:solidFill>
                  <a:schemeClr val="tx1"/>
                </a:solidFill>
              </a:rPr>
              <a:t> </a:t>
            </a:r>
            <a:r>
              <a:rPr lang="de-DE" b="1" dirty="0">
                <a:solidFill>
                  <a:schemeClr val="tx1"/>
                </a:solidFill>
              </a:rPr>
              <a:t>Eichhörnchen, die </a:t>
            </a:r>
            <a:r>
              <a:rPr lang="de-DE" b="1" dirty="0" smtClean="0">
                <a:solidFill>
                  <a:schemeClr val="tx1"/>
                </a:solidFill>
              </a:rPr>
              <a:t>langsam</a:t>
            </a:r>
            <a:r>
              <a:rPr lang="cs-CZ" b="1" dirty="0">
                <a:solidFill>
                  <a:schemeClr val="tx1"/>
                </a:solidFill>
              </a:rPr>
              <a:t>e</a:t>
            </a:r>
            <a:r>
              <a:rPr lang="de-DE" b="1" dirty="0" smtClean="0">
                <a:solidFill>
                  <a:schemeClr val="tx1"/>
                </a:solidFill>
              </a:rPr>
              <a:t> </a:t>
            </a:r>
            <a:r>
              <a:rPr lang="de-DE" b="1" dirty="0">
                <a:solidFill>
                  <a:schemeClr val="tx1"/>
                </a:solidFill>
              </a:rPr>
              <a:t>Schnecke, der </a:t>
            </a:r>
            <a:r>
              <a:rPr lang="de-DE" b="1" dirty="0" smtClean="0">
                <a:solidFill>
                  <a:schemeClr val="tx1"/>
                </a:solidFill>
              </a:rPr>
              <a:t>listig</a:t>
            </a:r>
            <a:r>
              <a:rPr lang="cs-CZ" b="1" dirty="0">
                <a:solidFill>
                  <a:schemeClr val="tx1"/>
                </a:solidFill>
              </a:rPr>
              <a:t>e</a:t>
            </a:r>
            <a:r>
              <a:rPr lang="de-DE" b="1" dirty="0" smtClean="0">
                <a:solidFill>
                  <a:schemeClr val="tx1"/>
                </a:solidFill>
              </a:rPr>
              <a:t> Fuchs,</a:t>
            </a:r>
            <a:r>
              <a:rPr lang="cs-CZ" b="1" dirty="0" smtClean="0">
                <a:solidFill>
                  <a:schemeClr val="tx1"/>
                </a:solidFill>
              </a:rPr>
              <a:t> d</a:t>
            </a:r>
            <a:r>
              <a:rPr lang="de-DE" b="1" dirty="0" err="1" smtClean="0">
                <a:solidFill>
                  <a:schemeClr val="tx1"/>
                </a:solidFill>
              </a:rPr>
              <a:t>ie</a:t>
            </a:r>
            <a:r>
              <a:rPr lang="de-DE" b="1" dirty="0" smtClean="0">
                <a:solidFill>
                  <a:schemeClr val="tx1"/>
                </a:solidFill>
              </a:rPr>
              <a:t> schöne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Ente</a:t>
            </a:r>
            <a:r>
              <a:rPr lang="de-DE" b="1" dirty="0">
                <a:solidFill>
                  <a:schemeClr val="tx1"/>
                </a:solidFill>
              </a:rPr>
              <a:t>, der </a:t>
            </a:r>
            <a:r>
              <a:rPr lang="de-DE" b="1" dirty="0" smtClean="0">
                <a:solidFill>
                  <a:schemeClr val="tx1"/>
                </a:solidFill>
              </a:rPr>
              <a:t>lang</a:t>
            </a:r>
            <a:r>
              <a:rPr lang="cs-CZ" b="1" dirty="0" smtClean="0">
                <a:solidFill>
                  <a:schemeClr val="tx1"/>
                </a:solidFill>
              </a:rPr>
              <a:t>e </a:t>
            </a:r>
            <a:r>
              <a:rPr lang="de-DE" b="1" dirty="0" smtClean="0">
                <a:solidFill>
                  <a:schemeClr val="tx1"/>
                </a:solidFill>
              </a:rPr>
              <a:t>Regenwurm</a:t>
            </a:r>
            <a:r>
              <a:rPr lang="de-DE" b="1" dirty="0">
                <a:solidFill>
                  <a:schemeClr val="tx1"/>
                </a:solidFill>
              </a:rPr>
              <a:t>, die </a:t>
            </a:r>
            <a:r>
              <a:rPr lang="de-DE" b="1" dirty="0" smtClean="0">
                <a:solidFill>
                  <a:schemeClr val="tx1"/>
                </a:solidFill>
              </a:rPr>
              <a:t>groß</a:t>
            </a:r>
            <a:r>
              <a:rPr lang="cs-CZ" b="1" dirty="0" smtClean="0">
                <a:solidFill>
                  <a:schemeClr val="tx1"/>
                </a:solidFill>
              </a:rPr>
              <a:t>e </a:t>
            </a:r>
            <a:r>
              <a:rPr lang="de-DE" b="1" dirty="0" smtClean="0">
                <a:solidFill>
                  <a:schemeClr val="tx1"/>
                </a:solidFill>
              </a:rPr>
              <a:t>Ameise, die grüne Schlange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467544" y="3429000"/>
            <a:ext cx="8280920" cy="15696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wrap="square" lIns="91440" tIns="45720" rIns="91440" bIns="45720" rtlCol="0">
            <a:sp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kluge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Eule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wütend</a:t>
            </a:r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de-DE" b="1" dirty="0" smtClean="0">
                <a:solidFill>
                  <a:schemeClr val="tx1"/>
                </a:solidFill>
              </a:rPr>
              <a:t>Wolf,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de-DE" b="1" dirty="0" smtClean="0">
                <a:solidFill>
                  <a:schemeClr val="tx1"/>
                </a:solidFill>
              </a:rPr>
              <a:t> nett</a:t>
            </a:r>
            <a:r>
              <a:rPr lang="cs-CZ" b="1" dirty="0" smtClean="0">
                <a:solidFill>
                  <a:schemeClr val="tx1"/>
                </a:solidFill>
              </a:rPr>
              <a:t>es</a:t>
            </a:r>
            <a:r>
              <a:rPr lang="de-DE" b="1" dirty="0" smtClean="0">
                <a:solidFill>
                  <a:schemeClr val="tx1"/>
                </a:solidFill>
              </a:rPr>
              <a:t> Reh,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stark</a:t>
            </a:r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Hirsch,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schnell</a:t>
            </a:r>
            <a:r>
              <a:rPr lang="cs-CZ" b="1" dirty="0" smtClean="0">
                <a:solidFill>
                  <a:schemeClr val="tx1"/>
                </a:solidFill>
              </a:rPr>
              <a:t>es</a:t>
            </a:r>
            <a:r>
              <a:rPr lang="de-DE" b="1" dirty="0" smtClean="0">
                <a:solidFill>
                  <a:schemeClr val="tx1"/>
                </a:solidFill>
              </a:rPr>
              <a:t> Eichhörnchen,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de-DE" b="1" dirty="0" smtClean="0">
                <a:solidFill>
                  <a:schemeClr val="tx1"/>
                </a:solidFill>
              </a:rPr>
              <a:t> langsam</a:t>
            </a:r>
            <a:r>
              <a:rPr lang="cs-CZ" b="1" dirty="0" smtClean="0">
                <a:solidFill>
                  <a:schemeClr val="tx1"/>
                </a:solidFill>
              </a:rPr>
              <a:t>e</a:t>
            </a:r>
            <a:r>
              <a:rPr lang="de-DE" b="1" dirty="0" smtClean="0">
                <a:solidFill>
                  <a:schemeClr val="tx1"/>
                </a:solidFill>
              </a:rPr>
              <a:t> Schnecke,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de-DE" b="1" dirty="0" smtClean="0">
                <a:solidFill>
                  <a:schemeClr val="tx1"/>
                </a:solidFill>
              </a:rPr>
              <a:t> listig</a:t>
            </a:r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r>
              <a:rPr lang="de-DE" b="1" dirty="0" smtClean="0">
                <a:solidFill>
                  <a:schemeClr val="tx1"/>
                </a:solidFill>
              </a:rPr>
              <a:t> Fuchs,</a:t>
            </a:r>
            <a:r>
              <a:rPr lang="cs-CZ" b="1" dirty="0" smtClean="0">
                <a:solidFill>
                  <a:schemeClr val="tx1"/>
                </a:solidFill>
              </a:rPr>
              <a:t> e</a:t>
            </a:r>
            <a:r>
              <a:rPr lang="de-DE" b="1" dirty="0" smtClean="0">
                <a:solidFill>
                  <a:schemeClr val="tx1"/>
                </a:solidFill>
              </a:rPr>
              <a:t>i</a:t>
            </a:r>
            <a:r>
              <a:rPr lang="cs-CZ" b="1" dirty="0" smtClean="0">
                <a:solidFill>
                  <a:schemeClr val="tx1"/>
                </a:solidFill>
              </a:rPr>
              <a:t>n</a:t>
            </a:r>
            <a:r>
              <a:rPr lang="de-DE" b="1" dirty="0" smtClean="0">
                <a:solidFill>
                  <a:schemeClr val="tx1"/>
                </a:solidFill>
              </a:rPr>
              <a:t>e schöne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Ente,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de-DE" b="1" dirty="0" smtClean="0">
                <a:solidFill>
                  <a:schemeClr val="tx1"/>
                </a:solidFill>
              </a:rPr>
              <a:t> lang</a:t>
            </a:r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de-DE" b="1" dirty="0" smtClean="0">
                <a:solidFill>
                  <a:schemeClr val="tx1"/>
                </a:solidFill>
              </a:rPr>
              <a:t>Regenwurm,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de-DE" b="1" dirty="0" smtClean="0">
                <a:solidFill>
                  <a:schemeClr val="tx1"/>
                </a:solidFill>
              </a:rPr>
              <a:t> groß</a:t>
            </a:r>
            <a:r>
              <a:rPr lang="cs-CZ" b="1" dirty="0" smtClean="0">
                <a:solidFill>
                  <a:schemeClr val="tx1"/>
                </a:solidFill>
              </a:rPr>
              <a:t>e </a:t>
            </a:r>
            <a:r>
              <a:rPr lang="de-DE" b="1" dirty="0" smtClean="0">
                <a:solidFill>
                  <a:schemeClr val="tx1"/>
                </a:solidFill>
              </a:rPr>
              <a:t>Ameise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467544" y="5301208"/>
            <a:ext cx="8280920" cy="830997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vert="horz" wrap="square" lIns="91440" tIns="45720" rIns="91440" bIns="45720" rtlCol="0">
            <a:sp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</a:rPr>
              <a:t>Utvořte dvojice a procvičujte skloňování přídavných s pomocí předložek. Vzor: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dem </a:t>
            </a:r>
            <a:r>
              <a:rPr lang="cs-CZ" b="1" dirty="0" err="1" smtClean="0">
                <a:solidFill>
                  <a:schemeClr val="bg1"/>
                </a:solidFill>
              </a:rPr>
              <a:t>starken</a:t>
            </a:r>
            <a:r>
              <a:rPr lang="cs-CZ" b="1" dirty="0" smtClean="0">
                <a:solidFill>
                  <a:schemeClr val="bg1"/>
                </a:solidFill>
              </a:rPr>
              <a:t> Hirsch,…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Kontrola</a:t>
            </a:r>
            <a:endParaRPr lang="cs-CZ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1929063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000">
              <a:schemeClr val="tx2">
                <a:lumMod val="50000"/>
              </a:schemeClr>
            </a:gs>
            <a:gs pos="100000">
              <a:schemeClr val="bg1">
                <a:shade val="35000"/>
                <a:satMod val="25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9" name="Picture 27" descr="C:\Documents and Settings\User\Local Settings\Temporary Internet Files\Content.IE5\XTJNO3T2\MP9001801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868" y="1484784"/>
            <a:ext cx="7639701" cy="48954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Documents and Settings\User\Local Settings\Temporary Internet Files\Content.IE5\SC20ZK3M\MC9003379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233440" y="5349742"/>
            <a:ext cx="1702523" cy="1068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3947" y="3084320"/>
            <a:ext cx="882329" cy="11392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zvířata V ZOO</a:t>
            </a:r>
            <a:b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jaká jsou?</a:t>
            </a:r>
            <a:endParaRPr lang="cs-CZ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4147" y="4197106"/>
            <a:ext cx="804528" cy="4705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4" name="Picture 12" descr="C:\Documents and Settings\User\Local Settings\Temporary Internet Files\Content.IE5\1G0MSUV5\MM900236376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2994" y="4197106"/>
            <a:ext cx="1283298" cy="7165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Documents and Settings\User\Local Settings\Temporary Internet Files\Content.IE5\7F1DY6ZU\MC9001921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4625" y="188640"/>
            <a:ext cx="1722255" cy="9796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Documents and Settings\User\Local Settings\Temporary Internet Files\Content.IE5\J14U1218\MC90010920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6768" y="1168256"/>
            <a:ext cx="981011" cy="7940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Documents and Settings\User\Local Settings\Temporary Internet Files\Content.IE5\XTJNO3T2\MC9003379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549689" y="4240516"/>
            <a:ext cx="1453006" cy="2186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Documents and Settings\User\Local Settings\Temporary Internet Files\Content.IE5\7F1DY6ZU\MC90032648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3220" y="3429000"/>
            <a:ext cx="1450349" cy="1684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11" name="Picture 39" descr="C:\Documents and Settings\User\Local Settings\Temporary Internet Files\Content.IE5\1G0MSUV5\MC90033800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788" y="4913614"/>
            <a:ext cx="1567561" cy="15917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9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19722" y="5363508"/>
            <a:ext cx="1375102" cy="1009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794066" y="4747842"/>
            <a:ext cx="1366868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edý slon</a:t>
            </a:r>
            <a:endParaRPr lang="cs-CZ" dirty="0"/>
          </a:p>
        </p:txBody>
      </p:sp>
      <p:sp>
        <p:nvSpPr>
          <p:cNvPr id="73" name="Zaoblený obdélník 72"/>
          <p:cNvSpPr/>
          <p:nvPr/>
        </p:nvSpPr>
        <p:spPr>
          <a:xfrm>
            <a:off x="6963516" y="1630806"/>
            <a:ext cx="1366868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elký sup</a:t>
            </a:r>
            <a:endParaRPr lang="cs-CZ" dirty="0"/>
          </a:p>
        </p:txBody>
      </p:sp>
      <p:sp>
        <p:nvSpPr>
          <p:cNvPr id="74" name="Zaoblený obdélník 73"/>
          <p:cNvSpPr/>
          <p:nvPr/>
        </p:nvSpPr>
        <p:spPr>
          <a:xfrm>
            <a:off x="971600" y="1630806"/>
            <a:ext cx="1557623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ychlý lev</a:t>
            </a:r>
            <a:endParaRPr lang="cs-CZ" dirty="0"/>
          </a:p>
        </p:txBody>
      </p:sp>
      <p:sp>
        <p:nvSpPr>
          <p:cNvPr id="75" name="Zaoblený obdélník 74"/>
          <p:cNvSpPr/>
          <p:nvPr/>
        </p:nvSpPr>
        <p:spPr>
          <a:xfrm>
            <a:off x="971600" y="2060848"/>
            <a:ext cx="1552356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ílý gepard</a:t>
            </a:r>
            <a:endParaRPr lang="cs-CZ" dirty="0"/>
          </a:p>
        </p:txBody>
      </p:sp>
      <p:sp>
        <p:nvSpPr>
          <p:cNvPr id="76" name="Zaoblený obdélník 75"/>
          <p:cNvSpPr/>
          <p:nvPr/>
        </p:nvSpPr>
        <p:spPr>
          <a:xfrm>
            <a:off x="5770732" y="4193538"/>
            <a:ext cx="1366869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hytrá opice</a:t>
            </a:r>
            <a:endParaRPr lang="cs-CZ" dirty="0"/>
          </a:p>
        </p:txBody>
      </p:sp>
      <p:sp>
        <p:nvSpPr>
          <p:cNvPr id="77" name="Zaoblený obdélník 76"/>
          <p:cNvSpPr/>
          <p:nvPr/>
        </p:nvSpPr>
        <p:spPr>
          <a:xfrm>
            <a:off x="2705554" y="6380188"/>
            <a:ext cx="1512168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louhá žirafa</a:t>
            </a:r>
            <a:endParaRPr lang="cs-CZ" dirty="0"/>
          </a:p>
        </p:txBody>
      </p:sp>
      <p:sp>
        <p:nvSpPr>
          <p:cNvPr id="78" name="Zaoblený obdélník 77"/>
          <p:cNvSpPr/>
          <p:nvPr/>
        </p:nvSpPr>
        <p:spPr>
          <a:xfrm>
            <a:off x="597575" y="6365088"/>
            <a:ext cx="1807871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ruhovaná zebra</a:t>
            </a:r>
            <a:endParaRPr lang="cs-CZ" dirty="0"/>
          </a:p>
        </p:txBody>
      </p:sp>
      <p:sp>
        <p:nvSpPr>
          <p:cNvPr id="79" name="Zaoblený obdélník 78"/>
          <p:cNvSpPr/>
          <p:nvPr/>
        </p:nvSpPr>
        <p:spPr>
          <a:xfrm>
            <a:off x="5393828" y="6353800"/>
            <a:ext cx="1366868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zlý hroch</a:t>
            </a:r>
            <a:endParaRPr lang="cs-CZ" dirty="0"/>
          </a:p>
        </p:txBody>
      </p:sp>
      <p:sp>
        <p:nvSpPr>
          <p:cNvPr id="80" name="Zaoblený obdélník 79"/>
          <p:cNvSpPr/>
          <p:nvPr/>
        </p:nvSpPr>
        <p:spPr>
          <a:xfrm>
            <a:off x="6972404" y="6350411"/>
            <a:ext cx="1776179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tatný nosorožec</a:t>
            </a:r>
            <a:endParaRPr lang="cs-CZ" dirty="0"/>
          </a:p>
        </p:txBody>
      </p:sp>
      <p:sp>
        <p:nvSpPr>
          <p:cNvPr id="81" name="Zaoblený obdélník 80"/>
          <p:cNvSpPr/>
          <p:nvPr/>
        </p:nvSpPr>
        <p:spPr>
          <a:xfrm>
            <a:off x="6973220" y="2092488"/>
            <a:ext cx="1366868" cy="3315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nědý orel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7790633"/>
      </p:ext>
    </p:extLst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768943" y="1705543"/>
            <a:ext cx="3371009" cy="471652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>
                <a:solidFill>
                  <a:schemeClr val="bg1"/>
                </a:solidFill>
              </a:rPr>
              <a:t>d</a:t>
            </a:r>
            <a:r>
              <a:rPr lang="de-DE" sz="2400" b="1" dirty="0" smtClean="0">
                <a:solidFill>
                  <a:schemeClr val="bg1"/>
                </a:solidFill>
              </a:rPr>
              <a:t>er schnelle Löwe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dirty="0" smtClean="0">
                <a:solidFill>
                  <a:schemeClr val="bg1"/>
                </a:solidFill>
              </a:rPr>
              <a:t>in </a:t>
            </a:r>
            <a:r>
              <a:rPr lang="cs-CZ" sz="2400" b="1" dirty="0" err="1" smtClean="0">
                <a:solidFill>
                  <a:schemeClr val="bg1"/>
                </a:solidFill>
              </a:rPr>
              <a:t>schnelle</a:t>
            </a:r>
            <a:r>
              <a:rPr lang="de-DE" sz="2400" b="1" dirty="0" smtClean="0">
                <a:solidFill>
                  <a:schemeClr val="bg1"/>
                </a:solidFill>
              </a:rPr>
              <a:t>r</a:t>
            </a:r>
            <a:r>
              <a:rPr lang="cs-CZ" sz="2400" b="1" dirty="0" smtClean="0">
                <a:solidFill>
                  <a:schemeClr val="bg1"/>
                </a:solidFill>
              </a:rPr>
              <a:t> L</a:t>
            </a:r>
            <a:r>
              <a:rPr lang="de-DE" sz="2400" b="1" dirty="0" err="1" smtClean="0">
                <a:solidFill>
                  <a:schemeClr val="bg1"/>
                </a:solidFill>
              </a:rPr>
              <a:t>öwe</a:t>
            </a:r>
            <a:endParaRPr lang="de-DE" sz="2400" b="1" dirty="0" smtClean="0">
              <a:solidFill>
                <a:schemeClr val="bg1"/>
              </a:solidFill>
            </a:endParaRPr>
          </a:p>
          <a:p>
            <a:r>
              <a:rPr lang="de-DE" sz="2400" b="1" dirty="0" smtClean="0">
                <a:solidFill>
                  <a:schemeClr val="bg1"/>
                </a:solidFill>
              </a:rPr>
              <a:t>der weiße Leopard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ein weißer Leopard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d</a:t>
            </a:r>
            <a:r>
              <a:rPr lang="cs-CZ" sz="2400" b="1" dirty="0" smtClean="0">
                <a:solidFill>
                  <a:schemeClr val="bg1"/>
                </a:solidFill>
              </a:rPr>
              <a:t>as</a:t>
            </a:r>
            <a:r>
              <a:rPr lang="de-DE" sz="2400" b="1" dirty="0" smtClean="0">
                <a:solidFill>
                  <a:schemeClr val="bg1"/>
                </a:solidFill>
              </a:rPr>
              <a:t> gestreifte Zebra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ein gestreifte</a:t>
            </a:r>
            <a:r>
              <a:rPr lang="cs-CZ" sz="2400" b="1" dirty="0" smtClean="0">
                <a:solidFill>
                  <a:schemeClr val="bg1"/>
                </a:solidFill>
              </a:rPr>
              <a:t>s</a:t>
            </a:r>
            <a:r>
              <a:rPr lang="de-DE" sz="2400" b="1" dirty="0" smtClean="0">
                <a:solidFill>
                  <a:schemeClr val="bg1"/>
                </a:solidFill>
              </a:rPr>
              <a:t> Zebra</a:t>
            </a:r>
          </a:p>
          <a:p>
            <a:r>
              <a:rPr lang="de-DE" sz="2400" b="1" dirty="0">
                <a:solidFill>
                  <a:schemeClr val="bg1"/>
                </a:solidFill>
              </a:rPr>
              <a:t>d</a:t>
            </a:r>
            <a:r>
              <a:rPr lang="de-DE" sz="2400" b="1" dirty="0" smtClean="0">
                <a:solidFill>
                  <a:schemeClr val="bg1"/>
                </a:solidFill>
              </a:rPr>
              <a:t>ie lange Giraffe</a:t>
            </a:r>
          </a:p>
          <a:p>
            <a:r>
              <a:rPr lang="de-DE" sz="2400" b="1" dirty="0">
                <a:solidFill>
                  <a:schemeClr val="bg1"/>
                </a:solidFill>
              </a:rPr>
              <a:t>e</a:t>
            </a:r>
            <a:r>
              <a:rPr lang="de-DE" sz="2400" b="1" dirty="0" smtClean="0">
                <a:solidFill>
                  <a:schemeClr val="bg1"/>
                </a:solidFill>
              </a:rPr>
              <a:t>ine lange Giraffe</a:t>
            </a:r>
          </a:p>
          <a:p>
            <a:r>
              <a:rPr lang="de-DE" sz="2400" b="1" dirty="0">
                <a:solidFill>
                  <a:schemeClr val="bg1"/>
                </a:solidFill>
              </a:rPr>
              <a:t>d</a:t>
            </a:r>
            <a:r>
              <a:rPr lang="de-DE" sz="2400" b="1" dirty="0" smtClean="0">
                <a:solidFill>
                  <a:schemeClr val="bg1"/>
                </a:solidFill>
              </a:rPr>
              <a:t>as böse Nilpferd 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ein böse</a:t>
            </a:r>
            <a:r>
              <a:rPr lang="cs-CZ" sz="2400" b="1" dirty="0" smtClean="0">
                <a:solidFill>
                  <a:schemeClr val="bg1"/>
                </a:solidFill>
              </a:rPr>
              <a:t>s</a:t>
            </a:r>
            <a:r>
              <a:rPr lang="de-DE" sz="2400" b="1" dirty="0" smtClean="0">
                <a:solidFill>
                  <a:schemeClr val="bg1"/>
                </a:solidFill>
              </a:rPr>
              <a:t> Nilpferd</a:t>
            </a:r>
          </a:p>
          <a:p>
            <a:endParaRPr lang="de-DE" sz="2000" b="1" dirty="0" smtClean="0">
              <a:solidFill>
                <a:schemeClr val="bg1"/>
              </a:solidFill>
            </a:endParaRPr>
          </a:p>
          <a:p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88024" y="1705543"/>
            <a:ext cx="3509747" cy="471652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400" b="1" dirty="0" smtClean="0">
                <a:solidFill>
                  <a:schemeClr val="bg1"/>
                </a:solidFill>
              </a:rPr>
              <a:t>das robuste Nashorn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dirty="0" smtClean="0">
                <a:solidFill>
                  <a:schemeClr val="bg1"/>
                </a:solidFill>
              </a:rPr>
              <a:t>in </a:t>
            </a:r>
            <a:r>
              <a:rPr lang="de-DE" sz="2400" b="1" dirty="0" smtClean="0">
                <a:solidFill>
                  <a:schemeClr val="bg1"/>
                </a:solidFill>
              </a:rPr>
              <a:t>robustes Nashorn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der graue Elefant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ein grauer Elefant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der kluge Affe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ein kluger Affe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der braune Adler</a:t>
            </a:r>
          </a:p>
          <a:p>
            <a:r>
              <a:rPr lang="de-DE" sz="2400" b="1" dirty="0" smtClean="0">
                <a:solidFill>
                  <a:schemeClr val="bg1"/>
                </a:solidFill>
              </a:rPr>
              <a:t>ein brauner Adler </a:t>
            </a:r>
          </a:p>
          <a:p>
            <a:r>
              <a:rPr lang="de-DE" sz="2400" b="1" dirty="0">
                <a:solidFill>
                  <a:schemeClr val="bg1"/>
                </a:solidFill>
              </a:rPr>
              <a:t>d</a:t>
            </a:r>
            <a:r>
              <a:rPr lang="de-DE" sz="2400" b="1" dirty="0" smtClean="0">
                <a:solidFill>
                  <a:schemeClr val="bg1"/>
                </a:solidFill>
              </a:rPr>
              <a:t>er </a:t>
            </a:r>
            <a:r>
              <a:rPr lang="cs-CZ" sz="2400" b="1" dirty="0" err="1" smtClean="0">
                <a:solidFill>
                  <a:schemeClr val="bg1"/>
                </a:solidFill>
              </a:rPr>
              <a:t>g</a:t>
            </a:r>
            <a:r>
              <a:rPr lang="de-DE" sz="2400" b="1" dirty="0" err="1" smtClean="0">
                <a:solidFill>
                  <a:schemeClr val="bg1"/>
                </a:solidFill>
              </a:rPr>
              <a:t>roße</a:t>
            </a:r>
            <a:r>
              <a:rPr lang="de-DE" sz="2400" b="1" dirty="0" smtClean="0">
                <a:solidFill>
                  <a:schemeClr val="bg1"/>
                </a:solidFill>
              </a:rPr>
              <a:t> Geier </a:t>
            </a:r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de-DE" sz="2400" b="1" dirty="0" smtClean="0">
                <a:solidFill>
                  <a:schemeClr val="bg1"/>
                </a:solidFill>
              </a:rPr>
              <a:t>ein großer Geier</a:t>
            </a:r>
          </a:p>
          <a:p>
            <a:endParaRPr lang="de-DE" sz="2400" b="1" dirty="0" smtClean="0">
              <a:solidFill>
                <a:schemeClr val="bg1"/>
              </a:solidFill>
            </a:endParaRPr>
          </a:p>
          <a:p>
            <a:endParaRPr lang="cs-CZ" sz="2000" b="1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Kontrola</a:t>
            </a:r>
            <a:endParaRPr lang="cs-CZ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5122" name="Picture 2" descr="C:\Documents and Settings\User\Local Settings\Temporary Internet Files\Content.IE5\7F1DY6ZU\MM900303364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0324" y="1395980"/>
            <a:ext cx="647700" cy="619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6432869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3000">
              <a:srgbClr val="C1C4C7"/>
            </a:gs>
            <a:gs pos="100000">
              <a:schemeClr val="bg1">
                <a:shade val="35000"/>
                <a:satMod val="25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Documents and Settings\User\Local Settings\Temporary Internet Files\Content.IE5\1G0MSUV5\MC90043922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" r="-474"/>
          <a:stretch/>
        </p:blipFill>
        <p:spPr bwMode="auto">
          <a:xfrm flipH="1">
            <a:off x="179512" y="209177"/>
            <a:ext cx="8784976" cy="6431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157018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Popiš zvířata</a:t>
            </a:r>
            <a:r>
              <a:rPr lang="de-DE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jaká jsou?</a:t>
            </a:r>
            <a:br>
              <a:rPr lang="cs-CZ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1800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velká velryba, pomalá želva, zlý žralok</a:t>
            </a:r>
            <a:br>
              <a:rPr lang="cs-CZ" sz="1800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</a:br>
            <a:r>
              <a:rPr lang="cs-CZ" sz="1800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hezký delfín, veselý krokodýl</a:t>
            </a:r>
            <a:endParaRPr lang="cs-CZ" spc="0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9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2725" y="4940397"/>
            <a:ext cx="762000" cy="647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3087" y="3697239"/>
            <a:ext cx="2343150" cy="1400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3" descr="C:\Documents and Settings\User\Local Settings\Temporary Internet Files\Content.IE5\CBBXGXBA\MC90043804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94930"/>
            <a:ext cx="1431035" cy="14310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92963" y="3292425"/>
            <a:ext cx="771525" cy="809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998298">
            <a:off x="5980251" y="3356993"/>
            <a:ext cx="1089512" cy="8640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 descr="C:\Documents and Settings\User\Local Settings\Temporary Internet Files\Content.IE5\XTJNO3T2\MC9002091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35708">
            <a:off x="656949" y="3313335"/>
            <a:ext cx="1342514" cy="951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Documents and Settings\User\Local Settings\Temporary Internet Files\Content.IE5\1G0MSUV5\MC9003328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21088"/>
            <a:ext cx="1815084" cy="7324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2771800" y="3645024"/>
            <a:ext cx="1872208" cy="288032"/>
          </a:xfrm>
          <a:prstGeom prst="round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ein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de-DE" sz="2000" b="1" dirty="0" smtClean="0">
                <a:solidFill>
                  <a:schemeClr val="tx1"/>
                </a:solidFill>
              </a:rPr>
              <a:t>böser Hai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88024" y="2924944"/>
            <a:ext cx="2520280" cy="360040"/>
          </a:xfrm>
          <a:prstGeom prst="round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ein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de-DE" sz="2000" b="1" dirty="0" smtClean="0">
                <a:solidFill>
                  <a:schemeClr val="tx1"/>
                </a:solidFill>
              </a:rPr>
              <a:t>schöner Delphin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1520" y="2780928"/>
            <a:ext cx="2592288" cy="360040"/>
          </a:xfrm>
          <a:prstGeom prst="round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ein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gro</a:t>
            </a:r>
            <a:r>
              <a:rPr lang="de-DE" sz="2000" b="1" dirty="0" err="1" smtClean="0">
                <a:solidFill>
                  <a:schemeClr val="tx1"/>
                </a:solidFill>
              </a:rPr>
              <a:t>ßer</a:t>
            </a:r>
            <a:r>
              <a:rPr lang="de-DE" sz="2000" b="1" dirty="0" smtClean="0">
                <a:solidFill>
                  <a:schemeClr val="tx1"/>
                </a:solidFill>
              </a:rPr>
              <a:t> Walfisch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979712" y="6165304"/>
            <a:ext cx="3672408" cy="28803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ei</a:t>
            </a:r>
            <a:r>
              <a:rPr lang="de-DE" sz="2000" b="1" dirty="0" smtClean="0">
                <a:solidFill>
                  <a:schemeClr val="tx1"/>
                </a:solidFill>
              </a:rPr>
              <a:t>ne langsame Schildkröte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084168" y="5661248"/>
            <a:ext cx="2736304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e</a:t>
            </a:r>
            <a:r>
              <a:rPr lang="de-DE" sz="2000" b="1" dirty="0" smtClean="0">
                <a:solidFill>
                  <a:schemeClr val="tx1"/>
                </a:solidFill>
              </a:rPr>
              <a:t>in lustiges Krokodil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67544" y="3429000"/>
            <a:ext cx="360040" cy="360040"/>
          </a:xfrm>
          <a:prstGeom prst="ellipse">
            <a:avLst/>
          </a:prstGeom>
          <a:solidFill>
            <a:srgbClr val="6699FF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308304" y="5157192"/>
            <a:ext cx="360040" cy="36004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364088" y="3429000"/>
            <a:ext cx="360040" cy="360040"/>
          </a:xfrm>
          <a:prstGeom prst="ellipse">
            <a:avLst/>
          </a:prstGeom>
          <a:solidFill>
            <a:srgbClr val="6699FF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419872" y="5085184"/>
            <a:ext cx="360040" cy="360040"/>
          </a:xfrm>
          <a:prstGeom prst="ellipse">
            <a:avLst/>
          </a:prstGeom>
          <a:solidFill>
            <a:srgbClr val="6699FF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971600" y="5301208"/>
            <a:ext cx="360040" cy="36004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095784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5410944" cy="1319606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de-D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de-D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de-D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de-D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de-D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de-D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er Mann, die Frau, das Kind</a:t>
            </a:r>
            <a:r>
              <a:rPr lang="de-D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de-DE" spc="0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de-D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der menschliche Körper</a:t>
            </a:r>
            <a:endParaRPr lang="cs-CZ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9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3789"/>
            <a:ext cx="2692138" cy="40324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3">
                <a:lumMod val="60000"/>
                <a:lumOff val="40000"/>
              </a:schemeClr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6" name="Obdélník 5"/>
          <p:cNvSpPr/>
          <p:nvPr/>
        </p:nvSpPr>
        <p:spPr>
          <a:xfrm>
            <a:off x="1979712" y="2126418"/>
            <a:ext cx="1975284" cy="62894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3A1D00"/>
                </a:solidFill>
              </a:rPr>
              <a:t>d</a:t>
            </a:r>
            <a:r>
              <a:rPr lang="cs-CZ" sz="2400" b="1" dirty="0" smtClean="0">
                <a:solidFill>
                  <a:srgbClr val="3A1D00"/>
                </a:solidFill>
              </a:rPr>
              <a:t>er </a:t>
            </a:r>
            <a:r>
              <a:rPr lang="cs-CZ" sz="2400" b="1" dirty="0" err="1" smtClean="0">
                <a:solidFill>
                  <a:srgbClr val="3A1D00"/>
                </a:solidFill>
              </a:rPr>
              <a:t>Kopf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979712" y="3042518"/>
            <a:ext cx="1975284" cy="62894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>
                <a:solidFill>
                  <a:srgbClr val="3A1D00"/>
                </a:solidFill>
              </a:rPr>
              <a:t>d</a:t>
            </a:r>
            <a:r>
              <a:rPr lang="de-DE" sz="2400" b="1" dirty="0" smtClean="0">
                <a:solidFill>
                  <a:srgbClr val="3A1D00"/>
                </a:solidFill>
              </a:rPr>
              <a:t>er Hals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79712" y="5805264"/>
            <a:ext cx="1975284" cy="62894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die</a:t>
            </a:r>
            <a:r>
              <a:rPr lang="cs-CZ" sz="2400" b="1" dirty="0" smtClean="0">
                <a:solidFill>
                  <a:srgbClr val="3A1D00"/>
                </a:solidFill>
              </a:rPr>
              <a:t> (2)</a:t>
            </a:r>
            <a:r>
              <a:rPr lang="de-DE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err="1" smtClean="0">
                <a:solidFill>
                  <a:srgbClr val="3A1D00"/>
                </a:solidFill>
              </a:rPr>
              <a:t>Füsse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982483" y="4869160"/>
            <a:ext cx="1975284" cy="62894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3A1D00"/>
                </a:solidFill>
              </a:rPr>
              <a:t>d</a:t>
            </a:r>
            <a:r>
              <a:rPr lang="de-DE" sz="2400" b="1" dirty="0" err="1" smtClean="0">
                <a:solidFill>
                  <a:srgbClr val="3A1D00"/>
                </a:solidFill>
              </a:rPr>
              <a:t>ie</a:t>
            </a:r>
            <a:r>
              <a:rPr lang="cs-CZ" sz="2400" b="1" dirty="0" smtClean="0">
                <a:solidFill>
                  <a:srgbClr val="3A1D00"/>
                </a:solidFill>
              </a:rPr>
              <a:t> (2)</a:t>
            </a:r>
            <a:r>
              <a:rPr lang="de-DE" sz="2400" b="1" dirty="0" smtClean="0">
                <a:solidFill>
                  <a:srgbClr val="3A1D00"/>
                </a:solidFill>
              </a:rPr>
              <a:t> Hände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979712" y="4004330"/>
            <a:ext cx="1975284" cy="62894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3A1D00"/>
                </a:solidFill>
              </a:rPr>
              <a:t>die</a:t>
            </a:r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cs-CZ" sz="2400" b="1" dirty="0" err="1" smtClean="0">
                <a:solidFill>
                  <a:srgbClr val="3A1D00"/>
                </a:solidFill>
              </a:rPr>
              <a:t>Brust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4647" y="1889853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rgbClr val="3A1D00"/>
                </a:solidFill>
              </a:rPr>
              <a:t>klein</a:t>
            </a:r>
            <a:endParaRPr lang="cs-CZ" sz="2000" b="1" dirty="0">
              <a:solidFill>
                <a:srgbClr val="3A1D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584647" y="4267533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rgbClr val="3A1D00"/>
                </a:solidFill>
              </a:rPr>
              <a:t>lang</a:t>
            </a:r>
            <a:endParaRPr lang="cs-CZ" sz="2000" b="1" dirty="0">
              <a:solidFill>
                <a:srgbClr val="3A1D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584647" y="3016555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900" b="1" dirty="0" smtClean="0">
                <a:solidFill>
                  <a:srgbClr val="3A1D00"/>
                </a:solidFill>
              </a:rPr>
              <a:t>dünn</a:t>
            </a:r>
            <a:endParaRPr lang="cs-CZ" sz="1900" b="1" dirty="0">
              <a:solidFill>
                <a:srgbClr val="3A1D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84647" y="5522912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rgbClr val="3A1D00"/>
                </a:solidFill>
              </a:rPr>
              <a:t>eng</a:t>
            </a:r>
            <a:endParaRPr lang="cs-CZ" sz="2000" b="1" dirty="0">
              <a:solidFill>
                <a:srgbClr val="3A1D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425312" y="5522912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rgbClr val="3A1D00"/>
                </a:solidFill>
              </a:rPr>
              <a:t>breit</a:t>
            </a:r>
            <a:endParaRPr lang="cs-CZ" sz="2000" b="1" dirty="0">
              <a:solidFill>
                <a:srgbClr val="3A1D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957767" y="1340768"/>
            <a:ext cx="2918489" cy="7856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954996" y="1988841"/>
            <a:ext cx="3425316" cy="105367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954996" y="2440892"/>
            <a:ext cx="3425316" cy="16592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954996" y="3016556"/>
            <a:ext cx="3137284" cy="18526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954996" y="3932656"/>
            <a:ext cx="2777244" cy="18726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4425312" y="1889853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3A1D00"/>
                </a:solidFill>
              </a:rPr>
              <a:t>gr</a:t>
            </a:r>
            <a:r>
              <a:rPr lang="de-DE" sz="2000" b="1" dirty="0" err="1" smtClean="0">
                <a:solidFill>
                  <a:srgbClr val="3A1D00"/>
                </a:solidFill>
              </a:rPr>
              <a:t>oß</a:t>
            </a:r>
            <a:endParaRPr lang="cs-CZ" sz="2000" b="1" dirty="0">
              <a:solidFill>
                <a:srgbClr val="3A1D0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425312" y="3042518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rgbClr val="3A1D00"/>
                </a:solidFill>
              </a:rPr>
              <a:t>dick</a:t>
            </a:r>
            <a:endParaRPr lang="cs-CZ" sz="2000" b="1" dirty="0">
              <a:solidFill>
                <a:srgbClr val="3A1D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425312" y="4127728"/>
            <a:ext cx="1008112" cy="91610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rgbClr val="3A1D00"/>
                </a:solidFill>
              </a:rPr>
              <a:t>kurz</a:t>
            </a:r>
            <a:endParaRPr lang="cs-CZ" sz="2000" b="1" dirty="0">
              <a:solidFill>
                <a:srgbClr val="3A1D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4091254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27" grpId="0" animBg="1"/>
      <p:bldP spid="28" grpId="0" animBg="1"/>
      <p:bldP spid="30" grpId="0" animBg="1"/>
      <p:bldP spid="32" grpId="0" animBg="1"/>
      <p:bldP spid="7" grpId="0" animBg="1"/>
      <p:bldP spid="34" grpId="0" animBg="1"/>
      <p:bldP spid="37" grpId="0" animBg="1"/>
      <p:bldP spid="39" grpId="0" animBg="1"/>
      <p:bldP spid="40" grpId="0" animBg="1"/>
      <p:bldP spid="56" grpId="0" animBg="1"/>
      <p:bldP spid="57" grpId="0" animBg="1"/>
      <p:bldP spid="5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01" t="269" r="19191" b="-269"/>
          <a:stretch/>
        </p:blipFill>
        <p:spPr bwMode="auto">
          <a:xfrm>
            <a:off x="2122873" y="1712596"/>
            <a:ext cx="4724198" cy="40541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16796" y="-171400"/>
            <a:ext cx="4896545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u="sng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das</a:t>
            </a:r>
            <a:r>
              <a:rPr lang="cs-CZ" sz="4000" u="sng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4000" u="sng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Gesicht</a:t>
            </a:r>
            <a:r>
              <a:rPr lang="cs-CZ" sz="4000" u="sng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sz="4000" u="sng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2000" b="0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</a:rPr>
              <a:t>přečti a přelož</a:t>
            </a:r>
            <a:endParaRPr lang="cs-CZ" sz="4000" u="sng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1196749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aare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126943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Stirn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42257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Ohr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28562" y="219188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Auge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1587" y="461655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Nase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35596" y="569146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de-DE" sz="2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ie Zähne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75478" y="125093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de-DE" sz="2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ie Augenbraue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11125" y="334212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Wimpern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37750" y="526184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de-DE" sz="24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 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Kinn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0208" y="3368887"/>
            <a:ext cx="186950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de-DE" sz="2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ie Wange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22494" y="425718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de-DE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ie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Lippen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74133" y="59894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er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Mund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97713" y="605549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de-DE" sz="24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ie</a:t>
            </a:r>
            <a:r>
              <a:rPr lang="de-DE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Zunge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842833" y="1658414"/>
            <a:ext cx="2693163" cy="9212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7" name="Picture 3" descr="C:\Documents and Settings\User\Local Settings\Temporary Internet Files\Content.IE5\2RE9MFPL\MC900281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4003" y="2336317"/>
            <a:ext cx="697661" cy="1032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>
            <a:off x="1763688" y="3599719"/>
            <a:ext cx="2088232" cy="23083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763688" y="3830552"/>
            <a:ext cx="2772308" cy="11532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20" name="Přímá spojnice se šipkou 5119"/>
          <p:cNvCxnSpPr/>
          <p:nvPr/>
        </p:nvCxnSpPr>
        <p:spPr>
          <a:xfrm flipV="1">
            <a:off x="2339752" y="4365104"/>
            <a:ext cx="2016224" cy="16685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25" name="Přímá spojnice se šipkou 5124"/>
          <p:cNvCxnSpPr/>
          <p:nvPr/>
        </p:nvCxnSpPr>
        <p:spPr>
          <a:xfrm flipH="1">
            <a:off x="5220072" y="1772816"/>
            <a:ext cx="1717678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27" name="Přímá spojnice se šipkou 5126"/>
          <p:cNvCxnSpPr/>
          <p:nvPr/>
        </p:nvCxnSpPr>
        <p:spPr>
          <a:xfrm flipV="1">
            <a:off x="8178891" y="7605464"/>
            <a:ext cx="76807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1" name="Přímá spojnice se šipkou 5130"/>
          <p:cNvCxnSpPr/>
          <p:nvPr/>
        </p:nvCxnSpPr>
        <p:spPr>
          <a:xfrm flipH="1">
            <a:off x="5220072" y="2579712"/>
            <a:ext cx="2008490" cy="7891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33" name="Přímá spojnice se šipkou 5132"/>
          <p:cNvCxnSpPr>
            <a:stCxn id="17" idx="1"/>
          </p:cNvCxnSpPr>
          <p:nvPr/>
        </p:nvCxnSpPr>
        <p:spPr>
          <a:xfrm flipH="1" flipV="1">
            <a:off x="4535996" y="4983765"/>
            <a:ext cx="2401754" cy="5089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35" name="Přímá spojnice se šipkou 5134"/>
          <p:cNvCxnSpPr>
            <a:stCxn id="19" idx="1"/>
          </p:cNvCxnSpPr>
          <p:nvPr/>
        </p:nvCxnSpPr>
        <p:spPr>
          <a:xfrm flipH="1">
            <a:off x="4781956" y="4488018"/>
            <a:ext cx="2440538" cy="1285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138" name="Picture 6" descr="C:\Documents and Settings\User\Local Settings\Temporary Internet Files\Content.IE5\S2BPQLO0\MC9000261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9692" y="3239658"/>
            <a:ext cx="971572" cy="720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140" name="Přímá spojnice se šipkou 5139"/>
          <p:cNvCxnSpPr/>
          <p:nvPr/>
        </p:nvCxnSpPr>
        <p:spPr>
          <a:xfrm flipH="1">
            <a:off x="6588224" y="3572955"/>
            <a:ext cx="64033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14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0978" y="5691468"/>
            <a:ext cx="930036" cy="1009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145" name="Přímá spojnice se šipkou 5144"/>
          <p:cNvCxnSpPr/>
          <p:nvPr/>
        </p:nvCxnSpPr>
        <p:spPr>
          <a:xfrm flipH="1">
            <a:off x="4836216" y="6253051"/>
            <a:ext cx="438116" cy="1975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47" name="Přímá spojnice se šipkou 5146"/>
          <p:cNvCxnSpPr/>
          <p:nvPr/>
        </p:nvCxnSpPr>
        <p:spPr>
          <a:xfrm>
            <a:off x="3707904" y="6385103"/>
            <a:ext cx="828092" cy="1320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97392574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Documents and Settings\User\Local Settings\Temporary Internet Files\Content.IE5\2RE9MFPL\MP9004091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0031"/>
            <a:ext cx="8712968" cy="635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356605" y="828089"/>
            <a:ext cx="201622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d</a:t>
            </a:r>
            <a:r>
              <a:rPr lang="cs-CZ" sz="2400" b="1" dirty="0" err="1" smtClean="0"/>
              <a:t>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Schulter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012160" y="843079"/>
            <a:ext cx="1728192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der </a:t>
            </a:r>
            <a:r>
              <a:rPr lang="cs-CZ" sz="2400" b="1" dirty="0" err="1" smtClean="0"/>
              <a:t>Hals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447785" y="2276872"/>
            <a:ext cx="201622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r>
              <a:rPr lang="de-DE" sz="2400" b="1" dirty="0" err="1" smtClean="0"/>
              <a:t>ie</a:t>
            </a:r>
            <a:r>
              <a:rPr lang="de-DE" sz="2400" b="1" dirty="0" smtClean="0"/>
              <a:t> Finger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292624" y="4509120"/>
            <a:ext cx="2539516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r>
              <a:rPr lang="de-DE" sz="2400" b="1" dirty="0" err="1" smtClean="0"/>
              <a:t>as</a:t>
            </a:r>
            <a:r>
              <a:rPr lang="de-DE" sz="2400" b="1" dirty="0" smtClean="0"/>
              <a:t> Handgelenk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367806" y="5661248"/>
            <a:ext cx="201622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er Ellbogen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804248" y="3717032"/>
            <a:ext cx="1512168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er Arm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92624" y="3356739"/>
            <a:ext cx="2539516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d</a:t>
            </a:r>
            <a:r>
              <a:rPr lang="cs-CZ" sz="2400" b="1" dirty="0" err="1" smtClean="0"/>
              <a:t>ie</a:t>
            </a:r>
            <a:r>
              <a:rPr lang="cs-CZ" sz="2400" b="1" dirty="0" smtClean="0"/>
              <a:t> </a:t>
            </a:r>
            <a:r>
              <a:rPr lang="de-DE" sz="2400" b="1" dirty="0" smtClean="0"/>
              <a:t>Handfläche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95536" y="5661248"/>
            <a:ext cx="201622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loket</a:t>
            </a:r>
            <a:endParaRPr lang="cs-CZ" sz="2400" b="1" dirty="0"/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8994" y="5880405"/>
            <a:ext cx="866775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3275856" y="4509120"/>
            <a:ext cx="2539516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zápěstí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260544" y="3356739"/>
            <a:ext cx="2539516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err="1" smtClean="0"/>
              <a:t>dla</a:t>
            </a:r>
            <a:r>
              <a:rPr lang="cs-CZ" sz="2400" b="1" dirty="0" smtClean="0"/>
              <a:t>ň</a:t>
            </a:r>
            <a:endParaRPr lang="cs-CZ" sz="24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419872" y="2276872"/>
            <a:ext cx="201622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err="1" smtClean="0"/>
              <a:t>prst</a:t>
            </a:r>
            <a:r>
              <a:rPr lang="cs-CZ" sz="2400" b="1" dirty="0" smtClean="0"/>
              <a:t>y</a:t>
            </a:r>
            <a:endParaRPr lang="cs-CZ" sz="24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1349204" y="828089"/>
            <a:ext cx="201622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err="1" smtClean="0"/>
              <a:t>rameno</a:t>
            </a:r>
            <a:endParaRPr lang="cs-CZ" sz="24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5940152" y="836712"/>
            <a:ext cx="189570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err="1" smtClean="0"/>
              <a:t>krk</a:t>
            </a:r>
            <a:endParaRPr lang="cs-CZ" sz="24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6804248" y="3717032"/>
            <a:ext cx="1512168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paže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867284476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Documents and Settings\User\Local Settings\Temporary Internet Files\Content.IE5\S2BPQLO0\MC900426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3562" y="2405062"/>
            <a:ext cx="396875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User\Local Settings\Temporary Internet Files\Content.IE5\T7DR7R0Y\MP9004311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8617"/>
            <a:ext cx="8568952" cy="610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436096" y="1949397"/>
            <a:ext cx="234026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/>
              <a:t>der Hinterteil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562786" y="3679640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ie Hüfte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192405" y="1124744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ie Brust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395536" y="2912365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/>
              <a:t>die Taille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755576" y="2085743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er Bauch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6606226" y="1124744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/>
              <a:t>der Rücken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3635896" y="4780629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as </a:t>
            </a:r>
            <a:r>
              <a:rPr lang="de-DE" sz="2400" b="1" dirty="0"/>
              <a:t>B</a:t>
            </a:r>
            <a:r>
              <a:rPr lang="de-DE" sz="2400" b="1" dirty="0" smtClean="0"/>
              <a:t>ein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976105" y="5346968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er Fuß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755576" y="4452937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as Knie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4067944" y="5635000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er Knöchel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6732240" y="3488429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ie Ferse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5731782" y="4780629"/>
            <a:ext cx="2044573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er Schenkel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6754068" y="5635000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/>
              <a:t>d</a:t>
            </a:r>
            <a:r>
              <a:rPr lang="de-DE" sz="2400" b="1" dirty="0" smtClean="0"/>
              <a:t>ie Wade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1192405" y="1124744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h</a:t>
            </a:r>
            <a:r>
              <a:rPr lang="cs-CZ" sz="2400" b="1" dirty="0" smtClean="0"/>
              <a:t>ruď, prsa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755576" y="2062682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břicho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435079" y="2905397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pas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556668" y="3674919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bok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755576" y="4471745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koleno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976105" y="5346968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noha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3635896" y="4759777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noha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4067944" y="5635000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kotník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6724240" y="5635000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lýtko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5731781" y="4808564"/>
            <a:ext cx="2044573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stehno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6724240" y="3478625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pata</a:t>
            </a:r>
            <a:endParaRPr lang="cs-CZ" sz="2400" b="1" dirty="0"/>
          </a:p>
        </p:txBody>
      </p:sp>
      <p:sp>
        <p:nvSpPr>
          <p:cNvPr id="31" name="Obdélník 30"/>
          <p:cNvSpPr/>
          <p:nvPr/>
        </p:nvSpPr>
        <p:spPr>
          <a:xfrm>
            <a:off x="5481002" y="1949397"/>
            <a:ext cx="2547382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z</a:t>
            </a:r>
            <a:r>
              <a:rPr lang="cs-CZ" sz="2400" b="1" dirty="0" smtClean="0"/>
              <a:t>adní část - </a:t>
            </a:r>
            <a:r>
              <a:rPr lang="cs-CZ" sz="2400" i="1" dirty="0" smtClean="0"/>
              <a:t>zadek</a:t>
            </a:r>
            <a:endParaRPr lang="cs-CZ" sz="2400" b="1" dirty="0"/>
          </a:p>
        </p:txBody>
      </p:sp>
      <p:sp>
        <p:nvSpPr>
          <p:cNvPr id="32" name="Obdélník 31"/>
          <p:cNvSpPr/>
          <p:nvPr/>
        </p:nvSpPr>
        <p:spPr>
          <a:xfrm>
            <a:off x="6588224" y="1124744"/>
            <a:ext cx="1800200" cy="5760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záda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221330012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645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následující straně tvoř </a:t>
            </a:r>
            <a:r>
              <a:rPr lang="cs-CZ" sz="2400" spc="0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vhodné spojení </a:t>
            </a:r>
            <a:r>
              <a:rPr lang="de-DE" sz="2400" spc="0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nejprve</a:t>
            </a:r>
            <a:r>
              <a:rPr lang="de-DE" sz="2400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</a:t>
            </a:r>
            <a:r>
              <a:rPr lang="cs-CZ" sz="2400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  <a:r>
              <a:rPr lang="cs-CZ" sz="2400" spc="0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</a:t>
            </a:r>
            <a:r>
              <a:rPr lang="cs-CZ" sz="2400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pádě, později přidej předložky se 3., 4. pádem</a:t>
            </a:r>
            <a:r>
              <a:rPr lang="cs-CZ" sz="2400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2400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400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4400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1800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de-DE" sz="1800" spc="0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procvi</a:t>
            </a:r>
            <a:r>
              <a:rPr lang="cs-CZ" sz="1800" spc="0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čování</a:t>
            </a:r>
            <a:r>
              <a:rPr lang="cs-CZ" sz="1800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učiva navazuje na materiály:</a:t>
            </a:r>
            <a:br>
              <a:rPr lang="cs-CZ" sz="1800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de-DE" sz="1800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VY_32_INOVACE_34_17_Německý </a:t>
            </a:r>
            <a:r>
              <a:rPr lang="de-DE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jazyk</a:t>
            </a:r>
            <a: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</a:t>
            </a:r>
            <a: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přídavných</a:t>
            </a:r>
            <a: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jmen</a:t>
            </a:r>
            <a: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VY_32_INOVACE_34_3_Německý </a:t>
            </a:r>
            <a:r>
              <a:rPr lang="de-DE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jazyk_přivlastňovací</a:t>
            </a:r>
            <a:r>
              <a:rPr lang="de-DE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1800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zájmena_1</a:t>
            </a:r>
            <a: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VY_32_INOVACE_34_5_Německý </a:t>
            </a:r>
            <a:r>
              <a:rPr lang="cs-CZ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jazyk_předložky_I</a:t>
            </a:r>
            <a: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b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VY_32_INOVACE_34_16_Německý </a:t>
            </a:r>
            <a:r>
              <a:rPr lang="cs-CZ" sz="1800" spc="0" dirty="0" err="1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jazyk_podstatná</a:t>
            </a:r>
            <a:r>
              <a:rPr lang="cs-CZ" sz="1800" spc="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1800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jména)</a:t>
            </a:r>
            <a:endParaRPr lang="cs-CZ" sz="1800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72514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VZOR: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Mein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kleiner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Kopf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auf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meinem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kleinen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Kopf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mit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meinen</a:t>
            </a:r>
            <a:r>
              <a:rPr lang="cs-CZ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gr</a:t>
            </a:r>
            <a:r>
              <a:rPr lang="de-DE" sz="2400" b="1" dirty="0" err="1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oßen</a:t>
            </a:r>
            <a:r>
              <a:rPr lang="de-DE" sz="2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Augen, bei deiner schmutzigen Hand,…</a:t>
            </a:r>
            <a:endParaRPr lang="cs-CZ" sz="2400" b="1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5045574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 28"/>
          <p:cNvSpPr/>
          <p:nvPr/>
        </p:nvSpPr>
        <p:spPr>
          <a:xfrm>
            <a:off x="5004048" y="2564904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cs-CZ" sz="2400" b="1" dirty="0" err="1" smtClean="0">
                <a:solidFill>
                  <a:srgbClr val="3A1D00"/>
                </a:solidFill>
              </a:rPr>
              <a:t>Kopf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608416" y="2056652"/>
            <a:ext cx="1282124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>
                <a:solidFill>
                  <a:srgbClr val="3A1D00"/>
                </a:solidFill>
              </a:rPr>
              <a:t>g</a:t>
            </a:r>
            <a:r>
              <a:rPr lang="cs-CZ" sz="2400" b="1" dirty="0" smtClean="0">
                <a:solidFill>
                  <a:srgbClr val="3A1D00"/>
                </a:solidFill>
              </a:rPr>
              <a:t>ro</a:t>
            </a:r>
            <a:r>
              <a:rPr lang="de-DE" sz="2400" b="1" dirty="0" smtClean="0">
                <a:solidFill>
                  <a:srgbClr val="3A1D00"/>
                </a:solidFill>
              </a:rPr>
              <a:t>ß</a:t>
            </a:r>
            <a:r>
              <a:rPr lang="cs-CZ" sz="2400" b="1" dirty="0" smtClean="0">
                <a:solidFill>
                  <a:srgbClr val="3A1D00"/>
                </a:solidFill>
              </a:rPr>
              <a:t>es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337769" y="1095487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mein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337769" y="2534832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>
                <a:solidFill>
                  <a:srgbClr val="3A1D00"/>
                </a:solidFill>
              </a:rPr>
              <a:t>d</a:t>
            </a:r>
            <a:r>
              <a:rPr lang="cs-CZ" sz="2400" b="1" dirty="0" err="1" smtClean="0">
                <a:solidFill>
                  <a:srgbClr val="3A1D00"/>
                </a:solidFill>
              </a:rPr>
              <a:t>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395536" y="4077072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sein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251520" y="5554532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ihr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3590176" y="2541704"/>
            <a:ext cx="1300364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alt</a:t>
            </a:r>
            <a:r>
              <a:rPr lang="cs-CZ" sz="2400" b="1" dirty="0" err="1" smtClean="0">
                <a:solidFill>
                  <a:srgbClr val="3A1D00"/>
                </a:solidFill>
              </a:rPr>
              <a:t>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3614112" y="3056214"/>
            <a:ext cx="1276428" cy="45703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200" b="1" dirty="0" smtClean="0">
                <a:solidFill>
                  <a:srgbClr val="3A1D00"/>
                </a:solidFill>
              </a:rPr>
              <a:t>schön</a:t>
            </a:r>
            <a:r>
              <a:rPr lang="cs-CZ" sz="2200" b="1" dirty="0" smtClean="0">
                <a:solidFill>
                  <a:srgbClr val="3A1D00"/>
                </a:solidFill>
              </a:rPr>
              <a:t>e</a:t>
            </a:r>
            <a:endParaRPr lang="cs-CZ" sz="2200" b="1" dirty="0">
              <a:solidFill>
                <a:srgbClr val="3A1D00"/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3563888" y="4077072"/>
            <a:ext cx="1291268" cy="44861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klein</a:t>
            </a:r>
            <a:r>
              <a:rPr lang="cs-CZ" sz="2400" b="1" dirty="0" err="1" smtClean="0">
                <a:solidFill>
                  <a:srgbClr val="3A1D00"/>
                </a:solidFill>
              </a:rPr>
              <a:t>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3563888" y="4581128"/>
            <a:ext cx="1290076" cy="419721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eng</a:t>
            </a:r>
            <a:r>
              <a:rPr lang="cs-CZ" sz="2400" b="1" dirty="0" smtClean="0">
                <a:solidFill>
                  <a:srgbClr val="3A1D00"/>
                </a:solidFill>
              </a:rPr>
              <a:t>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3563888" y="3573016"/>
            <a:ext cx="1302866" cy="419721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dünn</a:t>
            </a:r>
            <a:r>
              <a:rPr lang="cs-CZ" sz="2400" b="1" dirty="0" err="1" smtClean="0">
                <a:solidFill>
                  <a:srgbClr val="3A1D00"/>
                </a:solidFill>
              </a:rPr>
              <a:t>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3586724" y="5101538"/>
            <a:ext cx="1303816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3A1D00"/>
                </a:solidFill>
              </a:rPr>
              <a:t>kurzes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4" name="Zaoblený obdélník 63"/>
          <p:cNvSpPr/>
          <p:nvPr/>
        </p:nvSpPr>
        <p:spPr>
          <a:xfrm>
            <a:off x="3579880" y="5587620"/>
            <a:ext cx="1310660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3A1D00"/>
                </a:solidFill>
              </a:rPr>
              <a:t>dicker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3559296" y="6108357"/>
            <a:ext cx="1331244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lang</a:t>
            </a:r>
            <a:r>
              <a:rPr lang="cs-CZ" sz="2400" b="1" dirty="0" smtClean="0">
                <a:solidFill>
                  <a:srgbClr val="3A1D00"/>
                </a:solidFill>
              </a:rPr>
              <a:t>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7308304" y="4077072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Arm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8" name="Zaoblený obdélník 67"/>
          <p:cNvSpPr/>
          <p:nvPr/>
        </p:nvSpPr>
        <p:spPr>
          <a:xfrm>
            <a:off x="6300192" y="5589240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>
                <a:solidFill>
                  <a:srgbClr val="3A1D00"/>
                </a:solidFill>
              </a:rPr>
              <a:t>H</a:t>
            </a:r>
            <a:r>
              <a:rPr lang="de-DE" sz="2400" b="1" dirty="0" smtClean="0">
                <a:solidFill>
                  <a:srgbClr val="3A1D00"/>
                </a:solidFill>
              </a:rPr>
              <a:t>and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9" name="Zaoblený obdélník 68"/>
          <p:cNvSpPr/>
          <p:nvPr/>
        </p:nvSpPr>
        <p:spPr>
          <a:xfrm>
            <a:off x="7380312" y="1052736"/>
            <a:ext cx="1162776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Oh</a:t>
            </a:r>
            <a:r>
              <a:rPr lang="cs-CZ" sz="2400" b="1" dirty="0" smtClean="0">
                <a:solidFill>
                  <a:srgbClr val="3A1D00"/>
                </a:solidFill>
              </a:rPr>
              <a:t>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0" name="Zaoblený obdélník 69"/>
          <p:cNvSpPr/>
          <p:nvPr/>
        </p:nvSpPr>
        <p:spPr>
          <a:xfrm>
            <a:off x="5004048" y="5589240"/>
            <a:ext cx="1228015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Bauch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1" name="Zaoblený obdélník 70"/>
          <p:cNvSpPr/>
          <p:nvPr/>
        </p:nvSpPr>
        <p:spPr>
          <a:xfrm>
            <a:off x="5004048" y="4077072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Fuß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2" name="Zaoblený obdélník 71"/>
          <p:cNvSpPr/>
          <p:nvPr/>
        </p:nvSpPr>
        <p:spPr>
          <a:xfrm>
            <a:off x="7452320" y="5589240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Bein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4" name="Zaoblený obdélník 73"/>
          <p:cNvSpPr/>
          <p:nvPr/>
        </p:nvSpPr>
        <p:spPr>
          <a:xfrm>
            <a:off x="5076056" y="1052736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Zahn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6156176" y="2564904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K</a:t>
            </a:r>
            <a:r>
              <a:rPr lang="de-DE" sz="2400" b="1" dirty="0" err="1" smtClean="0">
                <a:solidFill>
                  <a:srgbClr val="3A1D00"/>
                </a:solidFill>
              </a:rPr>
              <a:t>inn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6228184" y="1052736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Stirn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7380312" y="2564904"/>
            <a:ext cx="1179936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Auge</a:t>
            </a:r>
            <a:r>
              <a:rPr lang="cs-CZ" sz="2400" b="1" dirty="0" smtClean="0">
                <a:solidFill>
                  <a:srgbClr val="3A1D00"/>
                </a:solidFill>
              </a:rPr>
              <a:t>n</a:t>
            </a:r>
            <a:r>
              <a:rPr lang="de-DE" sz="2400" b="1" dirty="0" smtClean="0">
                <a:solidFill>
                  <a:srgbClr val="3A1D00"/>
                </a:solidFill>
              </a:rPr>
              <a:t> 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6156176" y="4077072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Nase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1318472" y="1095487"/>
            <a:ext cx="1093285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mein</a:t>
            </a:r>
            <a:r>
              <a:rPr lang="de-DE" sz="2400" b="1" dirty="0" smtClean="0">
                <a:solidFill>
                  <a:srgbClr val="3A1D00"/>
                </a:solidFill>
              </a:rPr>
              <a:t>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2530533" y="1075255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mein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3" name="Zaoblený obdélník 82"/>
          <p:cNvSpPr/>
          <p:nvPr/>
        </p:nvSpPr>
        <p:spPr>
          <a:xfrm>
            <a:off x="1318472" y="2571312"/>
            <a:ext cx="1093287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>
                <a:solidFill>
                  <a:srgbClr val="3A1D00"/>
                </a:solidFill>
              </a:rPr>
              <a:t>d</a:t>
            </a:r>
            <a:r>
              <a:rPr lang="cs-CZ" sz="2400" b="1" dirty="0" err="1" smtClean="0">
                <a:solidFill>
                  <a:srgbClr val="3A1D00"/>
                </a:solidFill>
              </a:rPr>
              <a:t>ein</a:t>
            </a:r>
            <a:r>
              <a:rPr lang="de-DE" sz="2400" b="1" dirty="0" smtClean="0">
                <a:solidFill>
                  <a:srgbClr val="3A1D00"/>
                </a:solidFill>
              </a:rPr>
              <a:t>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2500932" y="2572311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>
                <a:solidFill>
                  <a:srgbClr val="3A1D00"/>
                </a:solidFill>
              </a:rPr>
              <a:t>d</a:t>
            </a:r>
            <a:r>
              <a:rPr lang="cs-CZ" sz="2400" b="1" dirty="0" err="1" smtClean="0">
                <a:solidFill>
                  <a:srgbClr val="3A1D00"/>
                </a:solidFill>
              </a:rPr>
              <a:t>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1331640" y="4077072"/>
            <a:ext cx="1085320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seine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6" name="Zaoblený obdélník 85"/>
          <p:cNvSpPr/>
          <p:nvPr/>
        </p:nvSpPr>
        <p:spPr>
          <a:xfrm>
            <a:off x="2483768" y="4077072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sein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1276197" y="5573870"/>
            <a:ext cx="1085319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ihre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2530533" y="5587620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ihr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3635896" y="548680"/>
            <a:ext cx="1291268" cy="419721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rgbClr val="3A1D00"/>
                </a:solidFill>
              </a:rPr>
              <a:t>sauberes</a:t>
            </a:r>
            <a:endParaRPr lang="cs-CZ" sz="2200" b="1" dirty="0">
              <a:solidFill>
                <a:srgbClr val="3A1D00"/>
              </a:solidFill>
            </a:endParaRPr>
          </a:p>
        </p:txBody>
      </p:sp>
      <p:sp>
        <p:nvSpPr>
          <p:cNvPr id="101" name="Zaoblený obdélník 100"/>
          <p:cNvSpPr/>
          <p:nvPr/>
        </p:nvSpPr>
        <p:spPr>
          <a:xfrm>
            <a:off x="3635896" y="1556792"/>
            <a:ext cx="1276428" cy="419721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breit</a:t>
            </a:r>
            <a:r>
              <a:rPr lang="cs-CZ" sz="2400" b="1" dirty="0" smtClean="0">
                <a:solidFill>
                  <a:srgbClr val="3A1D00"/>
                </a:solidFill>
              </a:rPr>
              <a:t>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3635896" y="1052736"/>
            <a:ext cx="1310660" cy="419721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3A1D00"/>
                </a:solidFill>
              </a:rPr>
              <a:t>wei</a:t>
            </a:r>
            <a:r>
              <a:rPr lang="de-DE" sz="2400" b="1" dirty="0" err="1" smtClean="0">
                <a:solidFill>
                  <a:srgbClr val="3A1D00"/>
                </a:solidFill>
              </a:rPr>
              <a:t>ße</a:t>
            </a:r>
            <a:r>
              <a:rPr lang="cs-CZ" sz="2400" b="1" dirty="0" smtClean="0">
                <a:solidFill>
                  <a:srgbClr val="3A1D00"/>
                </a:solidFill>
              </a:rPr>
              <a:t>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949280"/>
            <a:ext cx="866775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7865565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1042 L 0.24097 -0.078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00" y="-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22222E-6 L -0.2526 -0.072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0" y="-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0.10695 0.068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00" y="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2222E-6 L -0.12813 0.0745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0.00509 L 0.23455 -0.0682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0" y="-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L -0.12014 -0.072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0" y="-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44444E-6 L 0.10695 0.0733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25347 0.0743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972 L 0.22847 -0.0726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00" y="-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022E-16 L -0.24618 -0.0724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0" y="-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98 0.0007 L 0.10608 0.0743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-0.12014 0.0745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40741E-7 L 0.24427 -0.0678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-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85185E-6 L -0.26198 -0.0726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00" y="-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48148E-6 L 0.11198 0.07639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00" y="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0.00093 L -0.14375 0.0743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47" grpId="0" animBg="1"/>
      <p:bldP spid="48" grpId="0" animBg="1"/>
      <p:bldP spid="49" grpId="0" animBg="1"/>
      <p:bldP spid="66" grpId="0" animBg="1"/>
      <p:bldP spid="68" grpId="0" animBg="1"/>
      <p:bldP spid="69" grpId="0" animBg="1"/>
      <p:bldP spid="72" grpId="0" animBg="1"/>
      <p:bldP spid="75" grpId="0" animBg="1"/>
      <p:bldP spid="76" grpId="0" animBg="1"/>
      <p:bldP spid="77" grpId="0" animBg="1"/>
      <p:bldP spid="79" grpId="0" animBg="1"/>
      <p:bldP spid="81" grpId="0" animBg="1"/>
      <p:bldP spid="83" grpId="0" animBg="1"/>
      <p:bldP spid="85" grpId="0" animBg="1"/>
      <p:bldP spid="8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3347864" y="1484784"/>
            <a:ext cx="1512168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A-</a:t>
            </a:r>
            <a:r>
              <a:rPr lang="de-DE" sz="2400" b="1" dirty="0" smtClean="0">
                <a:solidFill>
                  <a:srgbClr val="3A1D00"/>
                </a:solidFill>
              </a:rPr>
              <a:t>weiße</a:t>
            </a:r>
            <a:r>
              <a:rPr lang="cs-CZ" sz="2400" b="1" dirty="0" smtClean="0">
                <a:solidFill>
                  <a:srgbClr val="3A1D00"/>
                </a:solidFill>
              </a:rPr>
              <a:t>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323528" y="2119986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200" b="1" dirty="0" smtClean="0">
                <a:solidFill>
                  <a:srgbClr val="3A1D00"/>
                </a:solidFill>
              </a:rPr>
              <a:t>unser</a:t>
            </a:r>
            <a:endParaRPr lang="cs-CZ" sz="2200" b="1" dirty="0">
              <a:solidFill>
                <a:srgbClr val="3A1D00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323528" y="3853124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euer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430862" y="5675973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i/Ihr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2459899" y="5686639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i/Ihr 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3419872" y="2636912"/>
            <a:ext cx="1440160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C-</a:t>
            </a:r>
            <a:r>
              <a:rPr lang="de-DE" sz="2400" b="1" dirty="0" smtClean="0">
                <a:solidFill>
                  <a:srgbClr val="3A1D00"/>
                </a:solidFill>
              </a:rPr>
              <a:t>kurzes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3419872" y="3789040"/>
            <a:ext cx="1440160" cy="457030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B-</a:t>
            </a:r>
            <a:r>
              <a:rPr lang="de-DE" sz="2400" b="1" dirty="0" smtClean="0">
                <a:solidFill>
                  <a:srgbClr val="3A1D00"/>
                </a:solidFill>
              </a:rPr>
              <a:t>schöne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3419872" y="3212976"/>
            <a:ext cx="1440160" cy="44861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A-</a:t>
            </a:r>
            <a:r>
              <a:rPr lang="de-DE" sz="2400" b="1" dirty="0" smtClean="0">
                <a:solidFill>
                  <a:srgbClr val="3A1D00"/>
                </a:solidFill>
              </a:rPr>
              <a:t>kleines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3419872" y="4365104"/>
            <a:ext cx="1440160" cy="419721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C-</a:t>
            </a:r>
            <a:r>
              <a:rPr lang="de-DE" sz="2400" b="1" dirty="0" smtClean="0">
                <a:solidFill>
                  <a:srgbClr val="3A1D00"/>
                </a:solidFill>
              </a:rPr>
              <a:t>enger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3419872" y="5013176"/>
            <a:ext cx="1440160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A-</a:t>
            </a:r>
            <a:r>
              <a:rPr lang="cs-CZ" sz="2400" b="1" dirty="0" smtClean="0">
                <a:solidFill>
                  <a:srgbClr val="3A1D00"/>
                </a:solidFill>
              </a:rPr>
              <a:t>kurz</a:t>
            </a:r>
            <a:r>
              <a:rPr lang="de-DE" sz="2400" b="1" dirty="0" smtClean="0">
                <a:solidFill>
                  <a:srgbClr val="3A1D00"/>
                </a:solidFill>
              </a:rPr>
              <a:t>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4" name="Zaoblený obdélník 63"/>
          <p:cNvSpPr/>
          <p:nvPr/>
        </p:nvSpPr>
        <p:spPr>
          <a:xfrm>
            <a:off x="3419872" y="5589240"/>
            <a:ext cx="1440160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B-</a:t>
            </a:r>
            <a:r>
              <a:rPr lang="cs-CZ" sz="2400" b="1" dirty="0" err="1" smtClean="0">
                <a:solidFill>
                  <a:srgbClr val="3A1D00"/>
                </a:solidFill>
              </a:rPr>
              <a:t>dick</a:t>
            </a:r>
            <a:r>
              <a:rPr lang="de-DE" sz="2400" b="1" dirty="0" smtClean="0">
                <a:solidFill>
                  <a:srgbClr val="3A1D00"/>
                </a:solidFill>
              </a:rPr>
              <a:t>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3419872" y="6165304"/>
            <a:ext cx="1440160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C-</a:t>
            </a:r>
            <a:r>
              <a:rPr lang="de-DE" sz="2400" b="1" dirty="0" smtClean="0">
                <a:solidFill>
                  <a:srgbClr val="3A1D00"/>
                </a:solidFill>
              </a:rPr>
              <a:t>lange</a:t>
            </a:r>
            <a:r>
              <a:rPr lang="cs-CZ" sz="2400" b="1" dirty="0" smtClean="0">
                <a:solidFill>
                  <a:srgbClr val="3A1D00"/>
                </a:solidFill>
              </a:rPr>
              <a:t>s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4927809" y="2070001"/>
            <a:ext cx="1269044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Rücken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69" name="Zaoblený obdélník 68"/>
          <p:cNvSpPr/>
          <p:nvPr/>
        </p:nvSpPr>
        <p:spPr>
          <a:xfrm>
            <a:off x="7524329" y="5675973"/>
            <a:ext cx="1093068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Ohr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1" name="Zaoblený obdélník 70"/>
          <p:cNvSpPr/>
          <p:nvPr/>
        </p:nvSpPr>
        <p:spPr>
          <a:xfrm>
            <a:off x="5149901" y="5675973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Fuß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2" name="Zaoblený obdélník 71"/>
          <p:cNvSpPr/>
          <p:nvPr/>
        </p:nvSpPr>
        <p:spPr>
          <a:xfrm>
            <a:off x="6273092" y="2070001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Bein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6211313" y="3825468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Finger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4" name="Zaoblený obdélník 73"/>
          <p:cNvSpPr/>
          <p:nvPr/>
        </p:nvSpPr>
        <p:spPr>
          <a:xfrm>
            <a:off x="7380312" y="2077869"/>
            <a:ext cx="1237084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Zähne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5038855" y="3825468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3A1D00"/>
                </a:solidFill>
              </a:rPr>
              <a:t>Stirn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7408886" y="3840665"/>
            <a:ext cx="1179936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 </a:t>
            </a:r>
            <a:r>
              <a:rPr lang="de-DE" sz="2400" b="1" dirty="0" smtClean="0">
                <a:solidFill>
                  <a:srgbClr val="3A1D00"/>
                </a:solidFill>
              </a:rPr>
              <a:t>Auge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6333360" y="5675972"/>
            <a:ext cx="1046952" cy="419721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A1D00"/>
                </a:solidFill>
              </a:rPr>
              <a:t>Hand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91" name="Zaoblený obdélník 90"/>
          <p:cNvSpPr/>
          <p:nvPr/>
        </p:nvSpPr>
        <p:spPr>
          <a:xfrm>
            <a:off x="1280071" y="2119986"/>
            <a:ext cx="1085322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200" b="1" dirty="0" smtClean="0">
                <a:solidFill>
                  <a:srgbClr val="3A1D00"/>
                </a:solidFill>
              </a:rPr>
              <a:t>unsere</a:t>
            </a:r>
            <a:endParaRPr lang="cs-CZ" sz="2200" b="1" dirty="0">
              <a:solidFill>
                <a:srgbClr val="3A1D00"/>
              </a:solidFill>
            </a:endParaRPr>
          </a:p>
        </p:txBody>
      </p:sp>
      <p:sp>
        <p:nvSpPr>
          <p:cNvPr id="92" name="Zaoblený obdélník 91"/>
          <p:cNvSpPr/>
          <p:nvPr/>
        </p:nvSpPr>
        <p:spPr>
          <a:xfrm>
            <a:off x="2483768" y="2119986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200" b="1" dirty="0" smtClean="0">
                <a:solidFill>
                  <a:srgbClr val="3A1D00"/>
                </a:solidFill>
              </a:rPr>
              <a:t>unser</a:t>
            </a:r>
            <a:endParaRPr lang="cs-CZ" sz="2200" b="1" dirty="0">
              <a:solidFill>
                <a:srgbClr val="3A1D00"/>
              </a:solidFill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1294958" y="3853124"/>
            <a:ext cx="1093288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err="1" smtClean="0">
                <a:solidFill>
                  <a:srgbClr val="3A1D00"/>
                </a:solidFill>
              </a:rPr>
              <a:t>euere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94" name="Zaoblený obdélník 93"/>
          <p:cNvSpPr/>
          <p:nvPr/>
        </p:nvSpPr>
        <p:spPr>
          <a:xfrm>
            <a:off x="2484849" y="3876839"/>
            <a:ext cx="864096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euer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1409554" y="5686639"/>
            <a:ext cx="978692" cy="4217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400" b="1" dirty="0" smtClean="0">
                <a:solidFill>
                  <a:srgbClr val="3A1D00"/>
                </a:solidFill>
              </a:rPr>
              <a:t>i/Ihre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3419872" y="2060848"/>
            <a:ext cx="1440160" cy="419721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B-</a:t>
            </a:r>
            <a:r>
              <a:rPr lang="de-DE" sz="2400" b="1" dirty="0" smtClean="0">
                <a:solidFill>
                  <a:srgbClr val="3A1D00"/>
                </a:solidFill>
              </a:rPr>
              <a:t>breiter</a:t>
            </a:r>
            <a:endParaRPr lang="cs-CZ" sz="2400" b="1" dirty="0">
              <a:solidFill>
                <a:srgbClr val="3A1D00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539552" y="15567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1547664" y="15567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2627784" y="15567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5536" y="404664"/>
            <a:ext cx="8208912" cy="55399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0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Spoj číslice a písmena a utvoř tak vhodná spojení</a:t>
            </a:r>
            <a:endParaRPr lang="cs-CZ" sz="3000" b="1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683568" y="51571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611560" y="32849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1691680" y="51571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1691680" y="32849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2699792" y="50851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2699792" y="32849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5436096" y="14847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6588224" y="15567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7812360" y="15567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5436096" y="3212976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5508104" y="50851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6516216" y="3212976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6588224" y="5157192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7812360" y="32849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7884368" y="5085184"/>
            <a:ext cx="360040" cy="36004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2507363"/>
      </p:ext>
    </p:extLst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3"/>
          </p:cNvPr>
          <p:cNvSpPr/>
          <p:nvPr/>
        </p:nvSpPr>
        <p:spPr>
          <a:xfrm>
            <a:off x="2267744" y="2852936"/>
            <a:ext cx="4752528" cy="792088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Klikni a najdeš přehled německé gramatiky.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1194</TotalTime>
  <Words>971</Words>
  <Application>Microsoft Office PowerPoint</Application>
  <PresentationFormat>Předvádění na obrazovce (4:3)</PresentationFormat>
  <Paragraphs>262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Došky</vt:lpstr>
      <vt:lpstr>Snímek 1</vt:lpstr>
      <vt:lpstr>Snímek 2</vt:lpstr>
      <vt:lpstr>Snímek 3</vt:lpstr>
      <vt:lpstr>Postupuj podle pokynů</vt:lpstr>
      <vt:lpstr>Domácí zvířata  jaká jsou?</vt:lpstr>
      <vt:lpstr>zvířata volně žijící jaká jsou?</vt:lpstr>
      <vt:lpstr>Kontrola</vt:lpstr>
      <vt:lpstr>zvířata V ZOO jaká jsou?</vt:lpstr>
      <vt:lpstr>Kontrola</vt:lpstr>
      <vt:lpstr>Popiš zvířata, jaká jsou? velká velryba, pomalá želva, zlý žralok hezký delfín, veselý krokodýl</vt:lpstr>
      <vt:lpstr>  der Mann, die Frau, das Kind der menschliche Körper</vt:lpstr>
      <vt:lpstr>das Gesicht přečti a přelož</vt:lpstr>
      <vt:lpstr>Snímek 13</vt:lpstr>
      <vt:lpstr>Snímek 14</vt:lpstr>
      <vt:lpstr>Na následující straně tvoř vhodné spojení nejprve v1. pádě, později přidej předložky se 3., 4. pádem  (procvičování učiva navazuje na materiály: VY_32_INOVACE_34_17_Německý jazyk skloňování přídavných jmen VY_32_INOVACE_34_3_Německý jazyk_přivlastňovací zájmena_1 VY_32_INOVACE_34_5_Německý jazyk_předložky_I. VY_32_INOVACE_34_16_Německý jazyk_podstatná jména)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Škola</cp:lastModifiedBy>
  <cp:revision>107</cp:revision>
  <dcterms:modified xsi:type="dcterms:W3CDTF">2013-02-04T11:59:56Z</dcterms:modified>
</cp:coreProperties>
</file>