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PaedDr. Jana Čechová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VY_32_INOVACE_4A20M1_Nákupy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Nákupy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PaedDr. Jana Čechová 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VY_32_INOVACE_4A20M1_Nákupy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Nákupy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2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jpeg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221561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Určeno pro 1</a:t>
            </a:r>
            <a:r>
              <a:rPr lang="cs-CZ" dirty="0" smtClean="0"/>
              <a:t>. ročník ZŠ.</a:t>
            </a:r>
            <a:endParaRPr lang="cs-CZ" dirty="0" smtClean="0"/>
          </a:p>
          <a:p>
            <a:r>
              <a:rPr lang="cs-CZ" dirty="0" smtClean="0"/>
              <a:t>Materiál na interaktivní tabuli, poslední snímek vytiskneme jako pracovní </a:t>
            </a:r>
            <a:r>
              <a:rPr lang="cs-CZ" dirty="0" smtClean="0"/>
              <a:t>list.</a:t>
            </a:r>
            <a:endParaRPr lang="cs-CZ" dirty="0" smtClean="0"/>
          </a:p>
          <a:p>
            <a:r>
              <a:rPr lang="cs-CZ" dirty="0" smtClean="0"/>
              <a:t>Pomůcky – vytisknutý pracovní list, psací </a:t>
            </a:r>
            <a:r>
              <a:rPr lang="cs-CZ" dirty="0" smtClean="0"/>
              <a:t>potřeby.</a:t>
            </a:r>
            <a:endParaRPr lang="cs-CZ" dirty="0" smtClean="0"/>
          </a:p>
          <a:p>
            <a:r>
              <a:rPr lang="cs-CZ" dirty="0" smtClean="0"/>
              <a:t>Inovace – rozvoj finanční gramotnosti – počítání peněz, plánování nákupu – „kolik mohu utratit“; schopnost řešit problémové úlohy – různé možnosti </a:t>
            </a:r>
            <a:r>
              <a:rPr lang="cs-CZ" dirty="0" smtClean="0"/>
              <a:t>řešení.</a:t>
            </a:r>
            <a:endParaRPr lang="cs-CZ" dirty="0" smtClean="0"/>
          </a:p>
          <a:p>
            <a:r>
              <a:rPr lang="cs-CZ" dirty="0" smtClean="0"/>
              <a:t>Metodické poznámky – na jednotlivých snímcích 3 – 6 žáci zjišťují kolik </a:t>
            </a:r>
            <a:r>
              <a:rPr lang="cs-CZ" dirty="0" smtClean="0"/>
              <a:t>stojí </a:t>
            </a:r>
            <a:r>
              <a:rPr lang="cs-CZ" dirty="0" smtClean="0"/>
              <a:t>které zboží, spočítají si množství peněz a do PL si zapisují, které zboží mohou koupit,  aby utratili celý obnos peněz; vedeme žáky k tomu, aby si vyzkoušeli vždy alespoň tři alternativy </a:t>
            </a:r>
            <a:r>
              <a:rPr lang="cs-CZ" dirty="0" smtClean="0"/>
              <a:t>nákupu.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867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ana\AppData\Local\Microsoft\Windows\Temporary Internet Files\Content.IE5\NTB7RF28\MC90001445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139971"/>
            <a:ext cx="5328592" cy="249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aoblený obdélník 1"/>
          <p:cNvSpPr/>
          <p:nvPr/>
        </p:nvSpPr>
        <p:spPr>
          <a:xfrm>
            <a:off x="400216" y="141312"/>
            <a:ext cx="439248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PAPÍRNICTVÍ</a:t>
            </a:r>
            <a:endParaRPr lang="cs-CZ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7" name="Picture 3" descr="C:\Users\Jana\AppData\Local\Microsoft\Windows\Temporary Internet Files\Content.IE5\3G4QDPLE\MC9003055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86094"/>
            <a:ext cx="951975" cy="1022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na\AppData\Local\Microsoft\Windows\Temporary Internet Files\Content.IE5\ZCRH1448\MC90041186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9626" y="3186803"/>
            <a:ext cx="782541" cy="1185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ana\AppData\Local\Microsoft\Windows\Temporary Internet Files\Content.IE5\NTR9PW1U\MC90023292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254416">
            <a:off x="3758258" y="3308028"/>
            <a:ext cx="1078871" cy="1029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ana\AppData\Local\Microsoft\Windows\Temporary Internet Files\Content.IE5\HABC50MY\MC90041363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220" y="3054280"/>
            <a:ext cx="1042073" cy="1349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ana\AppData\Local\Microsoft\Windows\Temporary Internet Files\Content.IE5\NTR9PW1U\MC900432585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386" y="3131565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400216" y="4761568"/>
            <a:ext cx="1291464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8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0" name="Ovál 9"/>
          <p:cNvSpPr/>
          <p:nvPr/>
        </p:nvSpPr>
        <p:spPr>
          <a:xfrm>
            <a:off x="2079404" y="4761568"/>
            <a:ext cx="1291464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7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1" name="Ovál 10"/>
          <p:cNvSpPr/>
          <p:nvPr/>
        </p:nvSpPr>
        <p:spPr>
          <a:xfrm>
            <a:off x="3758592" y="4761568"/>
            <a:ext cx="1291464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2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2" name="Ovál 11"/>
          <p:cNvSpPr/>
          <p:nvPr/>
        </p:nvSpPr>
        <p:spPr>
          <a:xfrm>
            <a:off x="5437780" y="4761568"/>
            <a:ext cx="1291464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3 Kč</a:t>
            </a:r>
            <a:endParaRPr lang="cs-CZ" sz="3200" dirty="0"/>
          </a:p>
        </p:txBody>
      </p:sp>
      <p:sp>
        <p:nvSpPr>
          <p:cNvPr id="13" name="Ovál 12"/>
          <p:cNvSpPr/>
          <p:nvPr/>
        </p:nvSpPr>
        <p:spPr>
          <a:xfrm>
            <a:off x="7116967" y="4761568"/>
            <a:ext cx="1291464" cy="57606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/>
              <a:t>5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4" name="Ovál 3"/>
          <p:cNvSpPr/>
          <p:nvPr/>
        </p:nvSpPr>
        <p:spPr>
          <a:xfrm>
            <a:off x="5796136" y="476672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5</a:t>
            </a:r>
            <a:endParaRPr lang="cs-CZ" sz="6000" dirty="0"/>
          </a:p>
        </p:txBody>
      </p:sp>
      <p:sp>
        <p:nvSpPr>
          <p:cNvPr id="16" name="Ovál 15"/>
          <p:cNvSpPr/>
          <p:nvPr/>
        </p:nvSpPr>
        <p:spPr>
          <a:xfrm>
            <a:off x="6844136" y="204992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5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1998850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 animBg="1"/>
      <p:bldP spid="11" grpId="0" animBg="1"/>
      <p:bldP spid="12" grpId="0" animBg="1"/>
      <p:bldP spid="13" grpId="0" animBg="1"/>
      <p:bldP spid="4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Jana\AppData\Local\Microsoft\Windows\Temporary Internet Files\Content.IE5\HABC50MY\MP90017792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686" y="3526703"/>
            <a:ext cx="18288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a\AppData\Local\Microsoft\Windows\Temporary Internet Files\Content.IE5\NTR9PW1U\MP90017790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406997"/>
            <a:ext cx="1008570" cy="1512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a\AppData\Local\Microsoft\Windows\Temporary Internet Files\Content.IE5\U40387WJ\MC90034692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93527"/>
            <a:ext cx="1417405" cy="132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a\AppData\Local\Microsoft\Windows\Temporary Internet Files\Content.IE5\HABC50MY\MP90034168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091052"/>
            <a:ext cx="130454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a\AppData\Local\Microsoft\Windows\Temporary Internet Files\Content.IE5\NTR9PW1U\MC90031273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810" y="3091052"/>
            <a:ext cx="1811426" cy="145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vál 10"/>
          <p:cNvSpPr/>
          <p:nvPr/>
        </p:nvSpPr>
        <p:spPr>
          <a:xfrm>
            <a:off x="305453" y="5337632"/>
            <a:ext cx="1291464" cy="57606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4 Kč</a:t>
            </a:r>
            <a:endParaRPr lang="cs-CZ" sz="3200" dirty="0"/>
          </a:p>
        </p:txBody>
      </p:sp>
      <p:sp>
        <p:nvSpPr>
          <p:cNvPr id="12" name="Ovál 11"/>
          <p:cNvSpPr/>
          <p:nvPr/>
        </p:nvSpPr>
        <p:spPr>
          <a:xfrm>
            <a:off x="1844080" y="5337632"/>
            <a:ext cx="1291464" cy="57606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4 Kč</a:t>
            </a:r>
            <a:endParaRPr lang="cs-CZ" sz="3200" dirty="0"/>
          </a:p>
        </p:txBody>
      </p:sp>
      <p:sp>
        <p:nvSpPr>
          <p:cNvPr id="13" name="Ovál 12"/>
          <p:cNvSpPr/>
          <p:nvPr/>
        </p:nvSpPr>
        <p:spPr>
          <a:xfrm>
            <a:off x="3609894" y="5337632"/>
            <a:ext cx="1291464" cy="57606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4 Kč</a:t>
            </a:r>
            <a:endParaRPr lang="cs-CZ" sz="3200" dirty="0"/>
          </a:p>
        </p:txBody>
      </p:sp>
      <p:sp>
        <p:nvSpPr>
          <p:cNvPr id="14" name="Ovál 13"/>
          <p:cNvSpPr/>
          <p:nvPr/>
        </p:nvSpPr>
        <p:spPr>
          <a:xfrm>
            <a:off x="5609354" y="5337632"/>
            <a:ext cx="1291464" cy="57606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4 Kč</a:t>
            </a:r>
            <a:endParaRPr lang="cs-CZ" sz="3200" dirty="0"/>
          </a:p>
        </p:txBody>
      </p:sp>
      <p:sp>
        <p:nvSpPr>
          <p:cNvPr id="15" name="Ovál 14"/>
          <p:cNvSpPr/>
          <p:nvPr/>
        </p:nvSpPr>
        <p:spPr>
          <a:xfrm>
            <a:off x="7436521" y="5337632"/>
            <a:ext cx="1291464" cy="576064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4 Kč</a:t>
            </a:r>
            <a:endParaRPr lang="cs-CZ" sz="3200" dirty="0"/>
          </a:p>
        </p:txBody>
      </p:sp>
      <p:pic>
        <p:nvPicPr>
          <p:cNvPr id="16" name="Picture 2" descr="C:\Users\Jana\AppData\Local\Microsoft\Windows\Temporary Internet Files\Content.IE5\NTB7RF28\MC90001445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139971"/>
            <a:ext cx="5328592" cy="2496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Zaoblený obdélník 16"/>
          <p:cNvSpPr/>
          <p:nvPr/>
        </p:nvSpPr>
        <p:spPr>
          <a:xfrm>
            <a:off x="400216" y="141312"/>
            <a:ext cx="4392488" cy="864096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HRAČKY</a:t>
            </a:r>
            <a:endParaRPr lang="cs-CZ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Ovál 17"/>
          <p:cNvSpPr/>
          <p:nvPr/>
        </p:nvSpPr>
        <p:spPr>
          <a:xfrm>
            <a:off x="5601940" y="432415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19" name="Ovál 18"/>
          <p:cNvSpPr/>
          <p:nvPr/>
        </p:nvSpPr>
        <p:spPr>
          <a:xfrm>
            <a:off x="6361397" y="1274671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20" name="Ovál 19"/>
          <p:cNvSpPr/>
          <p:nvPr/>
        </p:nvSpPr>
        <p:spPr>
          <a:xfrm>
            <a:off x="6702932" y="134439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21" name="Ovál 20"/>
          <p:cNvSpPr/>
          <p:nvPr/>
        </p:nvSpPr>
        <p:spPr>
          <a:xfrm>
            <a:off x="7436521" y="1203723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22" name="Ovál 21"/>
          <p:cNvSpPr/>
          <p:nvPr/>
        </p:nvSpPr>
        <p:spPr>
          <a:xfrm>
            <a:off x="7820225" y="236837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1339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Jana\AppData\Local\Microsoft\Windows\Temporary Internet Files\Content.IE5\E7S8KAYQ\MC900334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95238"/>
            <a:ext cx="1080120" cy="939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ana\AppData\Local\Microsoft\Windows\Temporary Internet Files\Content.IE5\3G4QDPLE\MC9002150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801" y="3429000"/>
            <a:ext cx="1008112" cy="705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ana\AppData\Local\Microsoft\Windows\Temporary Internet Files\Content.IE5\NTR9PW1U\MC9002506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395238"/>
            <a:ext cx="792088" cy="90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Jana\AppData\Local\Microsoft\Windows\Temporary Internet Files\Content.IE5\3G4QDPLE\MC90041246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477" y="3162731"/>
            <a:ext cx="1751691" cy="137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Jana\AppData\Local\Microsoft\Windows\Temporary Internet Files\Content.IE5\HABC50MY\MC90011347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27768"/>
            <a:ext cx="1287756" cy="103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ál 9"/>
          <p:cNvSpPr/>
          <p:nvPr/>
        </p:nvSpPr>
        <p:spPr>
          <a:xfrm>
            <a:off x="6222596" y="481181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11" name="Ovál 10"/>
          <p:cNvSpPr/>
          <p:nvPr/>
        </p:nvSpPr>
        <p:spPr>
          <a:xfrm>
            <a:off x="649904" y="4913968"/>
            <a:ext cx="1291464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4 Kč</a:t>
            </a:r>
            <a:endParaRPr lang="cs-CZ" sz="3200" dirty="0"/>
          </a:p>
        </p:txBody>
      </p:sp>
      <p:sp>
        <p:nvSpPr>
          <p:cNvPr id="12" name="Ovál 11"/>
          <p:cNvSpPr/>
          <p:nvPr/>
        </p:nvSpPr>
        <p:spPr>
          <a:xfrm>
            <a:off x="2411760" y="4913968"/>
            <a:ext cx="1291464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9 Kč</a:t>
            </a:r>
            <a:endParaRPr lang="cs-CZ" sz="3200" dirty="0"/>
          </a:p>
        </p:txBody>
      </p:sp>
      <p:sp>
        <p:nvSpPr>
          <p:cNvPr id="13" name="Ovál 12"/>
          <p:cNvSpPr/>
          <p:nvPr/>
        </p:nvSpPr>
        <p:spPr>
          <a:xfrm>
            <a:off x="4211960" y="4913968"/>
            <a:ext cx="1291464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/>
              <a:t>6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4" name="Ovál 13"/>
          <p:cNvSpPr/>
          <p:nvPr/>
        </p:nvSpPr>
        <p:spPr>
          <a:xfrm>
            <a:off x="5872824" y="4913968"/>
            <a:ext cx="1291464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/>
              <a:t>5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5" name="Ovál 14"/>
          <p:cNvSpPr/>
          <p:nvPr/>
        </p:nvSpPr>
        <p:spPr>
          <a:xfrm>
            <a:off x="7647801" y="4913968"/>
            <a:ext cx="1291464" cy="576064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/>
              <a:t>1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6" name="Ovál 15"/>
          <p:cNvSpPr/>
          <p:nvPr/>
        </p:nvSpPr>
        <p:spPr>
          <a:xfrm>
            <a:off x="5517969" y="1388442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17" name="Ovál 16"/>
          <p:cNvSpPr/>
          <p:nvPr/>
        </p:nvSpPr>
        <p:spPr>
          <a:xfrm>
            <a:off x="7034044" y="1540842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5</a:t>
            </a:r>
            <a:endParaRPr lang="cs-CZ" sz="6000" dirty="0"/>
          </a:p>
        </p:txBody>
      </p:sp>
      <p:sp>
        <p:nvSpPr>
          <p:cNvPr id="18" name="Ovál 17"/>
          <p:cNvSpPr/>
          <p:nvPr/>
        </p:nvSpPr>
        <p:spPr>
          <a:xfrm>
            <a:off x="7612305" y="196853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1</a:t>
            </a:r>
            <a:endParaRPr lang="cs-CZ" sz="6000" dirty="0"/>
          </a:p>
        </p:txBody>
      </p:sp>
      <p:pic>
        <p:nvPicPr>
          <p:cNvPr id="3082" name="Picture 10" descr="C:\Users\Jana\AppData\Local\Microsoft\Windows\Temporary Internet Files\Content.IE5\ZCRH1448\MC90008931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50" y="275685"/>
            <a:ext cx="4475542" cy="267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Zaoblený obdélník 19"/>
          <p:cNvSpPr/>
          <p:nvPr/>
        </p:nvSpPr>
        <p:spPr>
          <a:xfrm>
            <a:off x="522367" y="494828"/>
            <a:ext cx="4181429" cy="591061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HEZKÉ VĚCI PRO HOLKY</a:t>
            </a:r>
            <a:r>
              <a:rPr lang="cs-CZ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368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Jana\AppData\Local\Microsoft\Windows\Temporary Internet Files\Content.IE5\HABC50MY\MC9000893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963" y="116632"/>
            <a:ext cx="4440963" cy="307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 rot="21122356">
            <a:off x="4935400" y="725619"/>
            <a:ext cx="3813063" cy="591061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OBCHŮDEK PRO KLUKY</a:t>
            </a:r>
            <a:r>
              <a:rPr lang="cs-CZ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6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100" name="Picture 4" descr="C:\Users\Jana\AppData\Local\Microsoft\Windows\Temporary Internet Files\Content.IE5\U40387WJ\MC900437042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983213" cy="983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na\AppData\Local\Microsoft\Windows\Temporary Internet Files\Content.IE5\NTR9PW1U\MC9003465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493397"/>
            <a:ext cx="1114883" cy="127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Program Files\Microsoft Office\MEDIA\CAGCAT10\j0216858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048" y="3940688"/>
            <a:ext cx="1489551" cy="679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Jana\AppData\Local\Microsoft\Windows\Temporary Internet Files\Content.IE5\U40387WJ\MC9003403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441" y="3999836"/>
            <a:ext cx="1276732" cy="79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Jana\AppData\Local\Microsoft\Windows\Temporary Internet Files\Content.IE5\ZCRH1448\MC90021516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741295"/>
            <a:ext cx="1224136" cy="107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ál 9"/>
          <p:cNvSpPr/>
          <p:nvPr/>
        </p:nvSpPr>
        <p:spPr>
          <a:xfrm>
            <a:off x="255383" y="5323913"/>
            <a:ext cx="1291464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 Kč</a:t>
            </a:r>
            <a:endParaRPr lang="cs-CZ" sz="3200" dirty="0"/>
          </a:p>
        </p:txBody>
      </p:sp>
      <p:sp>
        <p:nvSpPr>
          <p:cNvPr id="11" name="Ovál 10"/>
          <p:cNvSpPr/>
          <p:nvPr/>
        </p:nvSpPr>
        <p:spPr>
          <a:xfrm>
            <a:off x="2061426" y="5323913"/>
            <a:ext cx="1291464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/>
              <a:t>4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2" name="Ovál 11"/>
          <p:cNvSpPr/>
          <p:nvPr/>
        </p:nvSpPr>
        <p:spPr>
          <a:xfrm>
            <a:off x="3867469" y="5323913"/>
            <a:ext cx="1291464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/>
              <a:t>5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3" name="Ovál 12"/>
          <p:cNvSpPr/>
          <p:nvPr/>
        </p:nvSpPr>
        <p:spPr>
          <a:xfrm>
            <a:off x="5673512" y="5323913"/>
            <a:ext cx="1291464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/>
              <a:t>8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4" name="Ovál 13"/>
          <p:cNvSpPr/>
          <p:nvPr/>
        </p:nvSpPr>
        <p:spPr>
          <a:xfrm>
            <a:off x="7479556" y="5323913"/>
            <a:ext cx="1291464" cy="576064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/>
              <a:t>6</a:t>
            </a:r>
            <a:r>
              <a:rPr lang="cs-CZ" sz="3200" dirty="0" smtClean="0"/>
              <a:t> Kč</a:t>
            </a:r>
            <a:endParaRPr lang="cs-CZ" sz="3200" dirty="0"/>
          </a:p>
        </p:txBody>
      </p:sp>
      <p:sp>
        <p:nvSpPr>
          <p:cNvPr id="15" name="Ovál 14"/>
          <p:cNvSpPr/>
          <p:nvPr/>
        </p:nvSpPr>
        <p:spPr>
          <a:xfrm>
            <a:off x="672432" y="421047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16" name="Ovál 15"/>
          <p:cNvSpPr/>
          <p:nvPr/>
        </p:nvSpPr>
        <p:spPr>
          <a:xfrm>
            <a:off x="1280561" y="1332817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17" name="Ovál 16"/>
          <p:cNvSpPr/>
          <p:nvPr/>
        </p:nvSpPr>
        <p:spPr>
          <a:xfrm>
            <a:off x="347453" y="1752307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2</a:t>
            </a:r>
          </a:p>
        </p:txBody>
      </p:sp>
      <p:sp>
        <p:nvSpPr>
          <p:cNvPr id="18" name="Ovál 17"/>
          <p:cNvSpPr/>
          <p:nvPr/>
        </p:nvSpPr>
        <p:spPr>
          <a:xfrm>
            <a:off x="1907704" y="362621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/>
              <a:t>1</a:t>
            </a:r>
          </a:p>
        </p:txBody>
      </p:sp>
      <p:sp>
        <p:nvSpPr>
          <p:cNvPr id="19" name="Ovál 18"/>
          <p:cNvSpPr/>
          <p:nvPr/>
        </p:nvSpPr>
        <p:spPr>
          <a:xfrm>
            <a:off x="2886336" y="2144747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1</a:t>
            </a:r>
            <a:endParaRPr lang="cs-CZ" sz="6000" dirty="0"/>
          </a:p>
        </p:txBody>
      </p:sp>
      <p:sp>
        <p:nvSpPr>
          <p:cNvPr id="20" name="Ovál 19"/>
          <p:cNvSpPr/>
          <p:nvPr/>
        </p:nvSpPr>
        <p:spPr>
          <a:xfrm>
            <a:off x="3203848" y="401890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1</a:t>
            </a:r>
            <a:endParaRPr lang="cs-CZ" sz="6000" dirty="0"/>
          </a:p>
        </p:txBody>
      </p:sp>
      <p:sp>
        <p:nvSpPr>
          <p:cNvPr id="21" name="Ovál 20"/>
          <p:cNvSpPr/>
          <p:nvPr/>
        </p:nvSpPr>
        <p:spPr>
          <a:xfrm>
            <a:off x="2341863" y="1313660"/>
            <a:ext cx="933108" cy="91177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6000" dirty="0" smtClean="0"/>
              <a:t>1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5864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95804" y="260649"/>
            <a:ext cx="1579496" cy="43204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PAPÍRNICTVÍ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539963" y="3284984"/>
            <a:ext cx="1435337" cy="43204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HRAČKY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677544" y="260648"/>
            <a:ext cx="3134816" cy="432049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HEZKÉ VĚCI PRO HOLKY 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757486" y="3284985"/>
            <a:ext cx="3342906" cy="43204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OBCHŮDEK PRO KLUKY </a:t>
            </a:r>
            <a:endParaRPr lang="cs-CZ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395804" y="1556792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95804" y="2276872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416741" y="3068960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4677544" y="1556792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677544" y="2276872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677544" y="3068960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95804" y="4653136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16741" y="5497773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16741" y="6309320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4757486" y="4653136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4757486" y="5517232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4757486" y="6309320"/>
            <a:ext cx="36721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748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 – obrázky z galerie </a:t>
            </a:r>
            <a:r>
              <a:rPr lang="cs-CZ" dirty="0" smtClean="0">
                <a:hlinkClick r:id="rId2"/>
              </a:rPr>
              <a:t>www.microsoft.office.com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3434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</TotalTime>
  <Words>222</Words>
  <Application>Microsoft Office PowerPoint</Application>
  <PresentationFormat>Předvádění na obrazovce (4:3)</PresentationFormat>
  <Paragraphs>59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33</cp:revision>
  <dcterms:created xsi:type="dcterms:W3CDTF">2011-08-21T15:31:45Z</dcterms:created>
  <dcterms:modified xsi:type="dcterms:W3CDTF">2012-03-03T12:26:15Z</dcterms:modified>
</cp:coreProperties>
</file>