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3" r:id="rId1"/>
  </p:sldMasterIdLst>
  <p:notesMasterIdLst>
    <p:notesMasterId r:id="rId14"/>
  </p:notesMasterIdLst>
  <p:sldIdLst>
    <p:sldId id="259" r:id="rId2"/>
    <p:sldId id="260" r:id="rId3"/>
    <p:sldId id="261" r:id="rId4"/>
    <p:sldId id="262" r:id="rId5"/>
    <p:sldId id="263" r:id="rId6"/>
    <p:sldId id="265" r:id="rId7"/>
    <p:sldId id="271" r:id="rId8"/>
    <p:sldId id="266" r:id="rId9"/>
    <p:sldId id="267" r:id="rId10"/>
    <p:sldId id="268" r:id="rId11"/>
    <p:sldId id="270" r:id="rId12"/>
    <p:sldId id="269" r:id="rId13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161" autoAdjust="0"/>
    <p:restoredTop sz="94660"/>
  </p:normalViewPr>
  <p:slideViewPr>
    <p:cSldViewPr>
      <p:cViewPr>
        <p:scale>
          <a:sx n="81" d="100"/>
          <a:sy n="81" d="100"/>
        </p:scale>
        <p:origin x="-1764" y="-9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21004B7F-0830-42F0-B390-92523D19D8DE}" type="datetimeFigureOut">
              <a:rPr lang="cs-CZ"/>
              <a:pPr>
                <a:defRPr/>
              </a:pPr>
              <a:t>31.5.2012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1F94315-031F-46D7-AA4D-9192B0A2DC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B884723F-CFD3-4508-ABE1-85ED81C30B31}" type="slidenum">
              <a:rPr lang="cs-CZ" smtClean="0"/>
              <a:pPr/>
              <a:t>11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28ECA79-2453-498C-84A1-3CC2B0AA813C}" type="slidenum">
              <a:rPr lang="cs-CZ" smtClean="0"/>
              <a:pPr/>
              <a:t>12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6" name="Zaoblený obdélník 5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7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B6A9B4B-CF4B-4E44-9743-FD320DE50B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BF4866-95AC-48DC-BA51-7977043679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5" name="Zaoblený obdélník 4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334075F-C8AB-4338-9303-23D675D5C3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A5827D-E059-4B9C-8272-B52AD4CF27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lvl1pPr>
              <a:defRPr b="1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E99905-06F4-4546-AEE7-0E4ADC337D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D121C5-9303-443B-A158-93A13F1448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3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35A2F93-961E-47DF-9C9E-13B155694F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ED3BD1-2CA6-4E8F-B3DC-4F412F0752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6" name="Obdélník s jedním zakulaceným rohem 5"/>
          <p:cNvSpPr/>
          <p:nvPr/>
        </p:nvSpPr>
        <p:spPr>
          <a:xfrm>
            <a:off x="6400800" y="433388"/>
            <a:ext cx="2324100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2DFBEC3-4990-430E-A14E-EBFB394700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35BD64-3F3D-43CD-9B8E-20A8AA6944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019238-BD4F-44BD-824B-2AC7827A40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3238" y="4986338"/>
            <a:ext cx="8183562" cy="1050925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1" name="Zástupný symbol pro text 3"/>
          <p:cNvSpPr>
            <a:spLocks noGrp="1"/>
          </p:cNvSpPr>
          <p:nvPr>
            <p:ph type="body" idx="1"/>
          </p:nvPr>
        </p:nvSpPr>
        <p:spPr bwMode="auto">
          <a:xfrm>
            <a:off x="503238" y="530225"/>
            <a:ext cx="8183562" cy="418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663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fld id="{E12D9996-3004-4C97-914F-445622FDFC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29" r:id="rId2"/>
    <p:sldLayoutId id="2147483737" r:id="rId3"/>
    <p:sldLayoutId id="2147483730" r:id="rId4"/>
    <p:sldLayoutId id="2147483731" r:id="rId5"/>
    <p:sldLayoutId id="2147483732" r:id="rId6"/>
    <p:sldLayoutId id="2147483738" r:id="rId7"/>
    <p:sldLayoutId id="2147483733" r:id="rId8"/>
    <p:sldLayoutId id="2147483739" r:id="rId9"/>
    <p:sldLayoutId id="2147483734" r:id="rId10"/>
    <p:sldLayoutId id="214748373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b="1" kern="1200">
          <a:solidFill>
            <a:srgbClr val="FF8D3E"/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9pPr>
      <a:extLst/>
    </p:titleStyle>
    <p:bodyStyle>
      <a:lvl1pPr marL="265113" indent="-265113" algn="l" rtl="0" eaLnBrk="0" fontAlgn="base" hangingPunct="0">
        <a:spcBef>
          <a:spcPts val="25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00025" algn="l" rtl="0" eaLnBrk="0" fontAlgn="base" hangingPunct="0">
        <a:spcBef>
          <a:spcPts val="250"/>
        </a:spcBef>
        <a:spcAft>
          <a:spcPct val="0"/>
        </a:spcAft>
        <a:buClr>
          <a:schemeClr val="accent1"/>
        </a:buClr>
        <a:buSzPct val="100000"/>
        <a:buFont typeface="Verdana" pitchFamily="34" charset="0"/>
        <a:buChar char="◦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5813" indent="-182563" algn="l" rtl="0" eaLnBrk="0" fontAlgn="base" hangingPunct="0">
        <a:spcBef>
          <a:spcPts val="250"/>
        </a:spcBef>
        <a:spcAft>
          <a:spcPct val="0"/>
        </a:spcAft>
        <a:buClr>
          <a:srgbClr val="ED3742"/>
        </a:buClr>
        <a:buSzPct val="100000"/>
        <a:buFont typeface="Wingdings 2" pitchFamily="18" charset="2"/>
        <a:buChar char="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3938" indent="-182563" algn="l" rtl="0" eaLnBrk="0" fontAlgn="base" hangingPunct="0">
        <a:spcBef>
          <a:spcPts val="225"/>
        </a:spcBef>
        <a:spcAft>
          <a:spcPct val="0"/>
        </a:spcAft>
        <a:buClr>
          <a:srgbClr val="ED3742"/>
        </a:buClr>
        <a:buSzPct val="112000"/>
        <a:buFont typeface="Verdana" pitchFamily="34" charset="0"/>
        <a:buChar char="◦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79525" indent="-182563" algn="l" rtl="0" eaLnBrk="0" fontAlgn="base" hangingPunct="0">
        <a:spcBef>
          <a:spcPts val="250"/>
        </a:spcBef>
        <a:spcAft>
          <a:spcPct val="0"/>
        </a:spcAft>
        <a:buClr>
          <a:srgbClr val="4A85BF"/>
        </a:buClr>
        <a:buSzPct val="100000"/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0.xml"/><Relationship Id="rId5" Type="http://schemas.openxmlformats.org/officeDocument/2006/relationships/slide" Target="slide8.xml"/><Relationship Id="rId4" Type="http://schemas.openxmlformats.org/officeDocument/2006/relationships/slide" Target="slide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11188" y="1484313"/>
            <a:ext cx="7618412" cy="45688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 školy: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Autor:</a:t>
            </a:r>
            <a:r>
              <a:rPr lang="cs-CZ" sz="2000" dirty="0" smtClean="0">
                <a:solidFill>
                  <a:schemeClr val="tx2"/>
                </a:solidFill>
              </a:rPr>
              <a:t>	Ing. Hana </a:t>
            </a:r>
            <a:r>
              <a:rPr lang="cs-CZ" sz="2000" dirty="0" err="1" smtClean="0">
                <a:solidFill>
                  <a:schemeClr val="tx2"/>
                </a:solidFill>
              </a:rPr>
              <a:t>Zmrhalová</a:t>
            </a: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Název:</a:t>
            </a:r>
            <a:r>
              <a:rPr lang="cs-CZ" sz="2000" smtClean="0">
                <a:solidFill>
                  <a:schemeClr val="tx2"/>
                </a:solidFill>
              </a:rPr>
              <a:t>	</a:t>
            </a:r>
            <a:r>
              <a:rPr lang="cs-CZ" sz="1600" smtClean="0">
                <a:solidFill>
                  <a:schemeClr val="tx2"/>
                </a:solidFill>
              </a:rPr>
              <a:t>VY_32_INOVACE_12_CH </a:t>
            </a:r>
            <a:r>
              <a:rPr lang="cs-CZ" sz="1600" dirty="0" smtClean="0">
                <a:solidFill>
                  <a:schemeClr val="tx2"/>
                </a:solidFill>
              </a:rPr>
              <a:t>9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Číslo projektu: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Téma:	</a:t>
            </a:r>
            <a:r>
              <a:rPr lang="cs-CZ" sz="1600" dirty="0" smtClean="0">
                <a:solidFill>
                  <a:schemeClr val="tx2"/>
                </a:solidFill>
              </a:rPr>
              <a:t>ORGANICKÁ  CHEMIE - </a:t>
            </a:r>
            <a:r>
              <a:rPr lang="cs-CZ" sz="1600" dirty="0" err="1" smtClean="0">
                <a:solidFill>
                  <a:schemeClr val="tx2"/>
                </a:solidFill>
              </a:rPr>
              <a:t>halogenderiváty</a:t>
            </a: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Prezentace, která slouží k zopakování základních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 smtClean="0">
                <a:solidFill>
                  <a:schemeClr val="tx2"/>
                </a:solidFill>
              </a:rPr>
              <a:t>                                 pojmů organické chemie, výkladu a 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 smtClean="0">
                <a:solidFill>
                  <a:schemeClr val="tx2"/>
                </a:solidFill>
              </a:rPr>
              <a:t>                                 procvičování   derivátů uhlovodíků se 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 smtClean="0">
                <a:solidFill>
                  <a:schemeClr val="tx2"/>
                </a:solidFill>
              </a:rPr>
              <a:t>                                 zaměřením na </a:t>
            </a:r>
            <a:r>
              <a:rPr lang="cs-CZ" sz="1600" dirty="0" err="1" smtClean="0">
                <a:solidFill>
                  <a:schemeClr val="tx2"/>
                </a:solidFill>
              </a:rPr>
              <a:t>halogenderiváty</a:t>
            </a:r>
            <a:r>
              <a:rPr lang="cs-CZ" sz="1600" dirty="0" smtClean="0">
                <a:solidFill>
                  <a:schemeClr val="tx2"/>
                </a:solidFill>
              </a:rPr>
              <a:t>            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 smtClean="0">
                <a:solidFill>
                  <a:schemeClr val="tx2"/>
                </a:solidFill>
              </a:rPr>
              <a:t>		</a:t>
            </a:r>
            <a:endParaRPr lang="cs-CZ" sz="20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Datum:</a:t>
            </a:r>
            <a:r>
              <a:rPr lang="cs-CZ" sz="2000" dirty="0" smtClean="0">
                <a:solidFill>
                  <a:schemeClr val="tx2"/>
                </a:solidFill>
              </a:rPr>
              <a:t>	22.2.2012	</a:t>
            </a:r>
          </a:p>
        </p:txBody>
      </p:sp>
      <p:pic>
        <p:nvPicPr>
          <p:cNvPr id="6147" name="Picture 4"/>
          <p:cNvPicPr>
            <a:picLocks noChangeAspect="1" noChangeArrowheads="1"/>
          </p:cNvPicPr>
          <p:nvPr>
            <p:ph type="title" idx="4294967295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333375"/>
            <a:ext cx="7272338" cy="1150938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4213" y="428625"/>
            <a:ext cx="7704137" cy="4154488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Jaké prvky obsahují organické sloučeniny?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/>
              <a:t>vždy C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pt-BR" sz="2400" dirty="0"/>
              <a:t>velmi </a:t>
            </a:r>
            <a:r>
              <a:rPr lang="cs-CZ" sz="2400" dirty="0"/>
              <a:t>č</a:t>
            </a:r>
            <a:r>
              <a:rPr lang="pt-BR" sz="2400" dirty="0"/>
              <a:t>asto H, O, N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pl-PL" sz="2400" dirty="0"/>
              <a:t>občas S, P, halogeny...</a:t>
            </a:r>
          </a:p>
          <a:p>
            <a:pPr eaLnBrk="1" hangingPunct="1">
              <a:defRPr/>
            </a:pPr>
            <a:endParaRPr lang="pl-PL" sz="2400" dirty="0"/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Jaké jsou zdroje organických látek?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/>
              <a:t>příprava z anorganických sloučenin 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/>
              <a:t>výroba z přírodních zdrojů 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/>
              <a:t>fosilní zdroje - ropa, uhlí, zemní plyn, rašelina apod.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/>
              <a:t> recentní (současné) zdroje - rostlinné a živočišné organismy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650" y="350838"/>
            <a:ext cx="7777163" cy="5724525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Jak se dělí organické sloučeniny?</a:t>
            </a:r>
          </a:p>
          <a:p>
            <a:pPr eaLnBrk="1" hangingPunct="1">
              <a:buFont typeface="Arial" charset="0"/>
              <a:buNone/>
              <a:defRPr/>
            </a:pPr>
            <a:endParaRPr lang="cs-CZ" sz="1000" b="1" u="sng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dirty="0"/>
              <a:t>podle typu uhlíkového řetězce</a:t>
            </a:r>
          </a:p>
          <a:p>
            <a:pPr lvl="1" eaLnBrk="1" hangingPunct="1">
              <a:defRPr/>
            </a:pPr>
            <a:r>
              <a:rPr lang="cs-CZ" sz="2800" b="1" dirty="0"/>
              <a:t>acyklické</a:t>
            </a:r>
            <a:r>
              <a:rPr lang="cs-CZ" sz="2400" dirty="0"/>
              <a:t> (s otevřeným řetězcem) – </a:t>
            </a:r>
            <a:r>
              <a:rPr lang="cs-CZ" sz="2400" i="1" dirty="0">
                <a:solidFill>
                  <a:srgbClr val="0070C0"/>
                </a:solidFill>
              </a:rPr>
              <a:t>alkany, alkeny, </a:t>
            </a:r>
            <a:r>
              <a:rPr lang="cs-CZ" sz="2400" i="1" dirty="0" err="1">
                <a:solidFill>
                  <a:srgbClr val="0070C0"/>
                </a:solidFill>
              </a:rPr>
              <a:t>alkyny</a:t>
            </a:r>
            <a:endParaRPr lang="cs-CZ" sz="2400" i="1" dirty="0">
              <a:solidFill>
                <a:srgbClr val="0070C0"/>
              </a:solidFill>
            </a:endParaRPr>
          </a:p>
          <a:p>
            <a:pPr lvl="1" eaLnBrk="1" hangingPunct="1">
              <a:defRPr/>
            </a:pPr>
            <a:r>
              <a:rPr lang="cs-CZ" sz="2800" b="1" dirty="0"/>
              <a:t>cyklické</a:t>
            </a:r>
            <a:r>
              <a:rPr lang="cs-CZ" sz="2800" dirty="0"/>
              <a:t> </a:t>
            </a:r>
            <a:r>
              <a:rPr lang="cs-CZ" sz="2400" dirty="0"/>
              <a:t>(s uzavřeným řetězcem) – </a:t>
            </a:r>
            <a:r>
              <a:rPr lang="cs-CZ" sz="2400" i="1" dirty="0">
                <a:solidFill>
                  <a:srgbClr val="0070C0"/>
                </a:solidFill>
              </a:rPr>
              <a:t>cykloalkany, </a:t>
            </a:r>
            <a:r>
              <a:rPr lang="cs-CZ" sz="2400" i="1" dirty="0" err="1">
                <a:solidFill>
                  <a:srgbClr val="0070C0"/>
                </a:solidFill>
              </a:rPr>
              <a:t>areny</a:t>
            </a:r>
            <a:endParaRPr lang="cs-CZ" sz="2400" i="1" dirty="0">
              <a:solidFill>
                <a:srgbClr val="0070C0"/>
              </a:solidFill>
            </a:endParaRPr>
          </a:p>
          <a:p>
            <a:pPr lvl="1" eaLnBrk="1" hangingPunct="1">
              <a:defRPr/>
            </a:pPr>
            <a:endParaRPr lang="cs-CZ" sz="2400" dirty="0"/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dirty="0"/>
              <a:t>podle vazeb mezi atomy uhlíku</a:t>
            </a:r>
          </a:p>
          <a:p>
            <a:pPr lvl="1" eaLnBrk="1" hangingPunct="1">
              <a:defRPr/>
            </a:pPr>
            <a:r>
              <a:rPr lang="cs-CZ" sz="2800" b="1" dirty="0"/>
              <a:t>nasycené</a:t>
            </a:r>
            <a:r>
              <a:rPr lang="cs-CZ" sz="2400" dirty="0"/>
              <a:t> </a:t>
            </a:r>
            <a:r>
              <a:rPr lang="cs-CZ" sz="2400" i="1" dirty="0"/>
              <a:t>(pouze jednoduché vazby mezi atomy uhlíku) - </a:t>
            </a:r>
            <a:r>
              <a:rPr lang="cs-CZ" sz="2400" i="1" dirty="0">
                <a:solidFill>
                  <a:srgbClr val="0070C0"/>
                </a:solidFill>
              </a:rPr>
              <a:t>alkany</a:t>
            </a:r>
          </a:p>
          <a:p>
            <a:pPr lvl="1" eaLnBrk="1" hangingPunct="1">
              <a:defRPr/>
            </a:pPr>
            <a:r>
              <a:rPr lang="cs-CZ" sz="2800" b="1" dirty="0"/>
              <a:t>nenasycené</a:t>
            </a:r>
            <a:r>
              <a:rPr lang="cs-CZ" sz="2400" dirty="0"/>
              <a:t> (</a:t>
            </a:r>
            <a:r>
              <a:rPr lang="cs-CZ" sz="2400" i="1" dirty="0"/>
              <a:t>min. jedna násobná vazba) </a:t>
            </a:r>
            <a:r>
              <a:rPr lang="cs-CZ" sz="2400" i="1" dirty="0">
                <a:solidFill>
                  <a:srgbClr val="0070C0"/>
                </a:solidFill>
              </a:rPr>
              <a:t>alkeny, </a:t>
            </a:r>
            <a:r>
              <a:rPr lang="cs-CZ" sz="2400" i="1" dirty="0" err="1">
                <a:solidFill>
                  <a:srgbClr val="0070C0"/>
                </a:solidFill>
              </a:rPr>
              <a:t>alkyny</a:t>
            </a:r>
            <a:endParaRPr lang="cs-CZ" sz="2400" i="1" dirty="0">
              <a:solidFill>
                <a:srgbClr val="0070C0"/>
              </a:solidFill>
            </a:endParaRPr>
          </a:p>
          <a:p>
            <a:pPr lvl="1" eaLnBrk="1" hangingPunct="1">
              <a:defRPr/>
            </a:pPr>
            <a:r>
              <a:rPr lang="cs-CZ" sz="2800" b="1" dirty="0"/>
              <a:t>aromatické</a:t>
            </a:r>
            <a:r>
              <a:rPr lang="cs-CZ" sz="2400" dirty="0"/>
              <a:t> </a:t>
            </a:r>
            <a:r>
              <a:rPr lang="cs-CZ" sz="2400" i="1" dirty="0"/>
              <a:t>(obsahují benzenové jádro)</a:t>
            </a:r>
            <a:r>
              <a:rPr lang="cs-CZ" sz="2400" i="1" dirty="0">
                <a:solidFill>
                  <a:srgbClr val="0070C0"/>
                </a:solidFill>
              </a:rPr>
              <a:t> </a:t>
            </a:r>
            <a:r>
              <a:rPr lang="cs-CZ" sz="2400" i="1" dirty="0" err="1">
                <a:solidFill>
                  <a:srgbClr val="0070C0"/>
                </a:solidFill>
              </a:rPr>
              <a:t>areny</a:t>
            </a:r>
            <a:endParaRPr lang="cs-CZ" sz="2400" i="1" dirty="0">
              <a:solidFill>
                <a:srgbClr val="0070C0"/>
              </a:solidFill>
            </a:endParaRPr>
          </a:p>
          <a:p>
            <a:pPr lvl="1" eaLnBrk="1" hangingPunct="1">
              <a:defRPr/>
            </a:pPr>
            <a:endParaRPr lang="cs-CZ" sz="24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4213" y="428625"/>
            <a:ext cx="7704137" cy="4708525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hangingPunct="1">
              <a:buFont typeface="Arial" charset="0"/>
              <a:buNone/>
              <a:defRPr/>
            </a:pPr>
            <a:r>
              <a:rPr lang="cs-CZ" sz="2400" b="1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Které vzorce se používají v organické chemii?</a:t>
            </a:r>
          </a:p>
          <a:p>
            <a:pPr eaLnBrk="1" hangingPunct="1">
              <a:buFont typeface="Arial" charset="0"/>
              <a:buNone/>
              <a:defRPr/>
            </a:pPr>
            <a:endParaRPr lang="cs-CZ" sz="2400" b="1" u="sng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cs-CZ" sz="2800" b="1" u="sng" dirty="0"/>
              <a:t>Sumární</a:t>
            </a:r>
            <a:r>
              <a:rPr lang="cs-CZ" sz="2400" dirty="0"/>
              <a:t> (součtový, souhrnný): 	</a:t>
            </a:r>
            <a:endParaRPr lang="cs-CZ" sz="2400" baseline="-25000" dirty="0"/>
          </a:p>
          <a:p>
            <a:pPr lvl="1" eaLnBrk="1" hangingPunct="1">
              <a:defRPr/>
            </a:pPr>
            <a:r>
              <a:rPr lang="cs-CZ" sz="2400" dirty="0"/>
              <a:t>vyjadřuje kvalitativní a kvantitativní zastoupení atomů					C</a:t>
            </a:r>
            <a:r>
              <a:rPr lang="cs-CZ" sz="2400" baseline="-25000" dirty="0"/>
              <a:t>2</a:t>
            </a:r>
            <a:r>
              <a:rPr lang="cs-CZ" sz="2400" dirty="0"/>
              <a:t>H</a:t>
            </a:r>
            <a:r>
              <a:rPr lang="cs-CZ" sz="2400" baseline="-25000" dirty="0"/>
              <a:t>6</a:t>
            </a:r>
            <a:endParaRPr lang="cs-CZ" sz="2400" dirty="0"/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cs-CZ" sz="2800" b="1" u="sng" dirty="0"/>
              <a:t>Strukturní</a:t>
            </a:r>
            <a:r>
              <a:rPr lang="cs-CZ" sz="2400" dirty="0"/>
              <a:t> (rozvinutý):</a:t>
            </a:r>
          </a:p>
          <a:p>
            <a:pPr lvl="1" eaLnBrk="1" hangingPunct="1">
              <a:defRPr/>
            </a:pPr>
            <a:r>
              <a:rPr lang="cs-CZ" sz="2400" dirty="0"/>
              <a:t>pomocí vazebných čar vyjadřuje všechny vazby </a:t>
            </a:r>
          </a:p>
          <a:p>
            <a:pPr lvl="1" eaLnBrk="1" hangingPunct="1">
              <a:buFont typeface="Arial" charset="0"/>
              <a:buNone/>
              <a:defRPr/>
            </a:pPr>
            <a:r>
              <a:rPr lang="cs-CZ" sz="2400" dirty="0"/>
              <a:t>	mezi atomy v molekule     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cs-CZ" sz="2800" b="1" u="sng" dirty="0"/>
              <a:t>Racionální </a:t>
            </a:r>
            <a:r>
              <a:rPr lang="cs-CZ" sz="2400" dirty="0"/>
              <a:t>(kondenzovaný strukturní):</a:t>
            </a:r>
            <a:endParaRPr lang="cs-CZ" sz="2400" baseline="-25000" dirty="0"/>
          </a:p>
          <a:p>
            <a:pPr lvl="1" eaLnBrk="1" hangingPunct="1">
              <a:defRPr/>
            </a:pPr>
            <a:r>
              <a:rPr lang="cs-CZ" sz="2400" dirty="0"/>
              <a:t>nejčastěji používaný                    CH</a:t>
            </a:r>
            <a:r>
              <a:rPr lang="cs-CZ" sz="2400" baseline="-25000" dirty="0"/>
              <a:t>3 </a:t>
            </a:r>
            <a:r>
              <a:rPr lang="cs-CZ" sz="2400" dirty="0"/>
              <a:t>-</a:t>
            </a:r>
            <a:r>
              <a:rPr lang="cs-CZ" sz="2400" baseline="-25000" dirty="0"/>
              <a:t> </a:t>
            </a:r>
            <a:r>
              <a:rPr lang="cs-CZ" sz="2400" dirty="0"/>
              <a:t>CH</a:t>
            </a:r>
            <a:r>
              <a:rPr lang="cs-CZ" sz="2400" baseline="-25000" dirty="0"/>
              <a:t>3</a:t>
            </a:r>
            <a:endParaRPr lang="cs-CZ" sz="2400" dirty="0"/>
          </a:p>
          <a:p>
            <a:pPr lvl="1" eaLnBrk="1" hangingPunct="1">
              <a:defRPr/>
            </a:pPr>
            <a:endParaRPr lang="cs-CZ" sz="2400" dirty="0"/>
          </a:p>
          <a:p>
            <a:pPr lvl="1" eaLnBrk="1" hangingPunct="1">
              <a:defRPr/>
            </a:pPr>
            <a:r>
              <a:rPr lang="cs-CZ" sz="2400" dirty="0"/>
              <a:t>vyjadřují druh a počet skupin atomů v molekule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750" y="-95250"/>
            <a:ext cx="8208963" cy="5202238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hangingPunct="1">
              <a:buFont typeface="Arial" charset="0"/>
              <a:buNone/>
              <a:defRPr/>
            </a:pPr>
            <a:endParaRPr lang="cs-CZ" sz="2400" b="1" u="sng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eaLnBrk="1" hangingPunct="1">
              <a:buFont typeface="Arial" charset="0"/>
              <a:buNone/>
              <a:defRPr/>
            </a:pPr>
            <a:endParaRPr lang="cs-CZ" sz="2400" b="1" u="sng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eaLnBrk="1" hangingPunct="1">
              <a:buFont typeface="Arial" charset="0"/>
              <a:buNone/>
              <a:defRPr/>
            </a:pPr>
            <a:r>
              <a:rPr lang="cs-CZ" sz="2400" b="1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Jak se dělí organické sloučeniny?</a:t>
            </a:r>
          </a:p>
          <a:p>
            <a:pPr eaLnBrk="1" hangingPunct="1">
              <a:buFont typeface="Arial" charset="0"/>
              <a:buNone/>
              <a:defRPr/>
            </a:pPr>
            <a:endParaRPr lang="cs-CZ" sz="1000" b="1" u="sng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dirty="0"/>
              <a:t>podle chemického složení</a:t>
            </a:r>
          </a:p>
          <a:p>
            <a:pPr lvl="1" eaLnBrk="1" hangingPunct="1">
              <a:defRPr/>
            </a:pPr>
            <a:r>
              <a:rPr lang="cs-CZ" sz="2400" b="1" u="sng" dirty="0"/>
              <a:t>uhlovodíky</a:t>
            </a:r>
            <a:r>
              <a:rPr lang="cs-CZ" sz="2400" dirty="0"/>
              <a:t> (obsahují pouze atomy C a H)</a:t>
            </a:r>
          </a:p>
          <a:p>
            <a:pPr lvl="1" eaLnBrk="1" hangingPunct="1">
              <a:defRPr/>
            </a:pPr>
            <a:r>
              <a:rPr lang="cs-CZ" sz="2400" b="1" u="sng" dirty="0">
                <a:solidFill>
                  <a:srgbClr val="FF0000"/>
                </a:solidFill>
              </a:rPr>
              <a:t>deriváty uhlovodíků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/>
              <a:t>(atom H nahrazen jiným atomem či funkční skupinou)</a:t>
            </a:r>
          </a:p>
          <a:p>
            <a:pPr lvl="1" eaLnBrk="1" hangingPunct="1">
              <a:defRPr/>
            </a:pPr>
            <a:endParaRPr lang="cs-CZ" sz="1000" dirty="0"/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dirty="0"/>
              <a:t>podle původu</a:t>
            </a:r>
          </a:p>
          <a:p>
            <a:pPr lvl="1" eaLnBrk="1" hangingPunct="1">
              <a:defRPr/>
            </a:pPr>
            <a:r>
              <a:rPr lang="cs-CZ" sz="2400" dirty="0"/>
              <a:t>přírodní (látky vyskytující se v přírodě)</a:t>
            </a:r>
          </a:p>
          <a:p>
            <a:pPr lvl="1" eaLnBrk="1" hangingPunct="1">
              <a:defRPr/>
            </a:pPr>
            <a:r>
              <a:rPr lang="cs-CZ" sz="2400" dirty="0"/>
              <a:t>umělé (látky neexistující v přírodě, vyrobené člověkem např. plasty, některé léky)</a:t>
            </a:r>
          </a:p>
          <a:p>
            <a:pPr lvl="1" eaLnBrk="1" hangingPunct="1">
              <a:defRPr/>
            </a:pPr>
            <a:r>
              <a:rPr lang="cs-CZ" sz="2400" dirty="0"/>
              <a:t>syntetické (člověkem vyrobená náhražka přírodních látek např. syntetický kaučuk, vlákna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960438" y="530225"/>
            <a:ext cx="8183562" cy="5059363"/>
          </a:xfrm>
        </p:spPr>
        <p:txBody>
          <a:bodyPr>
            <a:normAutofit/>
          </a:bodyPr>
          <a:lstStyle/>
          <a:p>
            <a:pPr marL="0" indent="-265176" algn="ctr" eaLnBrk="1" fontAlgn="auto" hangingPunct="1">
              <a:lnSpc>
                <a:spcPct val="15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b="1" dirty="0">
                <a:solidFill>
                  <a:srgbClr val="C00000"/>
                </a:solidFill>
              </a:rPr>
              <a:t>DERIVÁTY UHLOVODÍKŮ</a:t>
            </a:r>
          </a:p>
          <a:p>
            <a:pPr marL="0" indent="-265176" algn="ctr" eaLnBrk="1" fontAlgn="auto" hangingPunct="1">
              <a:lnSpc>
                <a:spcPct val="15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 smtClean="0">
                <a:cs typeface="Arial" charset="0"/>
              </a:rPr>
              <a:t>Jsou </a:t>
            </a:r>
            <a:r>
              <a:rPr lang="cs-CZ" dirty="0">
                <a:cs typeface="Arial" charset="0"/>
              </a:rPr>
              <a:t>to sloučeniny, které jsou odvozeny </a:t>
            </a:r>
          </a:p>
          <a:p>
            <a:pPr marL="0" indent="-265176" algn="ctr" eaLnBrk="1" fontAlgn="auto" hangingPunct="1">
              <a:lnSpc>
                <a:spcPct val="15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>
                <a:cs typeface="Arial" charset="0"/>
              </a:rPr>
              <a:t>od uhlovodíků, nahrazením jednoho nebo více atomů vodíku jiným prvkem nebo </a:t>
            </a:r>
            <a:r>
              <a:rPr lang="cs-CZ" dirty="0" smtClean="0">
                <a:cs typeface="Arial" charset="0"/>
              </a:rPr>
              <a:t>skupinou   ( </a:t>
            </a:r>
            <a:r>
              <a:rPr lang="cs-CZ" dirty="0" smtClean="0">
                <a:solidFill>
                  <a:srgbClr val="FF0000"/>
                </a:solidFill>
                <a:cs typeface="Arial" charset="0"/>
              </a:rPr>
              <a:t>CHARAKTERISTICKOU SKUPINOU</a:t>
            </a:r>
            <a:r>
              <a:rPr lang="cs-CZ" dirty="0" smtClean="0">
                <a:cs typeface="Arial" charset="0"/>
              </a:rPr>
              <a:t> ).</a:t>
            </a:r>
            <a:endParaRPr lang="cs-CZ" dirty="0">
              <a:cs typeface="Arial" charset="0"/>
            </a:endParaRPr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Např. R – </a:t>
            </a:r>
            <a:r>
              <a:rPr lang="cs-CZ" dirty="0" smtClean="0">
                <a:solidFill>
                  <a:srgbClr val="FF0000"/>
                </a:solidFill>
              </a:rPr>
              <a:t>X</a:t>
            </a:r>
            <a:r>
              <a:rPr lang="cs-CZ" dirty="0" smtClean="0"/>
              <a:t>	R –</a:t>
            </a:r>
            <a:r>
              <a:rPr lang="cs-CZ" dirty="0" smtClean="0">
                <a:solidFill>
                  <a:srgbClr val="FF0000"/>
                </a:solidFill>
              </a:rPr>
              <a:t>OH</a:t>
            </a:r>
            <a:r>
              <a:rPr lang="cs-CZ" dirty="0" smtClean="0"/>
              <a:t>     R – </a:t>
            </a:r>
            <a:r>
              <a:rPr lang="cs-CZ" dirty="0" smtClean="0">
                <a:solidFill>
                  <a:srgbClr val="FF0000"/>
                </a:solidFill>
              </a:rPr>
              <a:t>COOH</a:t>
            </a:r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R   = uhlovodíkový zbytek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1"/>
          <p:cNvSpPr txBox="1">
            <a:spLocks noChangeArrowheads="1"/>
          </p:cNvSpPr>
          <p:nvPr/>
        </p:nvSpPr>
        <p:spPr bwMode="auto">
          <a:xfrm>
            <a:off x="1547813" y="1412875"/>
            <a:ext cx="5832475" cy="4832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C00000"/>
                </a:solidFill>
              </a:rPr>
              <a:t>UHLOVODÍKOVÝ ZBYTEK</a:t>
            </a:r>
          </a:p>
          <a:p>
            <a:endParaRPr lang="cs-CZ" sz="2800">
              <a:solidFill>
                <a:srgbClr val="C00000"/>
              </a:solidFill>
            </a:endParaRPr>
          </a:p>
          <a:p>
            <a:r>
              <a:rPr lang="cs-CZ" sz="2800"/>
              <a:t>methan 	→    methyl</a:t>
            </a:r>
          </a:p>
          <a:p>
            <a:r>
              <a:rPr lang="cs-CZ" sz="2800"/>
              <a:t>CH</a:t>
            </a:r>
            <a:r>
              <a:rPr lang="cs-CZ" sz="2800" baseline="-25000"/>
              <a:t>4			</a:t>
            </a:r>
            <a:r>
              <a:rPr lang="cs-CZ" sz="2800"/>
              <a:t> CH</a:t>
            </a:r>
            <a:r>
              <a:rPr lang="cs-CZ" sz="2800" baseline="-25000"/>
              <a:t>3 </a:t>
            </a:r>
            <a:r>
              <a:rPr lang="cs-CZ" sz="2800"/>
              <a:t>– </a:t>
            </a:r>
          </a:p>
          <a:p>
            <a:endParaRPr lang="cs-CZ" sz="2800"/>
          </a:p>
          <a:p>
            <a:r>
              <a:rPr lang="cs-CZ" sz="2800"/>
              <a:t>Ethan       → 	ethyl</a:t>
            </a:r>
          </a:p>
          <a:p>
            <a:r>
              <a:rPr lang="cs-CZ" sz="2800"/>
              <a:t>C</a:t>
            </a:r>
            <a:r>
              <a:rPr lang="cs-CZ" sz="2800" baseline="-25000"/>
              <a:t>2</a:t>
            </a:r>
            <a:r>
              <a:rPr lang="cs-CZ" sz="2800"/>
              <a:t>H</a:t>
            </a:r>
            <a:r>
              <a:rPr lang="cs-CZ" sz="2800" baseline="-25000"/>
              <a:t>6			</a:t>
            </a:r>
            <a:r>
              <a:rPr lang="cs-CZ" sz="2800"/>
              <a:t>C</a:t>
            </a:r>
            <a:r>
              <a:rPr lang="cs-CZ" sz="2800" baseline="-25000"/>
              <a:t>2</a:t>
            </a:r>
            <a:r>
              <a:rPr lang="cs-CZ" sz="2800"/>
              <a:t>H</a:t>
            </a:r>
            <a:r>
              <a:rPr lang="cs-CZ" sz="2800" baseline="-25000"/>
              <a:t>5 </a:t>
            </a:r>
            <a:r>
              <a:rPr lang="cs-CZ" sz="2800"/>
              <a:t>–</a:t>
            </a:r>
          </a:p>
          <a:p>
            <a:endParaRPr lang="cs-CZ" sz="2800" baseline="-25000"/>
          </a:p>
          <a:p>
            <a:endParaRPr lang="cs-CZ" sz="2800" baseline="-25000"/>
          </a:p>
          <a:p>
            <a:endParaRPr lang="cs-CZ" sz="2800" baseline="-25000"/>
          </a:p>
          <a:p>
            <a:endParaRPr lang="cs-CZ" sz="2800" baseline="-25000"/>
          </a:p>
          <a:p>
            <a:r>
              <a:rPr lang="cs-CZ" sz="2800" baseline="-25000"/>
              <a:t>			                                                  	                                                </a:t>
            </a:r>
            <a:r>
              <a:rPr lang="cs-CZ" sz="2800" baseline="-25000">
                <a:hlinkClick r:id="rId2" action="ppaction://hlinksldjump"/>
              </a:rPr>
              <a:t>procvičování</a:t>
            </a:r>
            <a:endParaRPr lang="cs-CZ" sz="2800" baseline="-250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960438" y="530225"/>
            <a:ext cx="8183562" cy="5202238"/>
          </a:xfrm>
        </p:spPr>
        <p:txBody>
          <a:bodyPr>
            <a:normAutofit fontScale="77500" lnSpcReduction="20000"/>
          </a:bodyPr>
          <a:lstStyle/>
          <a:p>
            <a:pPr marL="0" indent="0" algn="ctr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4000" b="1" dirty="0" smtClean="0">
                <a:solidFill>
                  <a:srgbClr val="C00000"/>
                </a:solidFill>
              </a:rPr>
              <a:t>HALOGENDERIVÁTY</a:t>
            </a:r>
          </a:p>
          <a:p>
            <a:pPr marL="0" indent="0" algn="ctr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sz="4000" b="1" dirty="0">
              <a:solidFill>
                <a:srgbClr val="C00000"/>
              </a:solidFill>
            </a:endParaRPr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cs typeface="Arial" charset="0"/>
              </a:rPr>
              <a:t>na </a:t>
            </a:r>
            <a:r>
              <a:rPr lang="cs-CZ" dirty="0">
                <a:cs typeface="Arial" charset="0"/>
              </a:rPr>
              <a:t>uhlovodíkovém zbytku je vázán jeden nebo více atomů halogenu (F, Cl, I, Br)</a:t>
            </a:r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cs-CZ" sz="1200" dirty="0">
              <a:cs typeface="Arial" charset="0"/>
            </a:endParaRPr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b="1" u="sng" dirty="0" smtClean="0">
                <a:solidFill>
                  <a:srgbClr val="7030A0"/>
                </a:solidFill>
                <a:cs typeface="Arial" charset="0"/>
              </a:rPr>
              <a:t>Názvosloví</a:t>
            </a:r>
          </a:p>
          <a:p>
            <a:pPr marL="265176" indent="-265176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cs-CZ" b="1" u="sng" dirty="0">
              <a:solidFill>
                <a:srgbClr val="7030A0"/>
              </a:solidFill>
              <a:cs typeface="Arial" charset="0"/>
            </a:endParaRPr>
          </a:p>
          <a:p>
            <a:pPr marL="514350" indent="-514350" eaLnBrk="1" fontAlgn="auto" hangingPunct="1">
              <a:spcAft>
                <a:spcPts val="0"/>
              </a:spcAft>
              <a:buFont typeface="Wingdings" pitchFamily="2" charset="2"/>
              <a:buAutoNum type="arabicPeriod"/>
              <a:defRPr/>
            </a:pPr>
            <a:r>
              <a:rPr lang="cs-CZ" dirty="0" smtClean="0">
                <a:cs typeface="Arial" charset="0"/>
              </a:rPr>
              <a:t>předpona </a:t>
            </a:r>
            <a:r>
              <a:rPr lang="cs-CZ" dirty="0">
                <a:cs typeface="Arial" charset="0"/>
              </a:rPr>
              <a:t>halogen + název </a:t>
            </a:r>
            <a:r>
              <a:rPr lang="cs-CZ" dirty="0" smtClean="0">
                <a:cs typeface="Arial" charset="0"/>
              </a:rPr>
              <a:t>uhlovodíku  </a:t>
            </a:r>
          </a:p>
          <a:p>
            <a:pPr marL="265176" indent="-265176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 smtClean="0">
                <a:cs typeface="Arial" charset="0"/>
              </a:rPr>
              <a:t>2</a:t>
            </a:r>
            <a:r>
              <a:rPr lang="cs-CZ" dirty="0">
                <a:cs typeface="Arial" charset="0"/>
              </a:rPr>
              <a:t>. uhlovodíkový zbytek + koncovka halogenid</a:t>
            </a:r>
          </a:p>
          <a:p>
            <a:pPr marL="265176" indent="-265176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>
                <a:cs typeface="Arial" charset="0"/>
              </a:rPr>
              <a:t>3. triviální </a:t>
            </a:r>
            <a:r>
              <a:rPr lang="cs-CZ" dirty="0" smtClean="0">
                <a:cs typeface="Arial" charset="0"/>
              </a:rPr>
              <a:t>název</a:t>
            </a:r>
          </a:p>
          <a:p>
            <a:pPr marL="265176" indent="-265176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cs-CZ" dirty="0">
              <a:cs typeface="Arial" charset="0"/>
            </a:endParaRPr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cs typeface="Arial" charset="0"/>
              </a:rPr>
              <a:t>počet </a:t>
            </a:r>
            <a:r>
              <a:rPr lang="cs-CZ" dirty="0">
                <a:cs typeface="Arial" charset="0"/>
              </a:rPr>
              <a:t>atomů halogenu předponou: di-, </a:t>
            </a:r>
            <a:r>
              <a:rPr lang="cs-CZ" dirty="0" err="1">
                <a:cs typeface="Arial" charset="0"/>
              </a:rPr>
              <a:t>tri</a:t>
            </a:r>
            <a:r>
              <a:rPr lang="cs-CZ" dirty="0">
                <a:cs typeface="Arial" charset="0"/>
              </a:rPr>
              <a:t>-, </a:t>
            </a:r>
            <a:r>
              <a:rPr lang="cs-CZ" dirty="0" err="1">
                <a:cs typeface="Arial" charset="0"/>
              </a:rPr>
              <a:t>tetra</a:t>
            </a:r>
            <a:r>
              <a:rPr lang="cs-CZ" dirty="0">
                <a:cs typeface="Arial" charset="0"/>
              </a:rPr>
              <a:t>-</a:t>
            </a:r>
          </a:p>
          <a:p>
            <a:pPr marL="265176" indent="-265176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>
                <a:cs typeface="Arial" charset="0"/>
              </a:rPr>
              <a:t>			</a:t>
            </a:r>
            <a:endParaRPr lang="cs-CZ" sz="2400" dirty="0">
              <a:cs typeface="Arial" charset="0"/>
            </a:endParaRPr>
          </a:p>
          <a:p>
            <a:pPr marL="265176" indent="-265176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2400" dirty="0">
                <a:cs typeface="Arial" charset="0"/>
              </a:rPr>
              <a:t>CHCl</a:t>
            </a:r>
            <a:r>
              <a:rPr lang="cs-CZ" sz="2400" baseline="-25000" dirty="0">
                <a:cs typeface="Arial" charset="0"/>
              </a:rPr>
              <a:t>3 </a:t>
            </a:r>
            <a:r>
              <a:rPr lang="cs-CZ" sz="2400" dirty="0">
                <a:cs typeface="Arial" charset="0"/>
              </a:rPr>
              <a:t>    </a:t>
            </a:r>
            <a:r>
              <a:rPr lang="cs-CZ" sz="2400" dirty="0" err="1">
                <a:cs typeface="Arial" charset="0"/>
              </a:rPr>
              <a:t>trichlormethan</a:t>
            </a:r>
            <a:r>
              <a:rPr lang="cs-CZ" sz="2400" dirty="0">
                <a:cs typeface="Arial" charset="0"/>
              </a:rPr>
              <a:t>       </a:t>
            </a:r>
            <a:r>
              <a:rPr lang="cs-CZ" sz="2400" dirty="0" err="1">
                <a:cs typeface="Arial" charset="0"/>
              </a:rPr>
              <a:t>methyltrichlorid</a:t>
            </a:r>
            <a:r>
              <a:rPr lang="cs-CZ" sz="2400" dirty="0">
                <a:cs typeface="Arial" charset="0"/>
              </a:rPr>
              <a:t>         chloroform</a:t>
            </a:r>
            <a:endParaRPr lang="cs-CZ" sz="2400" baseline="-25000" dirty="0">
              <a:cs typeface="Arial" charset="0"/>
            </a:endParaRPr>
          </a:p>
          <a:p>
            <a:pPr marL="265176" indent="-265176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2400" dirty="0">
                <a:cs typeface="Arial" charset="0"/>
              </a:rPr>
              <a:t> </a:t>
            </a:r>
          </a:p>
          <a:p>
            <a:pPr marL="1279588" lvl="4" indent="-265176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                                                                               </a:t>
            </a:r>
            <a:r>
              <a:rPr lang="cs-CZ" dirty="0" smtClean="0">
                <a:hlinkClick r:id="rId2" action="ppaction://hlinksldjump"/>
              </a:rPr>
              <a:t>procvičování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827088" y="530225"/>
            <a:ext cx="8316912" cy="5059363"/>
          </a:xfrm>
        </p:spPr>
        <p:txBody>
          <a:bodyPr>
            <a:normAutofit fontScale="55000" lnSpcReduction="20000"/>
          </a:bodyPr>
          <a:lstStyle/>
          <a:p>
            <a:pPr marL="265176" indent="-265176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5900" b="1" dirty="0">
                <a:solidFill>
                  <a:srgbClr val="C00000"/>
                </a:solidFill>
              </a:rPr>
              <a:t>POUŽITÍ </a:t>
            </a:r>
            <a:r>
              <a:rPr lang="cs-CZ" sz="5900" b="1" dirty="0" smtClean="0">
                <a:solidFill>
                  <a:srgbClr val="C00000"/>
                </a:solidFill>
              </a:rPr>
              <a:t>HALOGENDERIVÁTŮ</a:t>
            </a:r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sz="3300" b="1" dirty="0"/>
          </a:p>
          <a:p>
            <a:pPr marL="265176" indent="-265176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5900" b="1" u="sng" dirty="0" smtClean="0">
                <a:solidFill>
                  <a:srgbClr val="7030A0"/>
                </a:solidFill>
                <a:cs typeface="Arial" charset="0"/>
              </a:rPr>
              <a:t>Použití</a:t>
            </a:r>
            <a:endParaRPr lang="cs-CZ" sz="5900" b="1" u="sng" dirty="0">
              <a:solidFill>
                <a:srgbClr val="7030A0"/>
              </a:solidFill>
              <a:cs typeface="Arial" charset="0"/>
            </a:endParaRPr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5100" dirty="0">
                <a:cs typeface="Arial" charset="0"/>
              </a:rPr>
              <a:t>rozpouštědla (</a:t>
            </a:r>
            <a:r>
              <a:rPr lang="cs-CZ" sz="5100" dirty="0" err="1">
                <a:cs typeface="Arial" charset="0"/>
              </a:rPr>
              <a:t>tetrachlormethan</a:t>
            </a:r>
            <a:r>
              <a:rPr lang="cs-CZ" sz="5100" dirty="0">
                <a:cs typeface="Arial" charset="0"/>
              </a:rPr>
              <a:t> CCl</a:t>
            </a:r>
            <a:r>
              <a:rPr lang="cs-CZ" sz="5100" baseline="-25000" dirty="0">
                <a:cs typeface="Arial" charset="0"/>
              </a:rPr>
              <a:t>4</a:t>
            </a:r>
            <a:r>
              <a:rPr lang="cs-CZ" sz="5100" dirty="0">
                <a:cs typeface="Arial" charset="0"/>
              </a:rPr>
              <a:t>) </a:t>
            </a:r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5100" dirty="0">
                <a:cs typeface="Arial" charset="0"/>
              </a:rPr>
              <a:t>hnací plyny sprejů (freony) </a:t>
            </a:r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5100" dirty="0">
                <a:cs typeface="Arial" charset="0"/>
              </a:rPr>
              <a:t>chladící kapaliny v chladících a mrazících zařízeních (freony) </a:t>
            </a:r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5100" dirty="0">
                <a:cs typeface="Arial" charset="0"/>
              </a:rPr>
              <a:t>součást halogenových žárovek </a:t>
            </a:r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cs-CZ" sz="5100" dirty="0">
              <a:cs typeface="Arial" charset="0"/>
            </a:endParaRPr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sz="5100" dirty="0">
                <a:cs typeface="Arial" charset="0"/>
              </a:rPr>
              <a:t>suroviny pro výrobu plastů </a:t>
            </a:r>
          </a:p>
          <a:p>
            <a:pPr marL="265176" indent="-265176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5100" dirty="0">
                <a:cs typeface="Arial" charset="0"/>
              </a:rPr>
              <a:t>	</a:t>
            </a:r>
            <a:r>
              <a:rPr lang="cs-CZ" sz="5100" dirty="0" err="1">
                <a:cs typeface="Arial" charset="0"/>
              </a:rPr>
              <a:t>tetrafluorethylen</a:t>
            </a:r>
            <a:r>
              <a:rPr lang="cs-CZ" sz="5100" dirty="0">
                <a:cs typeface="Arial" charset="0"/>
              </a:rPr>
              <a:t> CF</a:t>
            </a:r>
            <a:r>
              <a:rPr lang="cs-CZ" sz="5100" baseline="-25000" dirty="0">
                <a:cs typeface="Arial" charset="0"/>
              </a:rPr>
              <a:t>2</a:t>
            </a:r>
            <a:r>
              <a:rPr lang="cs-CZ" sz="5100" dirty="0">
                <a:cs typeface="Arial" charset="0"/>
              </a:rPr>
              <a:t> = CF</a:t>
            </a:r>
            <a:r>
              <a:rPr lang="cs-CZ" sz="5100" baseline="-25000" dirty="0">
                <a:cs typeface="Arial" charset="0"/>
              </a:rPr>
              <a:t>2</a:t>
            </a:r>
            <a:r>
              <a:rPr lang="cs-CZ" sz="5100" dirty="0">
                <a:cs typeface="Arial" charset="0"/>
              </a:rPr>
              <a:t> ---&gt; teflon</a:t>
            </a:r>
            <a:br>
              <a:rPr lang="cs-CZ" sz="5100" dirty="0">
                <a:cs typeface="Arial" charset="0"/>
              </a:rPr>
            </a:br>
            <a:r>
              <a:rPr lang="cs-CZ" sz="5100" dirty="0">
                <a:cs typeface="Arial" charset="0"/>
              </a:rPr>
              <a:t>vinylchlorid neboli </a:t>
            </a:r>
            <a:r>
              <a:rPr lang="cs-CZ" sz="5100" dirty="0" err="1">
                <a:cs typeface="Arial" charset="0"/>
              </a:rPr>
              <a:t>chloreten</a:t>
            </a:r>
            <a:r>
              <a:rPr lang="cs-CZ" sz="5100" dirty="0">
                <a:cs typeface="Arial" charset="0"/>
              </a:rPr>
              <a:t> CH</a:t>
            </a:r>
            <a:r>
              <a:rPr lang="cs-CZ" sz="5100" baseline="-25000" dirty="0">
                <a:cs typeface="Arial" charset="0"/>
              </a:rPr>
              <a:t>2</a:t>
            </a:r>
            <a:r>
              <a:rPr lang="cs-CZ" sz="5100" dirty="0">
                <a:cs typeface="Arial" charset="0"/>
              </a:rPr>
              <a:t> = </a:t>
            </a:r>
            <a:r>
              <a:rPr lang="cs-CZ" sz="5100" dirty="0" err="1">
                <a:cs typeface="Arial" charset="0"/>
              </a:rPr>
              <a:t>CHCl</a:t>
            </a:r>
            <a:r>
              <a:rPr lang="cs-CZ" sz="5100" dirty="0">
                <a:cs typeface="Arial" charset="0"/>
              </a:rPr>
              <a:t> ---&gt; PVC  </a:t>
            </a:r>
          </a:p>
          <a:p>
            <a:pPr marL="265176" indent="-265176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5100" dirty="0">
              <a:cs typeface="Arial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755650" y="736600"/>
            <a:ext cx="7848600" cy="5570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None/>
            </a:pPr>
            <a:r>
              <a:rPr lang="cs-CZ" sz="2000" b="1">
                <a:solidFill>
                  <a:srgbClr val="7030A0"/>
                </a:solidFill>
                <a:cs typeface="Arial" charset="0"/>
              </a:rPr>
              <a:t>FREONY</a:t>
            </a:r>
          </a:p>
          <a:p>
            <a:r>
              <a:rPr lang="cs-CZ" sz="2400" b="1">
                <a:cs typeface="Arial" charset="0"/>
              </a:rPr>
              <a:t>halogenderiváty obsahující minimálně dva halogeny, přičemž jeden z nich je fluor </a:t>
            </a:r>
          </a:p>
          <a:p>
            <a:r>
              <a:rPr lang="cs-CZ" sz="2400">
                <a:cs typeface="Arial" charset="0"/>
              </a:rPr>
              <a:t>nejznámější jsou CFC 11 (CFCl</a:t>
            </a:r>
            <a:r>
              <a:rPr lang="cs-CZ" sz="2400" baseline="-25000">
                <a:cs typeface="Arial" charset="0"/>
              </a:rPr>
              <a:t>3</a:t>
            </a:r>
            <a:r>
              <a:rPr lang="cs-CZ" sz="2400">
                <a:cs typeface="Arial" charset="0"/>
              </a:rPr>
              <a:t>) a CFC 12 (CF</a:t>
            </a:r>
            <a:r>
              <a:rPr lang="cs-CZ" sz="2400" baseline="-25000">
                <a:cs typeface="Arial" charset="0"/>
              </a:rPr>
              <a:t>2</a:t>
            </a:r>
            <a:r>
              <a:rPr lang="cs-CZ" sz="2400">
                <a:cs typeface="Arial" charset="0"/>
              </a:rPr>
              <a:t>Cl</a:t>
            </a:r>
            <a:r>
              <a:rPr lang="cs-CZ" sz="2400" baseline="-25000">
                <a:cs typeface="Arial" charset="0"/>
              </a:rPr>
              <a:t>2</a:t>
            </a:r>
            <a:r>
              <a:rPr lang="cs-CZ" sz="2400">
                <a:cs typeface="Arial" charset="0"/>
              </a:rPr>
              <a:t>)</a:t>
            </a:r>
          </a:p>
          <a:p>
            <a:r>
              <a:rPr lang="cs-CZ" sz="2400" b="1">
                <a:cs typeface="Arial" charset="0"/>
              </a:rPr>
              <a:t>dříve ve chladících zařízeních a ve sprejích</a:t>
            </a:r>
          </a:p>
          <a:p>
            <a:r>
              <a:rPr lang="cs-CZ" sz="2400">
                <a:cs typeface="Arial" charset="0"/>
              </a:rPr>
              <a:t>uvolňují v ozonové vrstvě chlor, který molekulu ozónu O</a:t>
            </a:r>
            <a:r>
              <a:rPr lang="cs-CZ" sz="2400" baseline="-25000">
                <a:cs typeface="Arial" charset="0"/>
              </a:rPr>
              <a:t>3</a:t>
            </a:r>
            <a:r>
              <a:rPr lang="cs-CZ" sz="2400">
                <a:cs typeface="Arial" charset="0"/>
              </a:rPr>
              <a:t> rozkládá na molekulu kyslíku O</a:t>
            </a:r>
            <a:r>
              <a:rPr lang="cs-CZ" sz="2400" baseline="-25000">
                <a:cs typeface="Arial" charset="0"/>
              </a:rPr>
              <a:t>2</a:t>
            </a:r>
            <a:r>
              <a:rPr lang="cs-CZ" sz="2400">
                <a:cs typeface="Arial" charset="0"/>
              </a:rPr>
              <a:t> a biradikál kyslíku: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cs typeface="Arial" charset="0"/>
              </a:rPr>
              <a:t>				O</a:t>
            </a:r>
            <a:r>
              <a:rPr lang="cs-CZ" sz="2400" baseline="-25000">
                <a:cs typeface="Arial" charset="0"/>
              </a:rPr>
              <a:t>3</a:t>
            </a:r>
            <a:r>
              <a:rPr lang="cs-CZ" sz="2400">
                <a:cs typeface="Arial" charset="0"/>
              </a:rPr>
              <a:t> → O</a:t>
            </a:r>
            <a:r>
              <a:rPr lang="cs-CZ" sz="2400" baseline="-25000">
                <a:cs typeface="Arial" charset="0"/>
              </a:rPr>
              <a:t>2</a:t>
            </a:r>
            <a:r>
              <a:rPr lang="cs-CZ" sz="2400">
                <a:cs typeface="Arial" charset="0"/>
              </a:rPr>
              <a:t> + •O•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cs typeface="Arial" charset="0"/>
              </a:rPr>
              <a:t>	Důsledkem je úbytek ozonové vrstvy a zvýšené pronikání UV záření na povrch Země.</a:t>
            </a:r>
          </a:p>
          <a:p>
            <a:pPr>
              <a:buFont typeface="Wingdings" pitchFamily="2" charset="2"/>
              <a:buNone/>
            </a:pPr>
            <a:endParaRPr lang="cs-CZ" sz="2400">
              <a:cs typeface="Arial" charset="0"/>
            </a:endParaRPr>
          </a:p>
          <a:p>
            <a:r>
              <a:rPr lang="cs-CZ" sz="2400">
                <a:cs typeface="Arial" charset="0"/>
              </a:rPr>
              <a:t>r. 1987 - </a:t>
            </a:r>
            <a:r>
              <a:rPr lang="cs-CZ" sz="2400" i="1" u="sng">
                <a:solidFill>
                  <a:srgbClr val="7030A0"/>
                </a:solidFill>
                <a:cs typeface="Arial" charset="0"/>
              </a:rPr>
              <a:t>Montrealský protokol</a:t>
            </a:r>
            <a:r>
              <a:rPr lang="cs-CZ" sz="2400">
                <a:solidFill>
                  <a:srgbClr val="7030A0"/>
                </a:solidFill>
                <a:cs typeface="Arial" charset="0"/>
              </a:rPr>
              <a:t> </a:t>
            </a:r>
            <a:r>
              <a:rPr lang="cs-CZ" sz="2400">
                <a:cs typeface="Arial" charset="0"/>
              </a:rPr>
              <a:t>- jeho hlavním cílem vyloučení výroby a spotřeby regulovaných látek, které podle vědeckých důkazů poškozují ozonovou vrstvu.                  .                                                                             </a:t>
            </a:r>
            <a:r>
              <a:rPr lang="cs-CZ" sz="1200">
                <a:cs typeface="Arial" charset="0"/>
                <a:hlinkClick r:id="rId2" action="ppaction://hlinksldjump"/>
              </a:rPr>
              <a:t>procvičování</a:t>
            </a:r>
            <a:endParaRPr lang="cs-CZ" sz="1200"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908175" y="981075"/>
            <a:ext cx="6829114" cy="627864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/>
              <a:t>PROCVIČOVÁNÍ:</a:t>
            </a:r>
          </a:p>
          <a:p>
            <a:pPr marL="342900" indent="-342900">
              <a:buFont typeface="+mj-lt"/>
              <a:buAutoNum type="arabicPeriod"/>
              <a:defRPr/>
            </a:pPr>
            <a:r>
              <a:rPr lang="cs-CZ" sz="2400" dirty="0"/>
              <a:t>Co jsou deriváty uhlovodíků?</a:t>
            </a:r>
          </a:p>
          <a:p>
            <a:pPr marL="342900" indent="-342900">
              <a:buFont typeface="+mj-lt"/>
              <a:buAutoNum type="arabicPeriod"/>
              <a:defRPr/>
            </a:pPr>
            <a:r>
              <a:rPr lang="cs-CZ" sz="2400" dirty="0"/>
              <a:t>Jak se nazývá uhlovodíkový zbytek odvozený </a:t>
            </a:r>
          </a:p>
          <a:p>
            <a:pPr>
              <a:defRPr/>
            </a:pPr>
            <a:r>
              <a:rPr lang="cs-CZ" sz="2400" dirty="0"/>
              <a:t>     od </a:t>
            </a:r>
            <a:r>
              <a:rPr lang="cs-CZ" sz="2400" dirty="0" err="1"/>
              <a:t>methanu</a:t>
            </a:r>
            <a:r>
              <a:rPr lang="cs-CZ" sz="2400" dirty="0"/>
              <a:t>?			  </a:t>
            </a:r>
            <a:r>
              <a:rPr lang="cs-CZ" sz="2400" dirty="0">
                <a:hlinkClick r:id="rId3" action="ppaction://hlinksldjump"/>
              </a:rPr>
              <a:t> Snímek 7</a:t>
            </a:r>
            <a:endParaRPr lang="cs-CZ" sz="2400" dirty="0"/>
          </a:p>
          <a:p>
            <a:pPr marL="342900" indent="-342900">
              <a:buFont typeface="+mj-lt"/>
              <a:buAutoNum type="arabicPeriod"/>
              <a:defRPr/>
            </a:pPr>
            <a:r>
              <a:rPr lang="cs-CZ" sz="2400" dirty="0"/>
              <a:t> Co je charakteristická skupina ? </a:t>
            </a:r>
            <a:r>
              <a:rPr lang="cs-CZ" sz="2400" dirty="0">
                <a:hlinkClick r:id="rId4" action="ppaction://hlinksldjump"/>
              </a:rPr>
              <a:t>Snímek 6</a:t>
            </a:r>
            <a:endParaRPr lang="cs-CZ" sz="2400" dirty="0"/>
          </a:p>
          <a:p>
            <a:pPr marL="342900" indent="-342900">
              <a:buFont typeface="+mj-lt"/>
              <a:buAutoNum type="arabicPeriod"/>
              <a:defRPr/>
            </a:pPr>
            <a:r>
              <a:rPr lang="cs-CZ" sz="2400" dirty="0"/>
              <a:t>Vyjmenuj  prvky skupiny 7.A         </a:t>
            </a:r>
            <a:r>
              <a:rPr lang="cs-CZ" sz="2400" dirty="0">
                <a:hlinkClick r:id="rId5" action="ppaction://hlinksldjump"/>
              </a:rPr>
              <a:t>Snímek 8</a:t>
            </a:r>
            <a:endParaRPr lang="cs-CZ" sz="2400" dirty="0"/>
          </a:p>
          <a:p>
            <a:pPr marL="342900" indent="-342900">
              <a:buFont typeface="+mj-lt"/>
              <a:buAutoNum type="arabicPeriod"/>
              <a:defRPr/>
            </a:pPr>
            <a:r>
              <a:rPr lang="cs-CZ" sz="2400" dirty="0"/>
              <a:t>Napiš molekulový vzorec  </a:t>
            </a:r>
            <a:r>
              <a:rPr lang="cs-CZ" sz="2400" dirty="0" err="1"/>
              <a:t>chlormethanu</a:t>
            </a:r>
            <a:r>
              <a:rPr lang="cs-CZ" sz="2400" dirty="0"/>
              <a:t>.</a:t>
            </a:r>
          </a:p>
          <a:p>
            <a:pPr marL="342900" indent="-342900">
              <a:buFont typeface="+mj-lt"/>
              <a:buAutoNum type="arabicPeriod"/>
              <a:defRPr/>
            </a:pPr>
            <a:r>
              <a:rPr lang="cs-CZ" sz="2400" dirty="0"/>
              <a:t> Napiš molekulový vzorec  </a:t>
            </a:r>
            <a:r>
              <a:rPr lang="cs-CZ" sz="2400" dirty="0" err="1"/>
              <a:t>dichlormethanu</a:t>
            </a:r>
            <a:r>
              <a:rPr lang="cs-CZ" sz="2400" dirty="0"/>
              <a:t>.</a:t>
            </a:r>
          </a:p>
          <a:p>
            <a:pPr marL="342900" indent="-342900">
              <a:buFont typeface="+mj-lt"/>
              <a:buAutoNum type="arabicPeriod"/>
              <a:defRPr/>
            </a:pPr>
            <a:r>
              <a:rPr lang="cs-CZ" sz="2400" dirty="0"/>
              <a:t>Napiš molekulový vzorec  </a:t>
            </a:r>
            <a:r>
              <a:rPr lang="cs-CZ" sz="2400" dirty="0" err="1"/>
              <a:t>trichlormethanu</a:t>
            </a:r>
            <a:r>
              <a:rPr lang="cs-CZ" sz="2400" dirty="0"/>
              <a:t>.</a:t>
            </a:r>
          </a:p>
          <a:p>
            <a:pPr marL="342900" indent="-342900">
              <a:buFont typeface="+mj-lt"/>
              <a:buAutoNum type="arabicPeriod"/>
              <a:defRPr/>
            </a:pPr>
            <a:r>
              <a:rPr lang="cs-CZ" sz="2400" dirty="0"/>
              <a:t> Napiš molekulový vzorec  </a:t>
            </a:r>
            <a:r>
              <a:rPr lang="cs-CZ" sz="2400" dirty="0" err="1"/>
              <a:t>tetrachlormethanu</a:t>
            </a:r>
            <a:r>
              <a:rPr lang="cs-CZ" sz="2400" dirty="0"/>
              <a:t>.</a:t>
            </a:r>
          </a:p>
          <a:p>
            <a:pPr lvl="8">
              <a:defRPr/>
            </a:pPr>
            <a:r>
              <a:rPr lang="cs-CZ" sz="2400" dirty="0"/>
              <a:t>                 </a:t>
            </a:r>
            <a:r>
              <a:rPr lang="cs-CZ" sz="2400" dirty="0">
                <a:hlinkClick r:id="rId5" action="ppaction://hlinksldjump"/>
              </a:rPr>
              <a:t>Snímek 8</a:t>
            </a:r>
            <a:endParaRPr lang="cs-CZ" sz="2400" dirty="0"/>
          </a:p>
          <a:p>
            <a:pPr marL="342900" indent="-342900">
              <a:buFont typeface="+mj-lt"/>
              <a:buAutoNum type="arabicPeriod"/>
              <a:defRPr/>
            </a:pPr>
            <a:r>
              <a:rPr lang="cs-CZ" sz="2400" dirty="0"/>
              <a:t>Co jsou freony? Kde se používají? </a:t>
            </a:r>
          </a:p>
          <a:p>
            <a:pPr>
              <a:defRPr/>
            </a:pPr>
            <a:r>
              <a:rPr lang="cs-CZ" sz="2400" dirty="0"/>
              <a:t>     Jak škodí životnímu prostředí?      </a:t>
            </a:r>
            <a:r>
              <a:rPr lang="cs-CZ" sz="2400" dirty="0">
                <a:hlinkClick r:id="rId6" action="ppaction://hlinksldjump"/>
              </a:rPr>
              <a:t>Snímek 10</a:t>
            </a:r>
            <a:endParaRPr lang="cs-CZ" sz="2400" dirty="0"/>
          </a:p>
          <a:p>
            <a:pPr marL="342900" indent="-342900">
              <a:buFont typeface="+mj-lt"/>
              <a:buAutoNum type="arabicPeriod"/>
              <a:defRPr/>
            </a:pPr>
            <a:endParaRPr lang="cs-CZ" dirty="0"/>
          </a:p>
          <a:p>
            <a:pPr marL="342900" indent="-342900">
              <a:buFont typeface="+mj-lt"/>
              <a:buAutoNum type="arabicPeriod"/>
              <a:defRPr/>
            </a:pPr>
            <a:endParaRPr lang="cs-CZ" dirty="0"/>
          </a:p>
          <a:p>
            <a:pPr marL="342900" indent="-342900">
              <a:buFont typeface="+mj-lt"/>
              <a:buAutoNum type="arabicPeriod"/>
              <a:defRPr/>
            </a:pPr>
            <a:endParaRPr lang="cs-CZ" dirty="0"/>
          </a:p>
          <a:p>
            <a:pPr marL="342900" indent="-342900">
              <a:buFont typeface="+mj-lt"/>
              <a:buAutoNum type="arabicPeriod"/>
              <a:defRPr/>
            </a:pPr>
            <a:endParaRPr lang="cs-CZ" dirty="0"/>
          </a:p>
          <a:p>
            <a:pPr marL="342900" indent="-342900">
              <a:buFont typeface="+mj-lt"/>
              <a:buAutoNum type="arabicPeriod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ovéPole 2"/>
          <p:cNvSpPr txBox="1">
            <a:spLocks noChangeArrowheads="1"/>
          </p:cNvSpPr>
          <p:nvPr/>
        </p:nvSpPr>
        <p:spPr bwMode="auto">
          <a:xfrm>
            <a:off x="1331913" y="1412875"/>
            <a:ext cx="66960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ZDROJE:</a:t>
            </a:r>
          </a:p>
          <a:p>
            <a:r>
              <a:rPr lang="cs-CZ"/>
              <a:t>TEXT autor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185</TotalTime>
  <Words>400</Words>
  <Application>Microsoft Office PowerPoint</Application>
  <PresentationFormat>Předvádění na obrazovce (4:3)</PresentationFormat>
  <Paragraphs>131</Paragraphs>
  <Slides>12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8" baseType="lpstr">
      <vt:lpstr>Arial</vt:lpstr>
      <vt:lpstr>Verdana</vt:lpstr>
      <vt:lpstr>Wingdings 2</vt:lpstr>
      <vt:lpstr>Calibri</vt:lpstr>
      <vt:lpstr>Wingdings</vt:lpstr>
      <vt:lpstr>Aspekt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Ing. Hana Zmrhalová</dc:creator>
  <cp:lastModifiedBy>Hanka</cp:lastModifiedBy>
  <cp:revision>27</cp:revision>
  <dcterms:created xsi:type="dcterms:W3CDTF">2011-10-04T09:03:37Z</dcterms:created>
  <dcterms:modified xsi:type="dcterms:W3CDTF">2012-05-31T08:58:02Z</dcterms:modified>
</cp:coreProperties>
</file>