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3" r:id="rId1"/>
  </p:sldMasterIdLst>
  <p:notesMasterIdLst>
    <p:notesMasterId r:id="rId18"/>
  </p:notesMasterIdLst>
  <p:sldIdLst>
    <p:sldId id="259" r:id="rId2"/>
    <p:sldId id="260" r:id="rId3"/>
    <p:sldId id="261" r:id="rId4"/>
    <p:sldId id="262" r:id="rId5"/>
    <p:sldId id="263" r:id="rId6"/>
    <p:sldId id="265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0" r:id="rId16"/>
    <p:sldId id="269" r:id="rId17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161" autoAdjust="0"/>
    <p:restoredTop sz="94660"/>
  </p:normalViewPr>
  <p:slideViewPr>
    <p:cSldViewPr>
      <p:cViewPr>
        <p:scale>
          <a:sx n="81" d="100"/>
          <a:sy n="81" d="100"/>
        </p:scale>
        <p:origin x="-1764" y="-9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294B3695-0CC8-4AFE-B613-A625710284D1}" type="datetimeFigureOut">
              <a:rPr lang="cs-CZ"/>
              <a:pPr>
                <a:defRPr/>
              </a:pPr>
              <a:t>31.5.2012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9806B6C3-7E85-4B32-94A3-1C282FD3AE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382040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036434EA-457C-4B49-9F03-DEBCD2DF15F0}" type="slidenum">
              <a:rPr lang="cs-CZ" smtClean="0"/>
              <a:pPr/>
              <a:t>15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965F056F-5B2E-45D9-BDA5-F690EF6D4911}" type="slidenum">
              <a:rPr lang="cs-CZ" smtClean="0"/>
              <a:pPr/>
              <a:t>16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6" name="Zaoblený obdélník 5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99EF987-7E39-474D-B64C-EB95819661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56014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7497E8-9241-419C-A976-F04A40D7F0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94531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5" name="Zaoblený obdélník 4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87729B6-3CD0-483F-8489-BD7B21F154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583774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72644-B2B7-41BE-BFA5-18ADD4322E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90566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08FAD-ED45-46D9-A9DC-716B4E82FC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793490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DF6675-C0B4-41ED-B4C1-95502D50D7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49978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3A979A2-98AD-4E11-94A4-3E450774FC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86018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EE9EDB-FA3E-4796-AEB2-65D7702736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56544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6" name="Obdélník s jedním zakulaceným rohem 5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01E8745-7B1D-4D55-A7ED-CCDD3B28EE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1701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ADAF8-54F2-4756-BD80-52854AAA85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90575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EDE5A4-6D9E-4E71-ACD4-E4550656EB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84780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fld id="{58179A17-B786-499B-92FD-186CB14D5A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14" r:id="rId2"/>
    <p:sldLayoutId id="2147483722" r:id="rId3"/>
    <p:sldLayoutId id="2147483715" r:id="rId4"/>
    <p:sldLayoutId id="2147483716" r:id="rId5"/>
    <p:sldLayoutId id="2147483717" r:id="rId6"/>
    <p:sldLayoutId id="2147483723" r:id="rId7"/>
    <p:sldLayoutId id="2147483718" r:id="rId8"/>
    <p:sldLayoutId id="2147483724" r:id="rId9"/>
    <p:sldLayoutId id="2147483719" r:id="rId10"/>
    <p:sldLayoutId id="2147483720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eaLnBrk="0" fontAlgn="base" hangingPunct="0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eaLnBrk="0" fontAlgn="base" hangingPunct="0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eaLnBrk="0" fontAlgn="base" hangingPunct="0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8/Ethanol-structure.svg" TargetMode="External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3/33/1,2,3_Propantriol.png" TargetMode="External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7/Phenol_chemical_structure.png" TargetMode="External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6.xml"/><Relationship Id="rId7" Type="http://schemas.openxmlformats.org/officeDocument/2006/relationships/slide" Target="slide1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0.xml"/><Relationship Id="rId5" Type="http://schemas.openxmlformats.org/officeDocument/2006/relationships/slide" Target="slide9.xml"/><Relationship Id="rId4" Type="http://schemas.openxmlformats.org/officeDocument/2006/relationships/slide" Target="slide7.xml"/><Relationship Id="rId9" Type="http://schemas.openxmlformats.org/officeDocument/2006/relationships/slide" Target="slide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ethanol-3D-vdW.png?uselang=c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Fenol" TargetMode="External"/><Relationship Id="rId5" Type="http://schemas.openxmlformats.org/officeDocument/2006/relationships/hyperlink" Target="http://cs.wikipedia.org/wiki/Soubor:Hazard_F.svg" TargetMode="External"/><Relationship Id="rId4" Type="http://schemas.openxmlformats.org/officeDocument/2006/relationships/hyperlink" Target="http://cs.wikipedia.org/wiki/Soubor:Hazard_T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188" y="1484313"/>
            <a:ext cx="7618412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Ing. Hana </a:t>
            </a:r>
            <a:r>
              <a:rPr lang="cs-CZ" sz="2000" dirty="0" err="1" smtClean="0">
                <a:solidFill>
                  <a:schemeClr val="tx2"/>
                </a:solidFill>
              </a:rPr>
              <a:t>Zmrhalová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VY_32_INOVACE_13_CH 9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ORGANICKÁ  CHEMIE - ALKOHOLY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Prezentace, která slouží k zopakování základních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                                 pojmů organické chemie, výkladu a 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                                 procvičování derivátů uhlovodíků se zaměřením 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                                 na alkoholy a fenoly, vlastnosti a využití 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                                 </a:t>
            </a:r>
            <a:r>
              <a:rPr lang="cs-CZ" sz="1600" dirty="0" err="1" smtClean="0">
                <a:solidFill>
                  <a:schemeClr val="tx2"/>
                </a:solidFill>
              </a:rPr>
              <a:t>methanolu</a:t>
            </a:r>
            <a:r>
              <a:rPr lang="cs-CZ" sz="1600" smtClean="0">
                <a:solidFill>
                  <a:schemeClr val="tx2"/>
                </a:solidFill>
              </a:rPr>
              <a:t>,  </a:t>
            </a:r>
            <a:r>
              <a:rPr lang="cs-CZ" sz="1600" dirty="0" err="1" smtClean="0">
                <a:solidFill>
                  <a:schemeClr val="tx2"/>
                </a:solidFill>
              </a:rPr>
              <a:t>ethanolu</a:t>
            </a:r>
            <a:r>
              <a:rPr lang="cs-CZ" sz="1600" dirty="0" smtClean="0">
                <a:solidFill>
                  <a:schemeClr val="tx2"/>
                </a:solidFill>
              </a:rPr>
              <a:t>, fenolu a glycerolu.              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		</a:t>
            </a:r>
            <a:endParaRPr lang="cs-CZ" sz="20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Datum:</a:t>
            </a:r>
            <a:r>
              <a:rPr lang="cs-CZ" sz="2000" dirty="0" smtClean="0">
                <a:solidFill>
                  <a:schemeClr val="tx2"/>
                </a:solidFill>
              </a:rPr>
              <a:t>	27.2.2012	</a:t>
            </a:r>
          </a:p>
        </p:txBody>
      </p:sp>
      <p:pic>
        <p:nvPicPr>
          <p:cNvPr id="6147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333375"/>
            <a:ext cx="7272338" cy="1150938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4213" y="428625"/>
            <a:ext cx="7704137" cy="4154488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Jaké prvky obsahují organické sloučeniny?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vždy C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pt-BR" sz="2400" dirty="0"/>
              <a:t>velmi </a:t>
            </a:r>
            <a:r>
              <a:rPr lang="cs-CZ" sz="2400" dirty="0"/>
              <a:t>č</a:t>
            </a:r>
            <a:r>
              <a:rPr lang="pt-BR" sz="2400" dirty="0"/>
              <a:t>asto H, O, N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pl-PL" sz="2400" dirty="0"/>
              <a:t>občas S, P, halogeny...</a:t>
            </a:r>
          </a:p>
          <a:p>
            <a:pPr eaLnBrk="1" hangingPunct="1">
              <a:defRPr/>
            </a:pPr>
            <a:endParaRPr lang="pl-PL" sz="2400" dirty="0"/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Jaké jsou zdroje organických látek?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příprava z anorganických sloučenin 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výroba z přírodních zdrojů 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fosilní zdroje - ropa, uhlí, zemní plyn, rašelina apod.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 recentní (současné) zdroje - rostlinné a živočišné organismy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650" y="350838"/>
            <a:ext cx="7777163" cy="57245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 se dělí organické sloučeniny?</a:t>
            </a:r>
          </a:p>
          <a:p>
            <a:pPr eaLnBrk="1" hangingPunct="1">
              <a:buFont typeface="Arial" charset="0"/>
              <a:buNone/>
              <a:defRPr/>
            </a:pPr>
            <a:endParaRPr lang="cs-CZ" sz="10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dirty="0"/>
              <a:t>podle typu uhlíkového řetězce</a:t>
            </a:r>
          </a:p>
          <a:p>
            <a:pPr lvl="1" eaLnBrk="1" hangingPunct="1">
              <a:defRPr/>
            </a:pPr>
            <a:r>
              <a:rPr lang="cs-CZ" sz="2800" b="1" dirty="0"/>
              <a:t>acyklické</a:t>
            </a:r>
            <a:r>
              <a:rPr lang="cs-CZ" sz="2400" dirty="0"/>
              <a:t> (s otevřeným řetězcem) – </a:t>
            </a:r>
            <a:r>
              <a:rPr lang="cs-CZ" sz="2400" i="1" dirty="0">
                <a:solidFill>
                  <a:srgbClr val="0070C0"/>
                </a:solidFill>
              </a:rPr>
              <a:t>alkany, alkeny, </a:t>
            </a:r>
            <a:r>
              <a:rPr lang="cs-CZ" sz="2400" i="1" dirty="0" err="1">
                <a:solidFill>
                  <a:srgbClr val="0070C0"/>
                </a:solidFill>
              </a:rPr>
              <a:t>alkyny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r>
              <a:rPr lang="cs-CZ" sz="2800" b="1" dirty="0"/>
              <a:t>cyklické</a:t>
            </a:r>
            <a:r>
              <a:rPr lang="cs-CZ" sz="2800" dirty="0"/>
              <a:t> </a:t>
            </a:r>
            <a:r>
              <a:rPr lang="cs-CZ" sz="2400" dirty="0"/>
              <a:t>(s uzavřeným řetězcem) – </a:t>
            </a:r>
            <a:r>
              <a:rPr lang="cs-CZ" sz="2400" i="1" dirty="0">
                <a:solidFill>
                  <a:srgbClr val="0070C0"/>
                </a:solidFill>
              </a:rPr>
              <a:t>cykloalkany, </a:t>
            </a:r>
            <a:r>
              <a:rPr lang="cs-CZ" sz="2400" i="1" dirty="0" err="1">
                <a:solidFill>
                  <a:srgbClr val="0070C0"/>
                </a:solidFill>
              </a:rPr>
              <a:t>areny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endParaRPr lang="cs-CZ" sz="2400" dirty="0"/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dirty="0"/>
              <a:t>podle vazeb mezi atomy uhlíku</a:t>
            </a:r>
          </a:p>
          <a:p>
            <a:pPr lvl="1" eaLnBrk="1" hangingPunct="1">
              <a:defRPr/>
            </a:pPr>
            <a:r>
              <a:rPr lang="cs-CZ" sz="2800" b="1" dirty="0"/>
              <a:t>nasycené</a:t>
            </a:r>
            <a:r>
              <a:rPr lang="cs-CZ" sz="2400" dirty="0"/>
              <a:t> </a:t>
            </a:r>
            <a:r>
              <a:rPr lang="cs-CZ" sz="2400" i="1" dirty="0"/>
              <a:t>(pouze jednoduché vazby mezi atomy uhlíku) - </a:t>
            </a:r>
            <a:r>
              <a:rPr lang="cs-CZ" sz="2400" i="1" dirty="0">
                <a:solidFill>
                  <a:srgbClr val="0070C0"/>
                </a:solidFill>
              </a:rPr>
              <a:t>alkany</a:t>
            </a:r>
          </a:p>
          <a:p>
            <a:pPr lvl="1" eaLnBrk="1" hangingPunct="1">
              <a:defRPr/>
            </a:pPr>
            <a:r>
              <a:rPr lang="cs-CZ" sz="2800" b="1" dirty="0"/>
              <a:t>nenasycené</a:t>
            </a:r>
            <a:r>
              <a:rPr lang="cs-CZ" sz="2400" dirty="0"/>
              <a:t> (</a:t>
            </a:r>
            <a:r>
              <a:rPr lang="cs-CZ" sz="2400" i="1" dirty="0"/>
              <a:t>min. jedna násobná vazba) </a:t>
            </a:r>
            <a:r>
              <a:rPr lang="cs-CZ" sz="2400" i="1" dirty="0">
                <a:solidFill>
                  <a:srgbClr val="0070C0"/>
                </a:solidFill>
              </a:rPr>
              <a:t>alkeny, </a:t>
            </a:r>
            <a:r>
              <a:rPr lang="cs-CZ" sz="2400" i="1" dirty="0" err="1">
                <a:solidFill>
                  <a:srgbClr val="0070C0"/>
                </a:solidFill>
              </a:rPr>
              <a:t>alkyny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r>
              <a:rPr lang="cs-CZ" sz="2800" b="1" dirty="0"/>
              <a:t>aromatické</a:t>
            </a:r>
            <a:r>
              <a:rPr lang="cs-CZ" sz="2400" dirty="0"/>
              <a:t> </a:t>
            </a:r>
            <a:r>
              <a:rPr lang="cs-CZ" sz="2400" i="1" dirty="0"/>
              <a:t>(obsahují benzenové jádro)</a:t>
            </a:r>
            <a:r>
              <a:rPr lang="cs-CZ" sz="2400" i="1" dirty="0">
                <a:solidFill>
                  <a:srgbClr val="0070C0"/>
                </a:solidFill>
              </a:rPr>
              <a:t> </a:t>
            </a:r>
            <a:r>
              <a:rPr lang="cs-CZ" sz="2400" i="1" dirty="0" err="1">
                <a:solidFill>
                  <a:srgbClr val="0070C0"/>
                </a:solidFill>
              </a:rPr>
              <a:t>areny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4213" y="428625"/>
            <a:ext cx="7704137" cy="4708525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Které vzorce se používají v organické chemii?</a:t>
            </a:r>
          </a:p>
          <a:p>
            <a:pPr eaLnBrk="1" hangingPunct="1">
              <a:buFont typeface="Arial" charset="0"/>
              <a:buNone/>
              <a:defRPr/>
            </a:pPr>
            <a:endParaRPr lang="cs-CZ" sz="24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b="1" u="sng" dirty="0"/>
              <a:t>Sumární</a:t>
            </a:r>
            <a:r>
              <a:rPr lang="cs-CZ" sz="2400" dirty="0"/>
              <a:t> (součtový, souhrnný): 	</a:t>
            </a:r>
            <a:endParaRPr lang="cs-CZ" sz="2400" baseline="-25000" dirty="0"/>
          </a:p>
          <a:p>
            <a:pPr lvl="1" eaLnBrk="1" hangingPunct="1">
              <a:defRPr/>
            </a:pPr>
            <a:r>
              <a:rPr lang="cs-CZ" sz="2400" dirty="0"/>
              <a:t>vyjadřuje kvalitativní a kvantitativní zastoupení atomů					C</a:t>
            </a:r>
            <a:r>
              <a:rPr lang="cs-CZ" sz="2400" baseline="-25000" dirty="0"/>
              <a:t>2</a:t>
            </a:r>
            <a:r>
              <a:rPr lang="cs-CZ" sz="2400" dirty="0"/>
              <a:t>H</a:t>
            </a:r>
            <a:r>
              <a:rPr lang="cs-CZ" sz="2400" baseline="-25000" dirty="0"/>
              <a:t>6</a:t>
            </a:r>
            <a:endParaRPr lang="cs-CZ" sz="2400" dirty="0"/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b="1" u="sng" dirty="0"/>
              <a:t>Strukturní</a:t>
            </a:r>
            <a:r>
              <a:rPr lang="cs-CZ" sz="2400" dirty="0"/>
              <a:t> (rozvinutý):</a:t>
            </a:r>
          </a:p>
          <a:p>
            <a:pPr lvl="1" eaLnBrk="1" hangingPunct="1">
              <a:defRPr/>
            </a:pPr>
            <a:r>
              <a:rPr lang="cs-CZ" sz="2400" dirty="0"/>
              <a:t>pomocí vazebných čar vyjadřuje všechny vazby </a:t>
            </a:r>
          </a:p>
          <a:p>
            <a:pPr lvl="1" eaLnBrk="1" hangingPunct="1">
              <a:buFont typeface="Arial" charset="0"/>
              <a:buNone/>
              <a:defRPr/>
            </a:pPr>
            <a:r>
              <a:rPr lang="cs-CZ" sz="2400" dirty="0"/>
              <a:t>	mezi atomy v molekule     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b="1" u="sng" dirty="0"/>
              <a:t>Racionální </a:t>
            </a:r>
            <a:r>
              <a:rPr lang="cs-CZ" sz="2400" dirty="0"/>
              <a:t>(kondenzovaný strukturní):</a:t>
            </a:r>
            <a:endParaRPr lang="cs-CZ" sz="2400" baseline="-25000" dirty="0"/>
          </a:p>
          <a:p>
            <a:pPr lvl="1" eaLnBrk="1" hangingPunct="1">
              <a:defRPr/>
            </a:pPr>
            <a:r>
              <a:rPr lang="cs-CZ" sz="2400" dirty="0"/>
              <a:t>nejčastěji používaný                    CH</a:t>
            </a:r>
            <a:r>
              <a:rPr lang="cs-CZ" sz="2400" baseline="-25000" dirty="0"/>
              <a:t>3 </a:t>
            </a:r>
            <a:r>
              <a:rPr lang="cs-CZ" sz="2400" dirty="0"/>
              <a:t>-</a:t>
            </a:r>
            <a:r>
              <a:rPr lang="cs-CZ" sz="2400" baseline="-25000" dirty="0"/>
              <a:t> </a:t>
            </a:r>
            <a:r>
              <a:rPr lang="cs-CZ" sz="2400" dirty="0"/>
              <a:t>CH</a:t>
            </a:r>
            <a:r>
              <a:rPr lang="cs-CZ" sz="2400" baseline="-25000" dirty="0"/>
              <a:t>3</a:t>
            </a:r>
            <a:endParaRPr lang="cs-CZ" sz="2400" dirty="0"/>
          </a:p>
          <a:p>
            <a:pPr lvl="1" eaLnBrk="1" hangingPunct="1">
              <a:defRPr/>
            </a:pPr>
            <a:endParaRPr lang="cs-CZ" sz="2400" dirty="0"/>
          </a:p>
          <a:p>
            <a:pPr lvl="1" eaLnBrk="1" hangingPunct="1">
              <a:defRPr/>
            </a:pPr>
            <a:r>
              <a:rPr lang="cs-CZ" sz="2400" dirty="0"/>
              <a:t>vyjadřují druh a počet skupin atomů v molekule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750" y="-95250"/>
            <a:ext cx="8208963" cy="5202238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hangingPunct="1">
              <a:buFont typeface="Arial" charset="0"/>
              <a:buNone/>
              <a:defRPr/>
            </a:pPr>
            <a:endParaRPr lang="cs-CZ" sz="24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24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buFont typeface="Arial" charset="0"/>
              <a:buNone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 se dělí organické sloučeniny?</a:t>
            </a:r>
          </a:p>
          <a:p>
            <a:pPr eaLnBrk="1" hangingPunct="1">
              <a:buFont typeface="Arial" charset="0"/>
              <a:buNone/>
              <a:defRPr/>
            </a:pPr>
            <a:endParaRPr lang="cs-CZ" sz="10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dirty="0"/>
              <a:t>podle chemického složení</a:t>
            </a:r>
          </a:p>
          <a:p>
            <a:pPr lvl="1" eaLnBrk="1" hangingPunct="1">
              <a:defRPr/>
            </a:pPr>
            <a:r>
              <a:rPr lang="cs-CZ" sz="2400" b="1" u="sng" dirty="0"/>
              <a:t>uhlovodíky</a:t>
            </a:r>
            <a:r>
              <a:rPr lang="cs-CZ" sz="2400" dirty="0"/>
              <a:t> (obsahují pouze atomy C a H)</a:t>
            </a:r>
          </a:p>
          <a:p>
            <a:pPr lvl="1" eaLnBrk="1" hangingPunct="1">
              <a:defRPr/>
            </a:pPr>
            <a:r>
              <a:rPr lang="cs-CZ" sz="2400" b="1" u="sng" dirty="0">
                <a:solidFill>
                  <a:srgbClr val="FF0000"/>
                </a:solidFill>
              </a:rPr>
              <a:t>deriváty uhlovodíků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/>
              <a:t>(atom H nahrazen jiným atomem či funkční skupinou)</a:t>
            </a:r>
          </a:p>
          <a:p>
            <a:pPr lvl="1" eaLnBrk="1" hangingPunct="1">
              <a:defRPr/>
            </a:pPr>
            <a:endParaRPr lang="cs-CZ" sz="1000" dirty="0"/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dirty="0"/>
              <a:t>podle původu</a:t>
            </a:r>
          </a:p>
          <a:p>
            <a:pPr lvl="1" eaLnBrk="1" hangingPunct="1">
              <a:defRPr/>
            </a:pPr>
            <a:r>
              <a:rPr lang="cs-CZ" sz="2400" dirty="0"/>
              <a:t>přírodní (látky vyskytující se v přírodě)</a:t>
            </a:r>
          </a:p>
          <a:p>
            <a:pPr lvl="1" eaLnBrk="1" hangingPunct="1">
              <a:defRPr/>
            </a:pPr>
            <a:r>
              <a:rPr lang="cs-CZ" sz="2400" dirty="0"/>
              <a:t>umělé (látky neexistující v přírodě, vyrobené člověkem např. plasty, některé léky)</a:t>
            </a:r>
          </a:p>
          <a:p>
            <a:pPr lvl="1" eaLnBrk="1" hangingPunct="1">
              <a:defRPr/>
            </a:pPr>
            <a:r>
              <a:rPr lang="cs-CZ" sz="2400" dirty="0"/>
              <a:t>syntetické (člověkem vyrobená náhražka přírodních látek např. syntetický kaučuk, vlákna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323528" y="692696"/>
            <a:ext cx="8352928" cy="5400600"/>
          </a:xfrm>
        </p:spPr>
        <p:txBody>
          <a:bodyPr>
            <a:normAutofit/>
          </a:bodyPr>
          <a:lstStyle/>
          <a:p>
            <a:pPr marL="0" indent="-265176" algn="ctr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b="1" dirty="0">
                <a:solidFill>
                  <a:srgbClr val="C00000"/>
                </a:solidFill>
              </a:rPr>
              <a:t>DERIVÁTY UHLOVODÍKŮ</a:t>
            </a:r>
          </a:p>
          <a:p>
            <a:pPr marL="0" indent="-265176" algn="ctr" eaLnBrk="1" fontAlgn="auto" hangingPunct="1">
              <a:lnSpc>
                <a:spcPct val="15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 smtClean="0">
                <a:cs typeface="Arial" charset="0"/>
              </a:rPr>
              <a:t>Jsou </a:t>
            </a:r>
            <a:r>
              <a:rPr lang="cs-CZ" dirty="0">
                <a:cs typeface="Arial" charset="0"/>
              </a:rPr>
              <a:t>to sloučeniny, které jsou odvozeny </a:t>
            </a:r>
          </a:p>
          <a:p>
            <a:pPr marL="0" indent="-265176" algn="ctr" eaLnBrk="1" fontAlgn="auto" hangingPunct="1">
              <a:lnSpc>
                <a:spcPct val="15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>
                <a:cs typeface="Arial" charset="0"/>
              </a:rPr>
              <a:t>od uhlovodíků, nahrazením jednoho nebo více atomů vodíku jiným prvkem nebo </a:t>
            </a:r>
            <a:r>
              <a:rPr lang="cs-CZ" dirty="0" smtClean="0">
                <a:cs typeface="Arial" charset="0"/>
              </a:rPr>
              <a:t>skupinou   ( </a:t>
            </a:r>
            <a:r>
              <a:rPr lang="cs-CZ" dirty="0" smtClean="0">
                <a:solidFill>
                  <a:srgbClr val="FF0000"/>
                </a:solidFill>
                <a:cs typeface="Arial" charset="0"/>
              </a:rPr>
              <a:t>CHARAKTERISTICKOU SKUPINOU</a:t>
            </a:r>
            <a:r>
              <a:rPr lang="cs-CZ" dirty="0" smtClean="0">
                <a:cs typeface="Arial" charset="0"/>
              </a:rPr>
              <a:t> ).</a:t>
            </a:r>
            <a:endParaRPr lang="cs-CZ" dirty="0">
              <a:cs typeface="Arial" charset="0"/>
            </a:endParaRP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Např. R – </a:t>
            </a:r>
            <a:r>
              <a:rPr lang="cs-CZ" dirty="0" smtClean="0">
                <a:solidFill>
                  <a:srgbClr val="FF0000"/>
                </a:solidFill>
              </a:rPr>
              <a:t>X</a:t>
            </a:r>
            <a:r>
              <a:rPr lang="cs-CZ" dirty="0" smtClean="0"/>
              <a:t>	R –</a:t>
            </a:r>
            <a:r>
              <a:rPr lang="cs-CZ" dirty="0" smtClean="0">
                <a:solidFill>
                  <a:srgbClr val="FF0000"/>
                </a:solidFill>
              </a:rPr>
              <a:t>OH</a:t>
            </a:r>
            <a:r>
              <a:rPr lang="cs-CZ" dirty="0" smtClean="0"/>
              <a:t>     R – </a:t>
            </a:r>
            <a:r>
              <a:rPr lang="cs-CZ" dirty="0" smtClean="0">
                <a:solidFill>
                  <a:srgbClr val="FF0000"/>
                </a:solidFill>
              </a:rPr>
              <a:t>COOH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R   = uhlovodíkový zbytek  </a:t>
            </a:r>
          </a:p>
          <a:p>
            <a:pPr marL="265176" lvl="1" indent="-265176" eaLnBrk="1" fontAlgn="auto" hangingPunct="1">
              <a:spcAft>
                <a:spcPts val="0"/>
              </a:spcAft>
              <a:buSzPct val="80000"/>
              <a:buFont typeface="Wingdings 2"/>
              <a:buChar char=""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                  </a:t>
            </a:r>
            <a:r>
              <a:rPr lang="cs-CZ" sz="1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  <a:hlinkClick r:id="rId2" action="ppaction://hlinksldjump"/>
              </a:rPr>
              <a:t>procvičování</a:t>
            </a:r>
            <a:endParaRPr lang="cs-CZ" sz="1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1547813" y="1412875"/>
            <a:ext cx="5832475" cy="4832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cs-CZ" sz="2800" b="1" dirty="0">
                <a:solidFill>
                  <a:srgbClr val="C00000"/>
                </a:solidFill>
              </a:rPr>
              <a:t>UHLOVODÍKOVÝ ZBYTEK</a:t>
            </a:r>
          </a:p>
          <a:p>
            <a:endParaRPr lang="cs-CZ" sz="2800" dirty="0">
              <a:solidFill>
                <a:srgbClr val="C00000"/>
              </a:solidFill>
            </a:endParaRPr>
          </a:p>
          <a:p>
            <a:r>
              <a:rPr lang="cs-CZ" sz="2800" dirty="0" err="1"/>
              <a:t>methan</a:t>
            </a:r>
            <a:r>
              <a:rPr lang="cs-CZ" sz="2800" dirty="0"/>
              <a:t> 	→    </a:t>
            </a:r>
            <a:r>
              <a:rPr lang="cs-CZ" sz="2800" dirty="0" err="1"/>
              <a:t>methyl</a:t>
            </a:r>
            <a:endParaRPr lang="cs-CZ" sz="2800" dirty="0"/>
          </a:p>
          <a:p>
            <a:r>
              <a:rPr lang="cs-CZ" sz="2800" dirty="0"/>
              <a:t>CH</a:t>
            </a:r>
            <a:r>
              <a:rPr lang="cs-CZ" sz="2800" baseline="-25000" dirty="0"/>
              <a:t>4			</a:t>
            </a:r>
            <a:r>
              <a:rPr lang="cs-CZ" sz="2800" dirty="0"/>
              <a:t> CH</a:t>
            </a:r>
            <a:r>
              <a:rPr lang="cs-CZ" sz="2800" baseline="-25000" dirty="0"/>
              <a:t>3 </a:t>
            </a:r>
            <a:r>
              <a:rPr lang="cs-CZ" sz="2800" dirty="0"/>
              <a:t>– </a:t>
            </a:r>
          </a:p>
          <a:p>
            <a:endParaRPr lang="cs-CZ" sz="2800" dirty="0"/>
          </a:p>
          <a:p>
            <a:r>
              <a:rPr lang="cs-CZ" sz="2800" dirty="0" err="1"/>
              <a:t>Ethan</a:t>
            </a:r>
            <a:r>
              <a:rPr lang="cs-CZ" sz="2800" dirty="0"/>
              <a:t>       → 	</a:t>
            </a:r>
            <a:r>
              <a:rPr lang="cs-CZ" sz="2800" dirty="0" err="1"/>
              <a:t>ethyl</a:t>
            </a:r>
            <a:endParaRPr lang="cs-CZ" sz="2800" dirty="0"/>
          </a:p>
          <a:p>
            <a:r>
              <a:rPr lang="cs-CZ" sz="2800" dirty="0"/>
              <a:t>C</a:t>
            </a:r>
            <a:r>
              <a:rPr lang="cs-CZ" sz="2800" baseline="-25000" dirty="0"/>
              <a:t>2</a:t>
            </a:r>
            <a:r>
              <a:rPr lang="cs-CZ" sz="2800" dirty="0"/>
              <a:t>H</a:t>
            </a:r>
            <a:r>
              <a:rPr lang="cs-CZ" sz="2800" baseline="-25000" dirty="0"/>
              <a:t>6			</a:t>
            </a:r>
            <a:r>
              <a:rPr lang="cs-CZ" sz="2800" dirty="0"/>
              <a:t>C</a:t>
            </a:r>
            <a:r>
              <a:rPr lang="cs-CZ" sz="2800" baseline="-25000" dirty="0"/>
              <a:t>2</a:t>
            </a:r>
            <a:r>
              <a:rPr lang="cs-CZ" sz="2800" dirty="0"/>
              <a:t>H</a:t>
            </a:r>
            <a:r>
              <a:rPr lang="cs-CZ" sz="2800" baseline="-25000" dirty="0"/>
              <a:t>5 </a:t>
            </a:r>
            <a:r>
              <a:rPr lang="cs-CZ" sz="2800" dirty="0"/>
              <a:t>–</a:t>
            </a:r>
          </a:p>
          <a:p>
            <a:endParaRPr lang="cs-CZ" sz="2800" baseline="-25000" dirty="0"/>
          </a:p>
          <a:p>
            <a:endParaRPr lang="cs-CZ" sz="2800" baseline="-25000" dirty="0"/>
          </a:p>
          <a:p>
            <a:endParaRPr lang="cs-CZ" sz="2800" baseline="-25000" dirty="0"/>
          </a:p>
          <a:p>
            <a:endParaRPr lang="cs-CZ" sz="2800" baseline="-25000" dirty="0"/>
          </a:p>
          <a:p>
            <a:r>
              <a:rPr lang="cs-CZ" sz="2800" baseline="-25000" dirty="0"/>
              <a:t>			                                                  	                                                </a:t>
            </a:r>
            <a:r>
              <a:rPr lang="cs-CZ" sz="2800" baseline="-25000" dirty="0">
                <a:hlinkClick r:id="rId2" action="ppaction://hlinksldjump"/>
              </a:rPr>
              <a:t>procvičování</a:t>
            </a:r>
            <a:endParaRPr lang="cs-CZ" sz="2800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20688"/>
            <a:ext cx="835292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ALKOHOLY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deriváty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uhlovodíků, které mají v molekule vázanou </a:t>
            </a:r>
            <a:r>
              <a:rPr lang="cs-CZ" sz="2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hydroxylovou skupinu -OH 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obecný vzorec  R-OH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Názvosloví</a:t>
            </a:r>
            <a:endParaRPr lang="cs-CZ" sz="2800" b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přípona -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ol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za název základního uhlovodíku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zbytek uhlovodíku + koncovka -alkohol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sz="2800" dirty="0" err="1">
                <a:latin typeface="Arial" pitchFamily="34" charset="0"/>
                <a:cs typeface="Arial" pitchFamily="34" charset="0"/>
              </a:rPr>
              <a:t>trivální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název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cs-CZ" sz="28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CH</a:t>
            </a:r>
            <a:r>
              <a:rPr lang="cs-CZ" sz="2800" baseline="-250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-CH</a:t>
            </a:r>
            <a:r>
              <a:rPr lang="cs-CZ" sz="2800" baseline="-250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-OH 	</a:t>
            </a:r>
            <a:r>
              <a:rPr lang="cs-CZ" sz="2400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ethanol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ethylalkohol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líh</a:t>
            </a:r>
            <a:r>
              <a:rPr lang="cs-CZ" sz="28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              1.           2.          3.</a:t>
            </a:r>
            <a:endParaRPr lang="cs-CZ" sz="28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23755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5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-310485"/>
            <a:ext cx="8496944" cy="66171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buFont typeface="Arial" charset="0"/>
              <a:buNone/>
              <a:defRPr/>
            </a:pPr>
            <a:endParaRPr lang="cs-CZ" sz="28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2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eaLnBrk="1" hangingPunct="1">
              <a:buFont typeface="Arial" charset="0"/>
              <a:buNone/>
              <a:defRPr/>
            </a:pPr>
            <a:r>
              <a:rPr lang="cs-CZ" sz="28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METHANOL</a:t>
            </a:r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CH</a:t>
            </a:r>
            <a:r>
              <a:rPr lang="cs-CZ" sz="2800" b="1" baseline="-25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OH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METHYLALKOHOL, DŘEVNÝ LÍH</a:t>
            </a:r>
            <a:endParaRPr lang="cs-CZ" sz="2400" b="1" i="1" dirty="0">
              <a:latin typeface="Arial" pitchFamily="34" charset="0"/>
              <a:cs typeface="Arial" pitchFamily="34" charset="0"/>
            </a:endParaRPr>
          </a:p>
          <a:p>
            <a:pPr eaLnBrk="1" hangingPunct="1"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je nejjednodušší alkohol </a:t>
            </a:r>
          </a:p>
          <a:p>
            <a:pPr eaLnBrk="1" hangingPunct="1"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zastaralý název dřevný líh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výroba destilací bukového dřeva)</a:t>
            </a:r>
          </a:p>
          <a:p>
            <a:pPr eaLnBrk="1" hangingPunct="1">
              <a:defRPr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bezbarvá kapalina s teplotou varu 65 °C</a:t>
            </a:r>
          </a:p>
          <a:p>
            <a:pPr eaLnBrk="1" hangingPunct="1">
              <a:defRPr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hořlavý a silně jedovatý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(smrt při cca 50 ml)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první pomoc při otravě: užití </a:t>
            </a:r>
            <a:r>
              <a:rPr lang="cs-CZ" sz="2800" b="1" dirty="0" err="1">
                <a:latin typeface="Arial" pitchFamily="34" charset="0"/>
                <a:cs typeface="Arial" pitchFamily="34" charset="0"/>
              </a:rPr>
              <a:t>ethanolu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eaLnBrk="1" hangingPunct="1">
              <a:buFont typeface="Arial" charset="0"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Použití:</a:t>
            </a:r>
          </a:p>
          <a:p>
            <a:pPr lvl="1" eaLnBrk="1" hangingPunct="1"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rozpouštědlo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          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přísada do nemrznoucích směsí </a:t>
            </a:r>
          </a:p>
          <a:p>
            <a:pPr lvl="1" eaLnBrk="1" hangingPunct="1"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palivo</a:t>
            </a:r>
          </a:p>
          <a:p>
            <a:pPr lvl="1" eaLnBrk="1" hangingPunct="1"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jako surovina pro výrobu jiných organických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látek</a:t>
            </a:r>
          </a:p>
          <a:p>
            <a:pPr lvl="1" eaLnBrk="1" hangingPunct="1"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</a:t>
            </a:r>
            <a:r>
              <a:rPr lang="cs-CZ" sz="2400" dirty="0" smtClean="0">
                <a:latin typeface="Arial" pitchFamily="34" charset="0"/>
                <a:cs typeface="Arial" pitchFamily="34" charset="0"/>
                <a:hlinkClick r:id="rId2" action="ppaction://hlinksldjump"/>
              </a:rPr>
              <a:t>procvičování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979412"/>
            <a:ext cx="1661170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77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1242" y="3982506"/>
            <a:ext cx="1512168" cy="1512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77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48680"/>
            <a:ext cx="2376264" cy="1682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343431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" dur="2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9" dur="2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5" dur="2000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3528" y="-772150"/>
            <a:ext cx="8496944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buFont typeface="Arial" charset="0"/>
              <a:buNone/>
              <a:defRPr/>
            </a:pPr>
            <a:endParaRPr lang="cs-CZ" sz="28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2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28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eaLnBrk="1" hangingPunct="1">
              <a:buFont typeface="Arial" charset="0"/>
              <a:buNone/>
              <a:defRPr/>
            </a:pPr>
            <a:r>
              <a:rPr lang="cs-CZ" sz="32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ETHANOL</a:t>
            </a:r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CH</a:t>
            </a:r>
            <a:r>
              <a:rPr lang="cs-CZ" sz="2800" b="1" baseline="-25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CH</a:t>
            </a:r>
            <a:r>
              <a:rPr lang="cs-CZ" sz="2800" b="1" baseline="-25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OH</a:t>
            </a:r>
            <a:endParaRPr lang="cs-CZ" sz="2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eaLnBrk="1" hangingPunct="1"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2800" b="1" baseline="-25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H</a:t>
            </a:r>
            <a:r>
              <a:rPr lang="cs-CZ" sz="2800" b="1" baseline="-25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OH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</a:t>
            </a:r>
          </a:p>
          <a:p>
            <a:pPr eaLnBrk="1" hangingPunct="1">
              <a:defRPr/>
            </a:pP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ETYLALKOHOL, LÍH</a:t>
            </a:r>
            <a:endParaRPr lang="cs-CZ" sz="2400" b="1" i="1" dirty="0">
              <a:latin typeface="Arial" pitchFamily="34" charset="0"/>
              <a:cs typeface="Arial" pitchFamily="34" charset="0"/>
            </a:endParaRPr>
          </a:p>
          <a:p>
            <a:pPr eaLnBrk="1" hangingPunct="1">
              <a:defRPr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bezbarvá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kapalina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(t</a:t>
            </a:r>
            <a:r>
              <a:rPr lang="cs-CZ" sz="2800" b="1" baseline="-25000" dirty="0" smtClean="0">
                <a:latin typeface="Arial" pitchFamily="34" charset="0"/>
                <a:cs typeface="Arial" pitchFamily="34" charset="0"/>
              </a:rPr>
              <a:t>varu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= 78 °C)</a:t>
            </a:r>
          </a:p>
          <a:p>
            <a:pPr eaLnBrk="1" hangingPunct="1"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snadno zápalný, teplota hoření 30 °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 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eaLnBrk="1" hangingPunct="1"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Příprava: 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z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jednoduchých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cukrů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alkoholovým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kvašením:    </a:t>
            </a:r>
            <a:r>
              <a:rPr lang="pt-BR" sz="2800" dirty="0">
                <a:latin typeface="Arial" pitchFamily="34" charset="0"/>
                <a:cs typeface="Arial" pitchFamily="34" charset="0"/>
              </a:rPr>
              <a:t>C</a:t>
            </a:r>
            <a:r>
              <a:rPr lang="pt-BR" sz="2800" baseline="-25000" dirty="0">
                <a:latin typeface="Arial" pitchFamily="34" charset="0"/>
                <a:cs typeface="Arial" pitchFamily="34" charset="0"/>
              </a:rPr>
              <a:t>6</a:t>
            </a:r>
            <a:r>
              <a:rPr lang="pt-BR" sz="2800" dirty="0">
                <a:latin typeface="Arial" pitchFamily="34" charset="0"/>
                <a:cs typeface="Arial" pitchFamily="34" charset="0"/>
              </a:rPr>
              <a:t>H</a:t>
            </a:r>
            <a:r>
              <a:rPr lang="pt-BR" sz="2800" baseline="-25000" dirty="0">
                <a:latin typeface="Arial" pitchFamily="34" charset="0"/>
                <a:cs typeface="Arial" pitchFamily="34" charset="0"/>
              </a:rPr>
              <a:t>12</a:t>
            </a:r>
            <a:r>
              <a:rPr lang="pt-BR" sz="2800" dirty="0">
                <a:latin typeface="Arial" pitchFamily="34" charset="0"/>
                <a:cs typeface="Arial" pitchFamily="34" charset="0"/>
              </a:rPr>
              <a:t>O</a:t>
            </a:r>
            <a:r>
              <a:rPr lang="pt-BR" sz="2800" baseline="-25000" dirty="0">
                <a:latin typeface="Arial" pitchFamily="34" charset="0"/>
                <a:cs typeface="Arial" pitchFamily="34" charset="0"/>
              </a:rPr>
              <a:t>6</a:t>
            </a:r>
            <a:r>
              <a:rPr lang="pt-BR" sz="2800" dirty="0">
                <a:latin typeface="Arial" pitchFamily="34" charset="0"/>
                <a:cs typeface="Arial" pitchFamily="34" charset="0"/>
              </a:rPr>
              <a:t> → 2 C</a:t>
            </a:r>
            <a:r>
              <a:rPr lang="pt-BR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pt-BR" sz="2800" dirty="0">
                <a:latin typeface="Arial" pitchFamily="34" charset="0"/>
                <a:cs typeface="Arial" pitchFamily="34" charset="0"/>
              </a:rPr>
              <a:t>H</a:t>
            </a:r>
            <a:r>
              <a:rPr lang="pt-BR" sz="2800" baseline="-25000" dirty="0">
                <a:latin typeface="Arial" pitchFamily="34" charset="0"/>
                <a:cs typeface="Arial" pitchFamily="34" charset="0"/>
              </a:rPr>
              <a:t>5</a:t>
            </a:r>
            <a:r>
              <a:rPr lang="pt-BR" sz="2800" dirty="0">
                <a:latin typeface="Arial" pitchFamily="34" charset="0"/>
                <a:cs typeface="Arial" pitchFamily="34" charset="0"/>
              </a:rPr>
              <a:t>OH + 2 CO</a:t>
            </a:r>
            <a:r>
              <a:rPr lang="pt-BR" sz="2800" baseline="-25000" dirty="0">
                <a:latin typeface="Arial" pitchFamily="34" charset="0"/>
                <a:cs typeface="Arial" pitchFamily="34" charset="0"/>
              </a:rPr>
              <a:t>2</a:t>
            </a:r>
            <a:endParaRPr lang="cs-CZ" sz="2800" baseline="-25000" dirty="0">
              <a:latin typeface="Arial" pitchFamily="34" charset="0"/>
              <a:cs typeface="Arial" pitchFamily="34" charset="0"/>
            </a:endParaRP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pt-BR" sz="2800" dirty="0">
                <a:latin typeface="Arial" pitchFamily="34" charset="0"/>
                <a:cs typeface="Arial" pitchFamily="34" charset="0"/>
              </a:rPr>
              <a:t>synteticky z ethenu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: </a:t>
            </a:r>
            <a:r>
              <a:rPr lang="pt-BR" sz="2800" dirty="0">
                <a:latin typeface="Arial" pitchFamily="34" charset="0"/>
                <a:cs typeface="Arial" pitchFamily="34" charset="0"/>
              </a:rPr>
              <a:t>C</a:t>
            </a:r>
            <a:r>
              <a:rPr lang="pt-BR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pt-BR" sz="2800" dirty="0">
                <a:latin typeface="Arial" pitchFamily="34" charset="0"/>
                <a:cs typeface="Arial" pitchFamily="34" charset="0"/>
              </a:rPr>
              <a:t>H</a:t>
            </a:r>
            <a:r>
              <a:rPr lang="pt-BR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pt-BR" sz="2800" dirty="0">
                <a:latin typeface="Arial" pitchFamily="34" charset="0"/>
                <a:cs typeface="Arial" pitchFamily="34" charset="0"/>
              </a:rPr>
              <a:t> + H</a:t>
            </a:r>
            <a:r>
              <a:rPr lang="pt-BR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pt-BR" sz="2800" dirty="0">
                <a:latin typeface="Arial" pitchFamily="34" charset="0"/>
                <a:cs typeface="Arial" pitchFamily="34" charset="0"/>
              </a:rPr>
              <a:t>O ---&gt; C</a:t>
            </a:r>
            <a:r>
              <a:rPr lang="pt-BR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pt-BR" sz="2800" dirty="0">
                <a:latin typeface="Arial" pitchFamily="34" charset="0"/>
                <a:cs typeface="Arial" pitchFamily="34" charset="0"/>
              </a:rPr>
              <a:t>H</a:t>
            </a:r>
            <a:r>
              <a:rPr lang="pt-BR" sz="2800" baseline="-25000" dirty="0">
                <a:latin typeface="Arial" pitchFamily="34" charset="0"/>
                <a:cs typeface="Arial" pitchFamily="34" charset="0"/>
              </a:rPr>
              <a:t>5</a:t>
            </a:r>
            <a:r>
              <a:rPr lang="pt-BR" sz="2800" dirty="0">
                <a:latin typeface="Arial" pitchFamily="34" charset="0"/>
                <a:cs typeface="Arial" pitchFamily="34" charset="0"/>
              </a:rPr>
              <a:t>OH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Použití:</a:t>
            </a:r>
          </a:p>
          <a:p>
            <a:pPr lvl="1" eaLnBrk="1" hangingPunct="1">
              <a:defRPr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výroba alkoholických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nápojů, rozpouštědlo,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dezinfekční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prostředek, palivo, výroba chemikálií                               </a:t>
            </a:r>
            <a:r>
              <a:rPr lang="cs-CZ" sz="1600" b="1" dirty="0" smtClean="0">
                <a:latin typeface="Arial" pitchFamily="34" charset="0"/>
                <a:cs typeface="Arial" pitchFamily="34" charset="0"/>
                <a:hlinkClick r:id="rId2" action="ppaction://hlinksldjump"/>
              </a:rPr>
              <a:t>procvičování</a:t>
            </a:r>
            <a:endParaRPr lang="cs-CZ" sz="16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2" descr="Soubor:Ethanol-structure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04664"/>
            <a:ext cx="236200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64831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20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12845"/>
            <a:ext cx="856895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cs-CZ" sz="28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GLYCEROL</a:t>
            </a:r>
          </a:p>
          <a:p>
            <a:pPr eaLnBrk="1" hangingPunct="1">
              <a:buFont typeface="Arial" charset="0"/>
              <a:buNone/>
              <a:defRPr/>
            </a:pPr>
            <a:endParaRPr lang="cs-CZ" sz="2800" b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2800" b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eaLnBrk="1" hangingPunct="1"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systematickým názvem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propan-1,2,3-triol</a:t>
            </a:r>
          </a:p>
          <a:p>
            <a:pPr eaLnBrk="1" hangingPunct="1">
              <a:defRPr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olejovitá kapalina nasládlé chuti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Použití:</a:t>
            </a:r>
          </a:p>
          <a:p>
            <a:pPr lvl="1" eaLnBrk="1" hangingPunct="1"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 kosmetice, přísada v hydratačních krémech</a:t>
            </a:r>
          </a:p>
          <a:p>
            <a:pPr lvl="1" eaLnBrk="1" hangingPunct="1"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 potravinářství (E422)</a:t>
            </a:r>
          </a:p>
          <a:p>
            <a:pPr lvl="1" eaLnBrk="1" hangingPunct="1"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výroba nitroglycerinu – dynamit (r.1866 Alfred Nobel)</a:t>
            </a:r>
          </a:p>
          <a:p>
            <a:pPr lvl="1" eaLnBrk="1" hangingPunct="1"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 lékařství (glycerinové čípky, přísada infuzí)</a:t>
            </a:r>
            <a:r>
              <a:rPr lang="cs-CZ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endParaRPr lang="cs-CZ" sz="24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r>
              <a:rPr lang="cs-CZ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                                         </a:t>
            </a:r>
            <a:r>
              <a:rPr lang="cs-CZ" sz="1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  <a:hlinkClick r:id="rId2" action="ppaction://hlinksldjump"/>
              </a:rPr>
              <a:t>procvičování</a:t>
            </a:r>
            <a:endParaRPr lang="cs-CZ" sz="1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Soubor:1,2,3 Propantriol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692696"/>
            <a:ext cx="3096344" cy="11357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685268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5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980728"/>
            <a:ext cx="7272808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buFont typeface="Arial" charset="0"/>
              <a:buNone/>
              <a:defRPr/>
            </a:pPr>
            <a:endParaRPr lang="cs-CZ" sz="16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eaLnBrk="1" hangingPunct="1">
              <a:buFont typeface="Arial" charset="0"/>
              <a:buNone/>
              <a:defRPr/>
            </a:pPr>
            <a: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ETHANDIOL</a:t>
            </a:r>
            <a:r>
              <a:rPr lang="cs-CZ" sz="1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</a:p>
          <a:p>
            <a:pPr eaLnBrk="1" hangingPunct="1"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triviální název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ethylenglykol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eaLnBrk="1" hangingPunct="1"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bezbarvá sladká jedovatá kapalina</a:t>
            </a:r>
          </a:p>
          <a:p>
            <a:pPr eaLnBrk="1" hangingPunct="1"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používá se do nemrznoucích směsí (FRIDEX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eaLnBrk="1" hangingPunct="1">
              <a:defRPr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eaLnBrk="1" hangingPunct="1"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defRPr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eaLnBrk="1" hangingPunct="1"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lvl="1" eaLnBrk="1" hangingPunct="1"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                            </a:t>
            </a:r>
            <a:r>
              <a:rPr lang="cs-CZ" sz="1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  <a:hlinkClick r:id="rId2" action="ppaction://hlinksldjump"/>
              </a:rPr>
              <a:t>procvičování</a:t>
            </a:r>
            <a:endParaRPr lang="cs-CZ" sz="1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eaLnBrk="1" hangingPunct="1">
              <a:defRPr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16" descr="Glyko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980" y="3068960"/>
            <a:ext cx="1656184" cy="2417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0148" y="3717032"/>
            <a:ext cx="1663700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064279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32656"/>
            <a:ext cx="8496944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FENOLY</a:t>
            </a:r>
          </a:p>
          <a:p>
            <a:pPr eaLnBrk="1" hangingPunct="1">
              <a:defRPr/>
            </a:pP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hydroxyderiváty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eaLnBrk="1" hangingPunct="1"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OH skupina je přímo vázána na benzenové jádro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8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Názvosloví</a:t>
            </a:r>
          </a:p>
          <a:p>
            <a:pPr marL="514350" indent="-514350" eaLnBrk="1" hangingPunct="1">
              <a:buFont typeface="Arial" charset="0"/>
              <a:buAutoNum type="arabicPeriod"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koncovka –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ol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 za název uhlovodíku</a:t>
            </a:r>
          </a:p>
          <a:p>
            <a:pPr marL="514350" indent="-514350" eaLnBrk="1" hangingPunct="1">
              <a:buFont typeface="Arial" charset="0"/>
              <a:buAutoNum type="arabicPeriod"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triviální název</a:t>
            </a:r>
          </a:p>
          <a:p>
            <a:pPr marL="514350" indent="-514350" eaLnBrk="1" hangingPunct="1">
              <a:buFont typeface="Arial" charset="0"/>
              <a:buAutoNum type="arabicPeriod"/>
              <a:defRPr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514350" indent="-514350" eaLnBrk="1" hangingPunct="1">
              <a:buFont typeface="Arial" charset="0"/>
              <a:buAutoNum type="arabicPeriod"/>
              <a:defRPr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eaLnBrk="1" hangingPunct="1">
              <a:buFont typeface="Arial" charset="0"/>
              <a:buNone/>
              <a:defRPr/>
            </a:pPr>
            <a:r>
              <a:rPr lang="cs-CZ" sz="28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Dělení fenolů</a:t>
            </a:r>
          </a:p>
          <a:p>
            <a:pPr eaLnBrk="1" hangingPunct="1"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podle počtu OH skupin: jednosytné, vícesytné</a:t>
            </a:r>
          </a:p>
          <a:p>
            <a:pPr eaLnBrk="1" hangingPunct="1"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podle počtu benzenových jader: fenoly,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naftoly</a:t>
            </a:r>
          </a:p>
          <a:p>
            <a:pPr marL="0" lvl="1" eaLnBrk="1" hangingPunct="1"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                               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81600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6934" y="332656"/>
            <a:ext cx="8496944" cy="66479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cs-CZ" sz="28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FENOL</a:t>
            </a:r>
            <a:r>
              <a:rPr lang="cs-CZ" sz="2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	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4400" b="1" baseline="-250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4400" b="1" baseline="-250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OH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jedovatá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bezbarvá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krystalická látka </a:t>
            </a:r>
          </a:p>
          <a:p>
            <a:pPr eaLnBrk="1" hangingPunct="1">
              <a:defRPr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sladkého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dehtového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zápachu („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vůně nemocnice“)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leptá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pokožku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Použití:</a:t>
            </a:r>
          </a:p>
          <a:p>
            <a:pPr lvl="1" eaLnBrk="1" hangingPunct="1">
              <a:defRPr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výroba barviv, plastů, léčiv a prostředků k hubení škůdců 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     </a:t>
            </a:r>
            <a:r>
              <a:rPr lang="cs-CZ" sz="1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  <a:hlinkClick r:id="rId2" action="ppaction://hlinksldjump"/>
              </a:rPr>
              <a:t>procvičování</a:t>
            </a:r>
            <a:endParaRPr lang="cs-CZ" sz="1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eaLnBrk="1" hangingPunct="1">
              <a:defRPr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" name="Skupina 2"/>
          <p:cNvGrpSpPr>
            <a:grpSpLocks/>
          </p:cNvGrpSpPr>
          <p:nvPr/>
        </p:nvGrpSpPr>
        <p:grpSpPr bwMode="auto">
          <a:xfrm>
            <a:off x="3923928" y="620688"/>
            <a:ext cx="3898897" cy="2016224"/>
            <a:chOff x="4071934" y="0"/>
            <a:chExt cx="2857500" cy="1724025"/>
          </a:xfrm>
        </p:grpSpPr>
        <p:pic>
          <p:nvPicPr>
            <p:cNvPr id="4" name="Picture 2" descr="Soubor:Phenol chemical structure.png">
              <a:hlinkClick r:id="rId3"/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71934" y="0"/>
              <a:ext cx="2857500" cy="17240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TextovéPole 10"/>
            <p:cNvSpPr txBox="1">
              <a:spLocks noChangeArrowheads="1"/>
            </p:cNvSpPr>
            <p:nvPr/>
          </p:nvSpPr>
          <p:spPr bwMode="auto">
            <a:xfrm>
              <a:off x="5143504" y="571480"/>
              <a:ext cx="697627" cy="3693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pPr eaLnBrk="1" hangingPunct="1"/>
              <a:r>
                <a:rPr lang="cs-CZ"/>
                <a:t>nebo</a:t>
              </a:r>
            </a:p>
          </p:txBody>
        </p:sp>
      </p:grpSp>
    </p:spTree>
    <p:extLst>
      <p:ext uri="{BB962C8B-B14F-4D97-AF65-F5344CB8AC3E}">
        <p14:creationId xmlns="" xmlns:p14="http://schemas.microsoft.com/office/powerpoint/2010/main" val="2063796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7" y="332656"/>
            <a:ext cx="8413761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dirty="0"/>
              <a:t>PROCVIČOVÁNÍ: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cs-CZ" sz="2400" dirty="0"/>
              <a:t>Co jsou deriváty </a:t>
            </a:r>
            <a:r>
              <a:rPr lang="cs-CZ" sz="2400" dirty="0" smtClean="0"/>
              <a:t>uhlovodíků?               </a:t>
            </a:r>
            <a:r>
              <a:rPr lang="cs-CZ" sz="2400" dirty="0" smtClean="0">
                <a:hlinkClick r:id="rId3" action="ppaction://hlinksldjump"/>
              </a:rPr>
              <a:t>Snímek 6</a:t>
            </a:r>
            <a:endParaRPr lang="cs-CZ" sz="2400" dirty="0"/>
          </a:p>
          <a:p>
            <a:pPr marL="342900" indent="-342900">
              <a:buFont typeface="+mj-lt"/>
              <a:buAutoNum type="arabicPeriod"/>
              <a:defRPr/>
            </a:pPr>
            <a:r>
              <a:rPr lang="cs-CZ" sz="2400" dirty="0"/>
              <a:t>Jak se nazývá uhlovodíkový zbytek odvozený </a:t>
            </a:r>
          </a:p>
          <a:p>
            <a:pPr>
              <a:defRPr/>
            </a:pPr>
            <a:r>
              <a:rPr lang="cs-CZ" sz="2400" dirty="0"/>
              <a:t>     od </a:t>
            </a:r>
            <a:r>
              <a:rPr lang="cs-CZ" sz="2400" dirty="0" err="1"/>
              <a:t>methanu</a:t>
            </a:r>
            <a:r>
              <a:rPr lang="cs-CZ" sz="2400" dirty="0"/>
              <a:t>?			  </a:t>
            </a:r>
            <a:r>
              <a:rPr lang="cs-CZ" sz="2400" dirty="0">
                <a:hlinkClick r:id="rId4" action="ppaction://hlinksldjump"/>
              </a:rPr>
              <a:t> </a:t>
            </a:r>
            <a:r>
              <a:rPr lang="cs-CZ" sz="2400" dirty="0" smtClean="0">
                <a:hlinkClick r:id="rId4" action="ppaction://hlinksldjump"/>
              </a:rPr>
              <a:t>         Snímek </a:t>
            </a:r>
            <a:r>
              <a:rPr lang="cs-CZ" sz="2400" dirty="0">
                <a:hlinkClick r:id="rId4" action="ppaction://hlinksldjump"/>
              </a:rPr>
              <a:t>7</a:t>
            </a:r>
            <a:endParaRPr lang="cs-CZ" sz="2400" dirty="0"/>
          </a:p>
          <a:p>
            <a:pPr marL="457200" indent="-457200">
              <a:buFont typeface="+mj-lt"/>
              <a:buAutoNum type="arabicPeriod" startAt="3"/>
              <a:defRPr/>
            </a:pPr>
            <a:r>
              <a:rPr lang="cs-CZ" sz="2400" dirty="0" smtClean="0"/>
              <a:t>Co </a:t>
            </a:r>
            <a:r>
              <a:rPr lang="cs-CZ" sz="2400" dirty="0"/>
              <a:t>je charakteristická skupina ? </a:t>
            </a:r>
            <a:r>
              <a:rPr lang="cs-CZ" sz="2400" dirty="0" smtClean="0"/>
              <a:t>         </a:t>
            </a:r>
            <a:r>
              <a:rPr lang="cs-CZ" sz="2400" dirty="0" smtClean="0">
                <a:hlinkClick r:id="rId3" action="ppaction://hlinksldjump"/>
              </a:rPr>
              <a:t>Snímek </a:t>
            </a:r>
            <a:r>
              <a:rPr lang="cs-CZ" sz="2400" dirty="0">
                <a:hlinkClick r:id="rId3" action="ppaction://hlinksldjump"/>
              </a:rPr>
              <a:t>6</a:t>
            </a:r>
            <a:endParaRPr lang="cs-CZ" sz="2400" dirty="0"/>
          </a:p>
          <a:p>
            <a:pPr marL="342900" indent="-342900">
              <a:buFont typeface="+mj-lt"/>
              <a:buAutoNum type="arabicPeriod" startAt="3"/>
              <a:defRPr/>
            </a:pPr>
            <a:r>
              <a:rPr lang="cs-CZ" sz="2400" dirty="0" smtClean="0"/>
              <a:t>Napiš </a:t>
            </a:r>
            <a:r>
              <a:rPr lang="cs-CZ" sz="2400" dirty="0"/>
              <a:t>molekulový vzorec  </a:t>
            </a:r>
            <a:r>
              <a:rPr lang="cs-CZ" sz="2400" dirty="0" err="1" smtClean="0"/>
              <a:t>methanolu</a:t>
            </a:r>
            <a:r>
              <a:rPr lang="cs-CZ" sz="2400" dirty="0" smtClean="0"/>
              <a:t>.   </a:t>
            </a:r>
            <a:r>
              <a:rPr lang="cs-CZ" sz="2400" dirty="0" smtClean="0">
                <a:hlinkClick r:id="rId5" action="ppaction://hlinksldjump"/>
              </a:rPr>
              <a:t>Snímek 9</a:t>
            </a:r>
            <a:endParaRPr lang="cs-CZ" sz="2400" dirty="0"/>
          </a:p>
          <a:p>
            <a:pPr marL="342900" indent="-342900">
              <a:buFont typeface="+mj-lt"/>
              <a:buAutoNum type="arabicPeriod" startAt="3"/>
              <a:defRPr/>
            </a:pPr>
            <a:r>
              <a:rPr lang="cs-CZ" sz="2400" dirty="0"/>
              <a:t> Napiš molekulový vzorec  </a:t>
            </a:r>
            <a:r>
              <a:rPr lang="cs-CZ" sz="2400" dirty="0" err="1" smtClean="0"/>
              <a:t>ethanolu</a:t>
            </a:r>
            <a:r>
              <a:rPr lang="cs-CZ" sz="2400" dirty="0" smtClean="0"/>
              <a:t>.     </a:t>
            </a:r>
            <a:r>
              <a:rPr lang="cs-CZ" sz="2400" dirty="0" smtClean="0">
                <a:hlinkClick r:id="rId6" action="ppaction://hlinksldjump"/>
              </a:rPr>
              <a:t>Snímek 10</a:t>
            </a:r>
            <a:endParaRPr lang="cs-CZ" sz="2400" dirty="0"/>
          </a:p>
          <a:p>
            <a:pPr marL="342900" indent="-342900">
              <a:buFont typeface="+mj-lt"/>
              <a:buAutoNum type="arabicPeriod" startAt="3"/>
              <a:defRPr/>
            </a:pPr>
            <a:r>
              <a:rPr lang="cs-CZ" sz="2400" dirty="0"/>
              <a:t>Napiš </a:t>
            </a:r>
            <a:r>
              <a:rPr lang="cs-CZ" sz="2400" dirty="0" smtClean="0"/>
              <a:t>strukturní </a:t>
            </a:r>
            <a:r>
              <a:rPr lang="cs-CZ" sz="2400" dirty="0"/>
              <a:t>vzorec  </a:t>
            </a:r>
            <a:r>
              <a:rPr lang="cs-CZ" sz="2400" dirty="0" smtClean="0"/>
              <a:t>glycerolu.         </a:t>
            </a:r>
            <a:r>
              <a:rPr lang="cs-CZ" sz="2400" dirty="0" smtClean="0">
                <a:hlinkClick r:id="rId7" action="ppaction://hlinksldjump"/>
              </a:rPr>
              <a:t>Snímek 11</a:t>
            </a:r>
            <a:r>
              <a:rPr lang="cs-CZ" sz="2400" dirty="0" smtClean="0"/>
              <a:t>         </a:t>
            </a:r>
            <a:endParaRPr lang="cs-CZ" sz="2400" dirty="0"/>
          </a:p>
          <a:p>
            <a:pPr marL="342900" indent="-342900">
              <a:buFont typeface="+mj-lt"/>
              <a:buAutoNum type="arabicPeriod" startAt="3"/>
              <a:defRPr/>
            </a:pPr>
            <a:r>
              <a:rPr lang="cs-CZ" sz="2400" dirty="0"/>
              <a:t> Napiš molekulový vzorec  </a:t>
            </a:r>
            <a:r>
              <a:rPr lang="cs-CZ" sz="2400" dirty="0" smtClean="0"/>
              <a:t>fenolu.         </a:t>
            </a:r>
            <a:r>
              <a:rPr lang="cs-CZ" sz="2400" dirty="0" smtClean="0">
                <a:hlinkClick r:id="rId8" action="ppaction://hlinksldjump"/>
              </a:rPr>
              <a:t>Snímek 14</a:t>
            </a:r>
            <a:endParaRPr lang="cs-CZ" sz="2400" dirty="0" smtClean="0"/>
          </a:p>
          <a:p>
            <a:pPr marL="342900" indent="-342900">
              <a:buFont typeface="+mj-lt"/>
              <a:buAutoNum type="arabicPeriod" startAt="3"/>
              <a:defRPr/>
            </a:pPr>
            <a:r>
              <a:rPr lang="cs-CZ" sz="2400" dirty="0" smtClean="0"/>
              <a:t>Kde se používá </a:t>
            </a:r>
            <a:r>
              <a:rPr lang="cs-CZ" sz="2400" dirty="0" err="1" smtClean="0"/>
              <a:t>ethylenglykol</a:t>
            </a:r>
            <a:r>
              <a:rPr lang="cs-CZ" sz="2400" dirty="0" smtClean="0"/>
              <a:t>?               </a:t>
            </a:r>
            <a:r>
              <a:rPr lang="cs-CZ" sz="2400" dirty="0" smtClean="0">
                <a:hlinkClick r:id="rId9" action="ppaction://hlinksldjump"/>
              </a:rPr>
              <a:t>snímek 12</a:t>
            </a:r>
            <a:endParaRPr lang="cs-CZ" sz="2400" dirty="0"/>
          </a:p>
          <a:p>
            <a:pPr lvl="8">
              <a:defRPr/>
            </a:pPr>
            <a:r>
              <a:rPr lang="cs-CZ" sz="2400" dirty="0"/>
              <a:t>                 </a:t>
            </a:r>
          </a:p>
          <a:p>
            <a:pPr marL="342900" indent="-342900">
              <a:buFont typeface="+mj-lt"/>
              <a:buAutoNum type="arabicPeriod"/>
              <a:defRPr/>
            </a:pPr>
            <a:endParaRPr lang="cs-CZ" dirty="0"/>
          </a:p>
          <a:p>
            <a:pPr marL="342900" indent="-342900">
              <a:buFont typeface="+mj-lt"/>
              <a:buAutoNum type="arabicPeriod"/>
              <a:defRPr/>
            </a:pPr>
            <a:endParaRPr lang="cs-CZ" dirty="0"/>
          </a:p>
          <a:p>
            <a:pPr marL="342900" indent="-342900">
              <a:buFont typeface="+mj-lt"/>
              <a:buAutoNum type="arabicPeriod"/>
              <a:defRPr/>
            </a:pPr>
            <a:endParaRPr lang="cs-CZ" dirty="0"/>
          </a:p>
          <a:p>
            <a:pPr marL="342900" indent="-342900">
              <a:buFont typeface="+mj-lt"/>
              <a:buAutoNum type="arabicPeriod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1475656" y="1412873"/>
            <a:ext cx="6696075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cs-CZ" dirty="0"/>
              <a:t>ZDROJE</a:t>
            </a:r>
            <a:r>
              <a:rPr lang="cs-CZ" dirty="0" smtClean="0"/>
              <a:t>:</a:t>
            </a:r>
          </a:p>
          <a:p>
            <a:r>
              <a:rPr lang="cs-CZ" dirty="0" smtClean="0"/>
              <a:t>25.2.2012</a:t>
            </a:r>
          </a:p>
          <a:p>
            <a:r>
              <a:rPr lang="cs-CZ" dirty="0" smtClean="0">
                <a:hlinkClick r:id="rId3"/>
              </a:rPr>
              <a:t>http://commons.wikimedia.org/wiki/File:Methanol-3D-vdW.png?uselang=cs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http://cs.wikipedia.org/wiki/Soubor:Hazard_T.svg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http://cs.wikipedia.org/wiki/Soubor:Hazard_F.svg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http://commons.wikimedia.org/wiki/File:Ethanol_Lewis.svg?uselang=cs</a:t>
            </a:r>
          </a:p>
          <a:p>
            <a:r>
              <a:rPr lang="cs-CZ" dirty="0" smtClean="0">
                <a:hlinkClick r:id="rId6"/>
              </a:rPr>
              <a:t>http</a:t>
            </a:r>
            <a:r>
              <a:rPr lang="cs-CZ" dirty="0" smtClean="0">
                <a:hlinkClick r:id="rId6"/>
              </a:rPr>
              <a:t>://</a:t>
            </a:r>
            <a:r>
              <a:rPr lang="cs-CZ" dirty="0" smtClean="0">
                <a:hlinkClick r:id="rId6"/>
              </a:rPr>
              <a:t>cs.wikipedia.org/wiki/Soubor:1,2,3_Propantriol.png</a:t>
            </a:r>
          </a:p>
          <a:p>
            <a:r>
              <a:rPr lang="cs-CZ" dirty="0" smtClean="0">
                <a:hlinkClick r:id="rId6"/>
              </a:rPr>
              <a:t>http</a:t>
            </a:r>
            <a:r>
              <a:rPr lang="cs-CZ" dirty="0" smtClean="0">
                <a:hlinkClick r:id="rId6"/>
              </a:rPr>
              <a:t>://cs.wikipedia.org/wiki/Fenol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340</TotalTime>
  <Words>504</Words>
  <Application>Microsoft Office PowerPoint</Application>
  <PresentationFormat>Předvádění na obrazovce (4:3)</PresentationFormat>
  <Paragraphs>188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Aspekt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mokry</dc:creator>
  <cp:lastModifiedBy>Hanka</cp:lastModifiedBy>
  <cp:revision>37</cp:revision>
  <dcterms:created xsi:type="dcterms:W3CDTF">2011-10-04T09:03:37Z</dcterms:created>
  <dcterms:modified xsi:type="dcterms:W3CDTF">2012-05-31T09:23:59Z</dcterms:modified>
</cp:coreProperties>
</file>