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5"/>
  </p:notesMasterIdLst>
  <p:sldIdLst>
    <p:sldId id="259" r:id="rId2"/>
    <p:sldId id="260" r:id="rId3"/>
    <p:sldId id="261" r:id="rId4"/>
    <p:sldId id="262" r:id="rId5"/>
    <p:sldId id="263" r:id="rId6"/>
    <p:sldId id="265" r:id="rId7"/>
    <p:sldId id="271" r:id="rId8"/>
    <p:sldId id="272" r:id="rId9"/>
    <p:sldId id="275" r:id="rId10"/>
    <p:sldId id="273" r:id="rId11"/>
    <p:sldId id="274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176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94B3695-0CC8-4AFE-B613-A625710284D1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06B6C3-7E85-4B32-94A3-1C282FD3A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82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036434EA-457C-4B49-9F03-DEBCD2DF15F0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65F056F-5B2E-45D9-BDA5-F690EF6D4911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9EF987-7E39-474D-B64C-EB9581966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6014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497E8-9241-419C-A976-F04A40D7F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5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7729B6-3CD0-483F-8489-BD7B21F15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8377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72644-B2B7-41BE-BFA5-18ADD4322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566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08FAD-ED45-46D9-A9DC-716B4E82F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9349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F6675-C0B4-41ED-B4C1-95502D50D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9978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A979A2-98AD-4E11-94A4-3E450774F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6018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E9EDB-FA3E-4796-AEB2-65D770273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654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E8745-7B1D-4D55-A7ED-CCDD3B28E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170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DAF8-54F2-4756-BD80-52854AAA8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0575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DE5A4-6D9E-4E71-ACD4-E4550656E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47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58179A17-B786-499B-92FD-186CB14D5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4" r:id="rId2"/>
    <p:sldLayoutId id="2147483722" r:id="rId3"/>
    <p:sldLayoutId id="2147483715" r:id="rId4"/>
    <p:sldLayoutId id="2147483716" r:id="rId5"/>
    <p:sldLayoutId id="2147483717" r:id="rId6"/>
    <p:sldLayoutId id="2147483723" r:id="rId7"/>
    <p:sldLayoutId id="2147483718" r:id="rId8"/>
    <p:sldLayoutId id="2147483724" r:id="rId9"/>
    <p:sldLayoutId id="2147483719" r:id="rId10"/>
    <p:sldLayoutId id="21474837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5/Carboxylic-acid.svg" TargetMode="Externa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6.xml"/><Relationship Id="rId7" Type="http://schemas.openxmlformats.org/officeDocument/2006/relationships/slide" Target="slide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ourmi02.svg?uselang=c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/index.php?search=ho%C5%99tice&amp;button=&amp;title=Special:Search" TargetMode="External"/><Relationship Id="rId5" Type="http://schemas.openxmlformats.org/officeDocument/2006/relationships/hyperlink" Target="http://commons.wikimedia.org/wiki/File:More_grapes.jpg?uselang=cs" TargetMode="External"/><Relationship Id="rId4" Type="http://schemas.openxmlformats.org/officeDocument/2006/relationships/hyperlink" Target="http://commons.wikimedia.org/wiki/File:Lemon_with_white_backgroun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VY_32_INOVACE_14_CH 11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DERIVÁTY UHLOVODÍKŮ, 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KARBOXYLOVÉ KYSELINY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pojmů organické chemie, výkladu KARBOXYLOVÝCH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KYSELIN, procvičování  pojmů a vzorců. 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4.3.2012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861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</a:t>
            </a:r>
            <a:r>
              <a:rPr lang="cs-CZ" sz="2400" dirty="0" smtClean="0"/>
              <a:t>(molekulový, součtový</a:t>
            </a:r>
            <a:r>
              <a:rPr lang="cs-CZ" sz="2400" dirty="0"/>
              <a:t>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dirty="0"/>
              <a:t>uhlovodíky</a:t>
            </a:r>
            <a:r>
              <a:rPr lang="cs-CZ" sz="2400" dirty="0"/>
              <a:t> </a:t>
            </a:r>
            <a:r>
              <a:rPr lang="cs-CZ" sz="2400" i="1" dirty="0"/>
              <a:t>(obsahují pouze atomy C a H)</a:t>
            </a:r>
          </a:p>
          <a:p>
            <a:pPr lvl="1" eaLnBrk="1" hangingPunct="1">
              <a:defRPr/>
            </a:pPr>
            <a:r>
              <a:rPr lang="cs-CZ" sz="2400" b="1" dirty="0">
                <a:solidFill>
                  <a:srgbClr val="FF0000"/>
                </a:solidFill>
              </a:rPr>
              <a:t>deriváty uhlovodíků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i="1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původu</a:t>
            </a:r>
          </a:p>
          <a:p>
            <a:pPr lvl="1" eaLnBrk="1" hangingPunct="1">
              <a:defRPr/>
            </a:pPr>
            <a:r>
              <a:rPr lang="cs-CZ" sz="2400" b="1" dirty="0"/>
              <a:t>přírodní</a:t>
            </a:r>
            <a:r>
              <a:rPr lang="cs-CZ" sz="2400" dirty="0"/>
              <a:t> </a:t>
            </a:r>
            <a:r>
              <a:rPr lang="cs-CZ" sz="2400" i="1" dirty="0"/>
              <a:t>(látky vyskytující se v přírodě</a:t>
            </a:r>
            <a:r>
              <a:rPr lang="cs-CZ" sz="2400" dirty="0"/>
              <a:t>)</a:t>
            </a:r>
          </a:p>
          <a:p>
            <a:pPr lvl="1" eaLnBrk="1" hangingPunct="1">
              <a:defRPr/>
            </a:pPr>
            <a:r>
              <a:rPr lang="cs-CZ" sz="2400" b="1" dirty="0"/>
              <a:t>umělé</a:t>
            </a:r>
            <a:r>
              <a:rPr lang="cs-CZ" sz="2400" dirty="0"/>
              <a:t> </a:t>
            </a:r>
            <a:r>
              <a:rPr lang="cs-CZ" sz="2400" i="1" dirty="0"/>
              <a:t>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b="1" dirty="0"/>
              <a:t>syntetické</a:t>
            </a:r>
            <a:r>
              <a:rPr lang="cs-CZ" sz="2400" dirty="0"/>
              <a:t> </a:t>
            </a:r>
            <a:r>
              <a:rPr lang="cs-CZ" sz="2400" i="1" dirty="0"/>
              <a:t>(člověkem vyrobená náhražka přírodních látek např. syntetický kaučuk, vlákna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323528" y="692696"/>
            <a:ext cx="8352928" cy="5400600"/>
          </a:xfrm>
        </p:spPr>
        <p:txBody>
          <a:bodyPr>
            <a:normAutofit/>
          </a:bodyPr>
          <a:lstStyle/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rgbClr val="C00000"/>
                </a:solidFill>
              </a:rPr>
              <a:t>DERIVÁTY UHLOVODÍKŮ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cs typeface="Arial" charset="0"/>
              </a:rPr>
              <a:t>Jsou </a:t>
            </a:r>
            <a:r>
              <a:rPr lang="cs-CZ" dirty="0">
                <a:cs typeface="Arial" charset="0"/>
              </a:rPr>
              <a:t>to sloučeniny, které jsou odvozeny 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cs typeface="Arial" charset="0"/>
              </a:rPr>
              <a:t>od uhlovodíků, nahrazením jednoho nebo více atomů vodíku jiným prvkem nebo </a:t>
            </a:r>
            <a:r>
              <a:rPr lang="cs-CZ" dirty="0" smtClean="0">
                <a:cs typeface="Arial" charset="0"/>
              </a:rPr>
              <a:t>skupinou   ( </a:t>
            </a:r>
            <a:r>
              <a:rPr lang="cs-CZ" dirty="0" smtClean="0">
                <a:solidFill>
                  <a:srgbClr val="FF0000"/>
                </a:solidFill>
                <a:cs typeface="Arial" charset="0"/>
              </a:rPr>
              <a:t>CHARAKTERISTICKOU SKUPINOU</a:t>
            </a:r>
            <a:r>
              <a:rPr lang="cs-CZ" dirty="0" smtClean="0">
                <a:cs typeface="Arial" charset="0"/>
              </a:rPr>
              <a:t> ).</a:t>
            </a:r>
            <a:endParaRPr lang="cs-CZ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Např. R –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	R –</a:t>
            </a:r>
            <a:r>
              <a:rPr lang="cs-CZ" dirty="0" smtClean="0">
                <a:solidFill>
                  <a:srgbClr val="FF0000"/>
                </a:solidFill>
              </a:rPr>
              <a:t>OH</a:t>
            </a:r>
            <a:r>
              <a:rPr lang="cs-CZ" dirty="0" smtClean="0"/>
              <a:t>     R – </a:t>
            </a:r>
            <a:r>
              <a:rPr lang="cs-CZ" dirty="0" smtClean="0">
                <a:solidFill>
                  <a:srgbClr val="FF0000"/>
                </a:solidFill>
              </a:rPr>
              <a:t>COOH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   = uhlovodíkový zbytek  </a:t>
            </a:r>
          </a:p>
          <a:p>
            <a:pPr marL="265176" lvl="1" indent="-265176" eaLnBrk="1" fontAlgn="auto" hangingPunct="1">
              <a:spcAft>
                <a:spcPts val="0"/>
              </a:spcAft>
              <a:buSzPct val="80000"/>
              <a:buFont typeface="Wingdings 2"/>
              <a:buChar char="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  <a:hlinkClick r:id="rId2" action="ppaction://hlinksldjump"/>
              </a:rPr>
              <a:t>procvičování</a:t>
            </a:r>
            <a:endParaRPr lang="cs-CZ" sz="1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547813" y="1412875"/>
            <a:ext cx="5832475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800" b="1" dirty="0">
                <a:solidFill>
                  <a:srgbClr val="C00000"/>
                </a:solidFill>
              </a:rPr>
              <a:t>UHLOVODÍKOVÝ ZBYTEK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err="1"/>
              <a:t>methan</a:t>
            </a:r>
            <a:r>
              <a:rPr lang="cs-CZ" sz="2800" dirty="0"/>
              <a:t> 	→    </a:t>
            </a:r>
            <a:r>
              <a:rPr lang="cs-CZ" sz="2800" dirty="0" err="1"/>
              <a:t>methyl</a:t>
            </a:r>
            <a:endParaRPr lang="cs-CZ" sz="2800" dirty="0"/>
          </a:p>
          <a:p>
            <a:r>
              <a:rPr lang="cs-CZ" sz="2800" dirty="0"/>
              <a:t>CH</a:t>
            </a:r>
            <a:r>
              <a:rPr lang="cs-CZ" sz="2800" baseline="-25000" dirty="0"/>
              <a:t>4			</a:t>
            </a:r>
            <a:r>
              <a:rPr lang="cs-CZ" sz="2800" dirty="0"/>
              <a:t> CH</a:t>
            </a:r>
            <a:r>
              <a:rPr lang="cs-CZ" sz="2800" baseline="-25000" dirty="0"/>
              <a:t>3 </a:t>
            </a:r>
            <a:r>
              <a:rPr lang="cs-CZ" sz="2800" dirty="0"/>
              <a:t>– </a:t>
            </a:r>
          </a:p>
          <a:p>
            <a:endParaRPr lang="cs-CZ" sz="2800" dirty="0"/>
          </a:p>
          <a:p>
            <a:r>
              <a:rPr lang="cs-CZ" sz="2800" dirty="0" err="1"/>
              <a:t>Ethan</a:t>
            </a:r>
            <a:r>
              <a:rPr lang="cs-CZ" sz="2800" dirty="0"/>
              <a:t>       → 	</a:t>
            </a:r>
            <a:r>
              <a:rPr lang="cs-CZ" sz="2800" dirty="0" err="1"/>
              <a:t>ethyl</a:t>
            </a:r>
            <a:endParaRPr lang="cs-CZ" sz="2800" dirty="0"/>
          </a:p>
          <a:p>
            <a:r>
              <a:rPr lang="cs-CZ" sz="2800" dirty="0"/>
              <a:t>C</a:t>
            </a:r>
            <a:r>
              <a:rPr lang="cs-CZ" sz="2800" baseline="-25000" dirty="0"/>
              <a:t>2</a:t>
            </a:r>
            <a:r>
              <a:rPr lang="cs-CZ" sz="2800" dirty="0"/>
              <a:t>H</a:t>
            </a:r>
            <a:r>
              <a:rPr lang="cs-CZ" sz="2800" baseline="-25000" dirty="0"/>
              <a:t>6			</a:t>
            </a:r>
            <a:r>
              <a:rPr lang="cs-CZ" sz="2800" dirty="0"/>
              <a:t>C</a:t>
            </a:r>
            <a:r>
              <a:rPr lang="cs-CZ" sz="2800" baseline="-25000" dirty="0"/>
              <a:t>2</a:t>
            </a:r>
            <a:r>
              <a:rPr lang="cs-CZ" sz="2800" dirty="0"/>
              <a:t>H</a:t>
            </a:r>
            <a:r>
              <a:rPr lang="cs-CZ" sz="2800" baseline="-25000" dirty="0"/>
              <a:t>5 </a:t>
            </a:r>
            <a:r>
              <a:rPr lang="cs-CZ" sz="2800" dirty="0"/>
              <a:t>–</a:t>
            </a:r>
          </a:p>
          <a:p>
            <a:endParaRPr lang="cs-CZ" sz="2800" baseline="-25000" dirty="0"/>
          </a:p>
          <a:p>
            <a:endParaRPr lang="cs-CZ" sz="2800" baseline="-25000" dirty="0"/>
          </a:p>
          <a:p>
            <a:endParaRPr lang="cs-CZ" sz="2800" baseline="-25000" dirty="0"/>
          </a:p>
          <a:p>
            <a:endParaRPr lang="cs-CZ" sz="2800" baseline="-25000" dirty="0"/>
          </a:p>
          <a:p>
            <a:r>
              <a:rPr lang="cs-CZ" sz="2800" baseline="-25000" dirty="0"/>
              <a:t>			                                                  	                                                </a:t>
            </a:r>
            <a:r>
              <a:rPr lang="cs-CZ" sz="2800" baseline="-25000" dirty="0">
                <a:hlinkClick r:id="rId2" action="ppaction://hlinksldjump"/>
              </a:rPr>
              <a:t>procvičování</a:t>
            </a:r>
            <a:endParaRPr lang="cs-CZ" sz="28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Baskerville Old Face" pitchFamily="18" charset="0"/>
              </a:rPr>
              <a:t>KARBOXYLOVÉ  KYSELINY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</a:t>
            </a:r>
            <a:r>
              <a:rPr lang="cs-CZ" sz="2400" dirty="0"/>
              <a:t>organické kyseliny, které obsahují karboxylovou skupinu –COOH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cs typeface="Arial" charset="0"/>
              </a:rPr>
              <a:t>název karboxyl je složen z </a:t>
            </a:r>
            <a:r>
              <a:rPr lang="cs-CZ" sz="2400" b="1" u="sng" dirty="0">
                <a:solidFill>
                  <a:srgbClr val="C00000"/>
                </a:solidFill>
                <a:cs typeface="Arial" charset="0"/>
              </a:rPr>
              <a:t>karb</a:t>
            </a:r>
            <a:r>
              <a:rPr lang="cs-CZ" sz="2400" b="1" dirty="0">
                <a:solidFill>
                  <a:srgbClr val="C00000"/>
                </a:solidFill>
                <a:cs typeface="Arial" charset="0"/>
              </a:rPr>
              <a:t>onyl</a:t>
            </a:r>
            <a:r>
              <a:rPr lang="cs-CZ" sz="2400" b="1" dirty="0">
                <a:cs typeface="Arial" charset="0"/>
              </a:rPr>
              <a:t> a </a:t>
            </a:r>
            <a:r>
              <a:rPr lang="cs-CZ" sz="2400" b="1" dirty="0" smtClean="0">
                <a:solidFill>
                  <a:srgbClr val="0070C0"/>
                </a:solidFill>
                <a:cs typeface="Arial" charset="0"/>
              </a:rPr>
              <a:t>hydr</a:t>
            </a:r>
            <a:r>
              <a:rPr lang="cs-CZ" sz="2400" b="1" u="sng" dirty="0" smtClean="0">
                <a:solidFill>
                  <a:srgbClr val="0070C0"/>
                </a:solidFill>
                <a:cs typeface="Arial" charset="0"/>
              </a:rPr>
              <a:t>oxyl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cs typeface="Arial" charset="0"/>
              </a:rPr>
              <a:t> </a:t>
            </a:r>
            <a:r>
              <a:rPr lang="cs-CZ" sz="2400" dirty="0">
                <a:cs typeface="Arial" charset="0"/>
              </a:rPr>
              <a:t/>
            </a:r>
            <a:br>
              <a:rPr lang="cs-CZ" sz="2400" dirty="0">
                <a:cs typeface="Arial" charset="0"/>
              </a:rPr>
            </a:br>
            <a:endParaRPr lang="cs-CZ" sz="2400" dirty="0">
              <a:cs typeface="Arial" charset="0"/>
            </a:endParaRPr>
          </a:p>
          <a:p>
            <a:r>
              <a:rPr lang="cs-CZ" sz="3600" dirty="0" smtClean="0"/>
              <a:t>        R - COOH</a:t>
            </a:r>
            <a:endParaRPr lang="cs-CZ" sz="3600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karboxylové </a:t>
            </a:r>
            <a:r>
              <a:rPr lang="cs-CZ" sz="2400" dirty="0"/>
              <a:t>kyseliny, společně se svými solemi tvoří nezbytnou součást všech živých </a:t>
            </a:r>
            <a:r>
              <a:rPr lang="cs-CZ" sz="2400" dirty="0" smtClean="0"/>
              <a:t>organismů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</a:t>
            </a:r>
            <a:r>
              <a:rPr lang="cs-CZ" sz="2400" dirty="0" smtClean="0">
                <a:hlinkClick r:id="rId2" action="ppaction://hlinksldjump"/>
              </a:rPr>
              <a:t>procvičování</a:t>
            </a:r>
            <a:endParaRPr lang="cs-CZ" sz="2400" dirty="0"/>
          </a:p>
        </p:txBody>
      </p:sp>
      <p:pic>
        <p:nvPicPr>
          <p:cNvPr id="3" name="Picture 2" descr="Soubor:Carboxylic-acid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67702"/>
            <a:ext cx="2671763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8858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48880"/>
            <a:ext cx="252028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80089" y="332656"/>
            <a:ext cx="8496944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 domácnosti známe několik </a:t>
            </a:r>
            <a:r>
              <a:rPr lang="cs-CZ" sz="2400" dirty="0" smtClean="0"/>
              <a:t>karboxylových kyselin:</a:t>
            </a:r>
          </a:p>
          <a:p>
            <a:r>
              <a:rPr lang="cs-CZ" sz="2400" dirty="0" smtClean="0"/>
              <a:t> 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mravenčí (mravenci)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</a:rPr>
              <a:t>octová (ocet)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FFC000"/>
                </a:solidFill>
              </a:rPr>
              <a:t>citronová (v citrusových plodech</a:t>
            </a:r>
            <a:r>
              <a:rPr lang="cs-CZ" sz="2400" b="1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endParaRPr lang="cs-CZ" sz="2400" b="1" dirty="0">
              <a:solidFill>
                <a:srgbClr val="FFC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vinná (hroznové víno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rgbClr val="00B050"/>
                </a:solidFill>
              </a:rPr>
              <a:t>mléčná (kyselé mléko a kyselé zelí) </a:t>
            </a:r>
            <a:endParaRPr lang="cs-CZ" sz="2400" dirty="0" smtClean="0">
              <a:solidFill>
                <a:srgbClr val="00B05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benzoová (konzervace hořčice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  <a:p>
            <a:r>
              <a:rPr lang="cs-CZ" sz="2400" dirty="0" smtClean="0">
                <a:hlinkClick r:id="rId3" action="ppaction://hlinksldjump"/>
              </a:rPr>
              <a:t>                                                                         procvičování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81993" y="782706"/>
            <a:ext cx="1080120" cy="1764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289" y="2100991"/>
            <a:ext cx="1733979" cy="1202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084" y="4365104"/>
            <a:ext cx="2772308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9390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Názvosloví KARBOXYLOVÝCH KYSELIN</a:t>
            </a:r>
            <a:endParaRPr lang="cs-CZ" sz="28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název se skládá ze slova kyselina a přídavného jména odvozeného z uhlovodíku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                 </a:t>
            </a:r>
            <a:r>
              <a:rPr lang="cs-CZ" sz="2000" b="1" dirty="0" smtClean="0"/>
              <a:t>s </a:t>
            </a:r>
            <a:r>
              <a:rPr lang="cs-CZ" sz="2000" b="1" dirty="0"/>
              <a:t>koncovkou  –</a:t>
            </a:r>
            <a:r>
              <a:rPr lang="cs-CZ" sz="2000" b="1" dirty="0" err="1" smtClean="0"/>
              <a:t>ová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C00000"/>
                </a:solidFill>
                <a:latin typeface="Algerian" pitchFamily="82" charset="0"/>
              </a:rPr>
              <a:t>triviální název</a:t>
            </a:r>
            <a:endParaRPr lang="cs-CZ" sz="2000" b="1" dirty="0">
              <a:solidFill>
                <a:srgbClr val="C00000"/>
              </a:solidFill>
              <a:latin typeface="Algerian" pitchFamily="82" charset="0"/>
            </a:endParaRPr>
          </a:p>
          <a:p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HCOOH   		kyselina </a:t>
            </a:r>
            <a:r>
              <a:rPr lang="cs-CZ" sz="2000" dirty="0" err="1"/>
              <a:t>methanová</a:t>
            </a:r>
            <a:r>
              <a:rPr lang="cs-CZ" sz="2000" dirty="0"/>
              <a:t>	</a:t>
            </a: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</a:t>
            </a:r>
            <a:r>
              <a:rPr lang="cs-CZ" sz="2000" b="1" dirty="0" smtClean="0">
                <a:solidFill>
                  <a:srgbClr val="C00000"/>
                </a:solidFill>
              </a:rPr>
              <a:t>mravenčí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CH</a:t>
            </a:r>
            <a:r>
              <a:rPr lang="cs-CZ" sz="2000" baseline="-25000" dirty="0"/>
              <a:t>3</a:t>
            </a:r>
            <a:r>
              <a:rPr lang="cs-CZ" sz="2000" dirty="0"/>
              <a:t>COOH 		kyselina ethanová	</a:t>
            </a: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octová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b="1" dirty="0">
              <a:solidFill>
                <a:srgbClr val="C0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CH</a:t>
            </a:r>
            <a:r>
              <a:rPr lang="cs-CZ" sz="2000" baseline="-25000" dirty="0"/>
              <a:t>3</a:t>
            </a:r>
            <a:r>
              <a:rPr lang="cs-CZ" sz="2000" dirty="0"/>
              <a:t>(CH</a:t>
            </a:r>
            <a:r>
              <a:rPr lang="cs-CZ" sz="2000" baseline="-25000" dirty="0"/>
              <a:t>2</a:t>
            </a:r>
            <a:r>
              <a:rPr lang="cs-CZ" sz="2000" dirty="0"/>
              <a:t>)</a:t>
            </a:r>
            <a:r>
              <a:rPr lang="cs-CZ" sz="2000" baseline="-25000" dirty="0"/>
              <a:t>2</a:t>
            </a:r>
            <a:r>
              <a:rPr lang="cs-CZ" sz="2000" dirty="0"/>
              <a:t>COOH 	</a:t>
            </a:r>
            <a:r>
              <a:rPr lang="cs-CZ" sz="2000" dirty="0" err="1"/>
              <a:t>kys</a:t>
            </a:r>
            <a:r>
              <a:rPr lang="cs-CZ" sz="2000" dirty="0"/>
              <a:t>. butanová		</a:t>
            </a: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máselná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(COOH)</a:t>
            </a:r>
            <a:r>
              <a:rPr lang="cs-CZ" sz="2000" baseline="-25000" dirty="0"/>
              <a:t>2</a:t>
            </a:r>
            <a:r>
              <a:rPr lang="cs-CZ" sz="2000" dirty="0"/>
              <a:t>		</a:t>
            </a:r>
            <a:r>
              <a:rPr lang="cs-CZ" sz="2000" dirty="0" err="1"/>
              <a:t>kys</a:t>
            </a:r>
            <a:r>
              <a:rPr lang="cs-CZ" sz="2000" dirty="0"/>
              <a:t>. </a:t>
            </a:r>
            <a:r>
              <a:rPr lang="cs-CZ" sz="2000" dirty="0" err="1"/>
              <a:t>ethandiová</a:t>
            </a:r>
            <a:r>
              <a:rPr lang="cs-CZ" sz="2000" dirty="0"/>
              <a:t>	</a:t>
            </a:r>
            <a:r>
              <a:rPr lang="cs-CZ" sz="2000" dirty="0" smtClean="0"/>
              <a:t>             </a:t>
            </a: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šťavelová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COOH(CH</a:t>
            </a:r>
            <a:r>
              <a:rPr lang="cs-CZ" sz="2000" baseline="-25000" dirty="0"/>
              <a:t>2</a:t>
            </a:r>
            <a:r>
              <a:rPr lang="cs-CZ" sz="2000" dirty="0"/>
              <a:t>)</a:t>
            </a:r>
            <a:r>
              <a:rPr lang="cs-CZ" sz="2000" baseline="-25000" dirty="0"/>
              <a:t>2</a:t>
            </a:r>
            <a:r>
              <a:rPr lang="cs-CZ" sz="2000" dirty="0"/>
              <a:t>COOH 	</a:t>
            </a:r>
            <a:r>
              <a:rPr lang="cs-CZ" sz="2000" dirty="0" err="1"/>
              <a:t>kys</a:t>
            </a:r>
            <a:r>
              <a:rPr lang="cs-CZ" sz="2000" dirty="0"/>
              <a:t>. </a:t>
            </a:r>
            <a:r>
              <a:rPr lang="cs-CZ" sz="2000" dirty="0" err="1"/>
              <a:t>butandiová</a:t>
            </a:r>
            <a:r>
              <a:rPr lang="cs-CZ" sz="2000" dirty="0"/>
              <a:t>	</a:t>
            </a:r>
            <a:r>
              <a:rPr lang="cs-CZ" sz="2000" dirty="0" smtClean="0"/>
              <a:t>             </a:t>
            </a: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jantarová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CH</a:t>
            </a:r>
            <a:r>
              <a:rPr lang="cs-CZ" sz="2000" baseline="-25000" dirty="0"/>
              <a:t>2</a:t>
            </a:r>
            <a:r>
              <a:rPr lang="cs-CZ" sz="2000" dirty="0"/>
              <a:t>=CH-COOH 	</a:t>
            </a:r>
            <a:r>
              <a:rPr lang="cs-CZ" sz="2000" dirty="0" err="1"/>
              <a:t>kys</a:t>
            </a:r>
            <a:r>
              <a:rPr lang="cs-CZ" sz="2000" dirty="0"/>
              <a:t>. propenová	</a:t>
            </a:r>
            <a:r>
              <a:rPr lang="cs-CZ" sz="2000" dirty="0" smtClean="0"/>
              <a:t>             </a:t>
            </a:r>
            <a:r>
              <a:rPr lang="cs-CZ" sz="2000" b="1" dirty="0" err="1">
                <a:solidFill>
                  <a:srgbClr val="C00000"/>
                </a:solidFill>
              </a:rPr>
              <a:t>kys</a:t>
            </a:r>
            <a:r>
              <a:rPr lang="cs-CZ" sz="2000" b="1" dirty="0">
                <a:solidFill>
                  <a:srgbClr val="C00000"/>
                </a:solidFill>
              </a:rPr>
              <a:t>. </a:t>
            </a:r>
            <a:r>
              <a:rPr lang="cs-CZ" sz="2000" b="1" dirty="0" smtClean="0">
                <a:solidFill>
                  <a:srgbClr val="C00000"/>
                </a:solidFill>
              </a:rPr>
              <a:t>akrylová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C00000"/>
                </a:solidFill>
                <a:hlinkClick r:id="rId2" action="ppaction://hlinksldjump"/>
              </a:rPr>
              <a:t>                                                                                     procvičování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2389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341" y="332656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KARBOXYLOVÉ  KYSELINY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slabší </a:t>
            </a:r>
            <a:r>
              <a:rPr lang="cs-CZ" sz="2400" dirty="0"/>
              <a:t>kyseliny než minerální (anorganické) </a:t>
            </a:r>
            <a:r>
              <a:rPr lang="cs-CZ" sz="2400" dirty="0" smtClean="0"/>
              <a:t>kyseliny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při </a:t>
            </a:r>
            <a:r>
              <a:rPr lang="cs-CZ" sz="2400" dirty="0"/>
              <a:t>disociaci se odštěpuje </a:t>
            </a:r>
            <a:r>
              <a:rPr lang="cs-CZ" sz="2400" dirty="0" smtClean="0"/>
              <a:t>vodíkový kation:</a:t>
            </a:r>
            <a:endParaRPr lang="cs-CZ" sz="2400" dirty="0"/>
          </a:p>
          <a:p>
            <a:r>
              <a:rPr lang="cs-CZ" sz="2400" dirty="0"/>
              <a:t>	R-COOH  → R-COO</a:t>
            </a:r>
            <a:r>
              <a:rPr lang="cs-CZ" sz="2400" baseline="30000" dirty="0"/>
              <a:t>− </a:t>
            </a:r>
            <a:r>
              <a:rPr lang="cs-CZ" sz="2400" dirty="0"/>
              <a:t>+ H</a:t>
            </a:r>
            <a:r>
              <a:rPr lang="cs-CZ" sz="2400" baseline="30000" dirty="0" smtClean="0"/>
              <a:t>+</a:t>
            </a:r>
          </a:p>
          <a:p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neutralizace</a:t>
            </a:r>
          </a:p>
          <a:p>
            <a:r>
              <a:rPr lang="cs-CZ" sz="2400" dirty="0"/>
              <a:t>	R-COOH + </a:t>
            </a:r>
            <a:r>
              <a:rPr lang="cs-CZ" sz="2400" dirty="0" err="1"/>
              <a:t>NaOH</a:t>
            </a:r>
            <a:r>
              <a:rPr lang="cs-CZ" sz="2400" dirty="0"/>
              <a:t> → R-</a:t>
            </a:r>
            <a:r>
              <a:rPr lang="cs-CZ" sz="2400" dirty="0" err="1"/>
              <a:t>COONa</a:t>
            </a:r>
            <a:r>
              <a:rPr lang="cs-CZ" sz="2400" dirty="0"/>
              <a:t> + 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vznikají z uhlovodíků postupnou oxidací přes alkohol a aldehyd:</a:t>
            </a:r>
          </a:p>
          <a:p>
            <a:r>
              <a:rPr lang="cs-CZ" sz="2400" dirty="0"/>
              <a:t>	R-CH</a:t>
            </a:r>
            <a:r>
              <a:rPr lang="cs-CZ" sz="2400" baseline="-25000" dirty="0"/>
              <a:t>3</a:t>
            </a:r>
            <a:r>
              <a:rPr lang="cs-CZ" sz="2400" dirty="0"/>
              <a:t> → R-CH</a:t>
            </a:r>
            <a:r>
              <a:rPr lang="cs-CZ" sz="2400" baseline="-25000" dirty="0"/>
              <a:t>2</a:t>
            </a:r>
            <a:r>
              <a:rPr lang="cs-CZ" sz="2400" dirty="0"/>
              <a:t>-OH → R-CH=O → R-COOH</a:t>
            </a:r>
          </a:p>
          <a:p>
            <a:endParaRPr lang="cs-CZ" baseline="-25000" dirty="0"/>
          </a:p>
        </p:txBody>
      </p:sp>
    </p:spTree>
    <p:extLst>
      <p:ext uri="{BB962C8B-B14F-4D97-AF65-F5344CB8AC3E}">
        <p14:creationId xmlns="" xmlns:p14="http://schemas.microsoft.com/office/powerpoint/2010/main" val="277516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332656"/>
            <a:ext cx="8413761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/>
              <a:t>PROCVIČOVÁNÍ: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Co jsou deriváty </a:t>
            </a:r>
            <a:r>
              <a:rPr lang="cs-CZ" sz="2400" dirty="0" smtClean="0"/>
              <a:t>uhlovodíků?               </a:t>
            </a:r>
            <a:r>
              <a:rPr lang="cs-CZ" sz="2400" dirty="0" smtClean="0">
                <a:hlinkClick r:id="rId3" action="ppaction://hlinksldjump"/>
              </a:rPr>
              <a:t>Snímek 6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Jak se nazývá uhlovodíkový zbytek odvozený </a:t>
            </a:r>
          </a:p>
          <a:p>
            <a:pPr>
              <a:defRPr/>
            </a:pPr>
            <a:r>
              <a:rPr lang="cs-CZ" sz="2400" dirty="0"/>
              <a:t>     od </a:t>
            </a:r>
            <a:r>
              <a:rPr lang="cs-CZ" sz="2400" dirty="0" err="1"/>
              <a:t>methanu</a:t>
            </a:r>
            <a:r>
              <a:rPr lang="cs-CZ" sz="2400" dirty="0"/>
              <a:t>?			  </a:t>
            </a:r>
            <a:r>
              <a:rPr lang="cs-CZ" sz="2400" dirty="0" smtClean="0"/>
              <a:t>          </a:t>
            </a:r>
            <a:r>
              <a:rPr lang="cs-CZ" sz="2400" dirty="0" smtClean="0">
                <a:hlinkClick r:id="rId4" action="ppaction://hlinksldjump"/>
              </a:rPr>
              <a:t>Snímek 7</a:t>
            </a:r>
            <a:endParaRPr lang="cs-CZ" sz="2400" dirty="0" smtClean="0"/>
          </a:p>
          <a:p>
            <a:pPr>
              <a:defRPr/>
            </a:pPr>
            <a:endParaRPr lang="cs-CZ" sz="2400" dirty="0"/>
          </a:p>
          <a:p>
            <a:pPr marL="457200" indent="-457200">
              <a:buFont typeface="+mj-lt"/>
              <a:buAutoNum type="arabicPeriod" startAt="3"/>
              <a:defRPr/>
            </a:pPr>
            <a:r>
              <a:rPr lang="cs-CZ" sz="2400" dirty="0" smtClean="0"/>
              <a:t>Co </a:t>
            </a:r>
            <a:r>
              <a:rPr lang="cs-CZ" sz="2400" dirty="0"/>
              <a:t>je charakteristická skupina ? </a:t>
            </a:r>
            <a:r>
              <a:rPr lang="cs-CZ" sz="2400" dirty="0" smtClean="0"/>
              <a:t>         </a:t>
            </a:r>
            <a:r>
              <a:rPr lang="cs-CZ" sz="2400" dirty="0" smtClean="0">
                <a:hlinkClick r:id="rId3" action="ppaction://hlinksldjump"/>
              </a:rPr>
              <a:t>Snímek 6</a:t>
            </a:r>
            <a:endParaRPr lang="cs-CZ" sz="2400" dirty="0" smtClean="0"/>
          </a:p>
          <a:p>
            <a:pPr marL="457200" indent="-4572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Napiš strukturní </a:t>
            </a:r>
            <a:r>
              <a:rPr lang="cs-CZ" sz="2400" dirty="0"/>
              <a:t>vzorec  </a:t>
            </a:r>
            <a:r>
              <a:rPr lang="cs-CZ" sz="2400" dirty="0" smtClean="0"/>
              <a:t>kyseliny mravenčí   </a:t>
            </a:r>
            <a:r>
              <a:rPr lang="cs-CZ" sz="2400" dirty="0" smtClean="0">
                <a:hlinkClick r:id="rId5" action="ppaction://hlinksldjump"/>
              </a:rPr>
              <a:t>Snímek 10</a:t>
            </a:r>
            <a:endParaRPr lang="cs-CZ" sz="2400" dirty="0" smtClean="0"/>
          </a:p>
          <a:p>
            <a:pPr marL="342900" indent="-3429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Napiš racionální </a:t>
            </a:r>
            <a:r>
              <a:rPr lang="cs-CZ" sz="2400" dirty="0"/>
              <a:t>vzorec  </a:t>
            </a:r>
            <a:r>
              <a:rPr lang="cs-CZ" sz="2400" dirty="0" err="1" smtClean="0"/>
              <a:t>kys</a:t>
            </a:r>
            <a:r>
              <a:rPr lang="cs-CZ" sz="2400" dirty="0" smtClean="0"/>
              <a:t>. octové.     </a:t>
            </a:r>
            <a:r>
              <a:rPr lang="cs-CZ" sz="2400" dirty="0" smtClean="0">
                <a:hlinkClick r:id="rId6" action="ppaction://hlinksldjump"/>
              </a:rPr>
              <a:t>Snímek 10</a:t>
            </a:r>
            <a:endParaRPr lang="cs-CZ" sz="2400" dirty="0" smtClean="0"/>
          </a:p>
          <a:p>
            <a:pPr marL="342900" indent="-3429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 smtClean="0"/>
              <a:t>K čemu se používá </a:t>
            </a:r>
            <a:r>
              <a:rPr lang="cs-CZ" sz="2400" dirty="0" err="1" smtClean="0"/>
              <a:t>kys</a:t>
            </a:r>
            <a:r>
              <a:rPr lang="cs-CZ" sz="2400" dirty="0" smtClean="0"/>
              <a:t>. benzoová.         </a:t>
            </a:r>
            <a:r>
              <a:rPr lang="cs-CZ" sz="2400" dirty="0" smtClean="0">
                <a:hlinkClick r:id="rId7" action="ppaction://hlinksldjump"/>
              </a:rPr>
              <a:t>Snímek 9</a:t>
            </a:r>
            <a:endParaRPr lang="cs-CZ" sz="2400" dirty="0" smtClean="0"/>
          </a:p>
          <a:p>
            <a:pPr marL="342900" indent="-342900">
              <a:buFont typeface="+mj-lt"/>
              <a:buAutoNum type="arabicPeriod" startAt="3"/>
              <a:defRPr/>
            </a:pPr>
            <a:endParaRPr lang="cs-CZ" sz="2400" dirty="0"/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2400" dirty="0"/>
              <a:t> Napiš </a:t>
            </a:r>
            <a:r>
              <a:rPr lang="cs-CZ" sz="2400" dirty="0" smtClean="0"/>
              <a:t>obecný vzorec karboxylových kyselin.  </a:t>
            </a:r>
            <a:r>
              <a:rPr lang="cs-CZ" sz="2400" dirty="0" smtClean="0">
                <a:hlinkClick r:id="rId8" action="ppaction://hlinksldjump"/>
              </a:rPr>
              <a:t>Snímek 8</a:t>
            </a:r>
            <a:endParaRPr lang="cs-CZ" sz="2400" dirty="0" smtClean="0"/>
          </a:p>
          <a:p>
            <a:pPr lvl="8">
              <a:defRPr/>
            </a:pPr>
            <a:r>
              <a:rPr lang="cs-CZ" sz="2400" dirty="0" smtClean="0"/>
              <a:t>                 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44759" y="404664"/>
            <a:ext cx="8496944" cy="4801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>
              <a:buFontTx/>
              <a:buNone/>
            </a:pPr>
            <a:r>
              <a:rPr lang="cs-CZ" dirty="0"/>
              <a:t>Obrázky: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2012-3-4</a:t>
            </a:r>
            <a:r>
              <a:rPr lang="en-US" dirty="0" smtClean="0">
                <a:cs typeface="Arial" charset="0"/>
              </a:rPr>
              <a:t>]</a:t>
            </a:r>
            <a:r>
              <a:rPr lang="cs-CZ" dirty="0" smtClean="0">
                <a:cs typeface="Arial" charset="0"/>
              </a:rPr>
              <a:t> </a:t>
            </a:r>
            <a:r>
              <a:rPr lang="cs-CZ" dirty="0">
                <a:cs typeface="Arial" charset="0"/>
              </a:rPr>
              <a:t>dostupné pod licencí </a:t>
            </a:r>
            <a:r>
              <a:rPr lang="cs-CZ" dirty="0" err="1">
                <a:cs typeface="Arial" charset="0"/>
              </a:rPr>
              <a:t>Creative</a:t>
            </a:r>
            <a:r>
              <a:rPr lang="cs-CZ" dirty="0">
                <a:cs typeface="Arial" charset="0"/>
              </a:rPr>
              <a:t> </a:t>
            </a:r>
            <a:r>
              <a:rPr lang="cs-CZ" dirty="0" err="1">
                <a:cs typeface="Arial" charset="0"/>
              </a:rPr>
              <a:t>Commons</a:t>
            </a:r>
            <a:r>
              <a:rPr lang="cs-CZ" dirty="0">
                <a:cs typeface="Arial" charset="0"/>
              </a:rPr>
              <a:t> na:</a:t>
            </a:r>
          </a:p>
          <a:p>
            <a:pPr>
              <a:buFontTx/>
              <a:buNone/>
            </a:pP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commons.wikimedia.org/wiki/File:Fourmi02.svg?uselang=cs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commons.wikimedia.org/wiki/File:Lemon_with_white_background.jpg?uselang=cs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commons.wikimedia.org/wiki/File:More_grapes.jpg?uselang=cs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http://commons.wikimedia.org/w/index.php?search=ho%C5%99tice&amp;button=&amp;</a:t>
            </a:r>
            <a:r>
              <a:rPr lang="cs-CZ" dirty="0" smtClean="0">
                <a:hlinkClick r:id="rId6"/>
              </a:rPr>
              <a:t>title=Special%3ASearch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407</TotalTime>
  <Words>399</Words>
  <Application>Microsoft Office PowerPoint</Application>
  <PresentationFormat>Předvádění na obrazovce (4:3)</PresentationFormat>
  <Paragraphs>169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chemie, deriváty uhlovodíků, alkoholy</dc:title>
  <dc:subject>chemie</dc:subject>
  <dc:creator>Ing. Hana Zmrhalová</dc:creator>
  <cp:keywords>organická chemie, deriváty; alkoholy, fenoly</cp:keywords>
  <cp:lastModifiedBy>Hanka</cp:lastModifiedBy>
  <cp:revision>47</cp:revision>
  <dcterms:created xsi:type="dcterms:W3CDTF">2011-10-04T09:03:37Z</dcterms:created>
  <dcterms:modified xsi:type="dcterms:W3CDTF">2012-05-31T09:04:32Z</dcterms:modified>
</cp:coreProperties>
</file>