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notesMasterIdLst>
    <p:notesMasterId r:id="rId13"/>
  </p:notesMasterIdLst>
  <p:sldIdLst>
    <p:sldId id="259" r:id="rId2"/>
    <p:sldId id="260" r:id="rId3"/>
    <p:sldId id="261" r:id="rId4"/>
    <p:sldId id="262" r:id="rId5"/>
    <p:sldId id="263" r:id="rId6"/>
    <p:sldId id="265" r:id="rId7"/>
    <p:sldId id="271" r:id="rId8"/>
    <p:sldId id="272" r:id="rId9"/>
    <p:sldId id="273" r:id="rId10"/>
    <p:sldId id="270" r:id="rId11"/>
    <p:sldId id="269" r:id="rId12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61" autoAdjust="0"/>
    <p:restoredTop sz="94660"/>
  </p:normalViewPr>
  <p:slideViewPr>
    <p:cSldViewPr>
      <p:cViewPr>
        <p:scale>
          <a:sx n="81" d="100"/>
          <a:sy n="81" d="100"/>
        </p:scale>
        <p:origin x="-1764" y="-9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94B3695-0CC8-4AFE-B613-A625710284D1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806B6C3-7E85-4B32-94A3-1C282FD3AE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82040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036434EA-457C-4B49-9F03-DEBCD2DF15F0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965F056F-5B2E-45D9-BDA5-F690EF6D4911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Zaoblený obdélník 5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99EF987-7E39-474D-B64C-EB9581966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56014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497E8-9241-419C-A976-F04A40D7F0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9453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Zaoblený obdélník 4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87729B6-3CD0-483F-8489-BD7B21F15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8377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72644-B2B7-41BE-BFA5-18ADD4322E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0566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08FAD-ED45-46D9-A9DC-716B4E82F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9349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F6675-C0B4-41ED-B4C1-95502D50D7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49978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3A979A2-98AD-4E11-94A4-3E450774F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86018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E9EDB-FA3E-4796-AEB2-65D770273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6544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Obdélník s jedním zakulaceným rohem 5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1E8745-7B1D-4D55-A7ED-CCDD3B28E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1701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ADAF8-54F2-4756-BD80-52854AAA85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90575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EDE5A4-6D9E-4E71-ACD4-E4550656E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4780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58179A17-B786-499B-92FD-186CB14D5A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14" r:id="rId2"/>
    <p:sldLayoutId id="2147483722" r:id="rId3"/>
    <p:sldLayoutId id="2147483715" r:id="rId4"/>
    <p:sldLayoutId id="2147483716" r:id="rId5"/>
    <p:sldLayoutId id="2147483717" r:id="rId6"/>
    <p:sldLayoutId id="2147483723" r:id="rId7"/>
    <p:sldLayoutId id="2147483718" r:id="rId8"/>
    <p:sldLayoutId id="2147483724" r:id="rId9"/>
    <p:sldLayoutId id="2147483719" r:id="rId10"/>
    <p:sldLayoutId id="214748372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eaLnBrk="0" fontAlgn="base" hangingPunct="0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eaLnBrk="0" fontAlgn="base" hangingPunct="0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slide" Target="slide8.xml"/><Relationship Id="rId4" Type="http://schemas.openxmlformats.org/officeDocument/2006/relationships/slide" Target="slide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484313"/>
            <a:ext cx="8137276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Ing. Hana </a:t>
            </a:r>
            <a:r>
              <a:rPr lang="cs-CZ" sz="2000" dirty="0" err="1" smtClean="0">
                <a:solidFill>
                  <a:schemeClr val="tx2"/>
                </a:solidFill>
              </a:rPr>
              <a:t>Zmrhalová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VY_32_INOVACE_15_CH 11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DERIVÁTY UHLOVODÍKŮ, 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ESTERY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zopakování základních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pojmů organické chemie, výkladu ESTERŮ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                                KARBOXYLOVÝCH KYSELIN, procvičování  pojmů a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                                 vzorců.            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4.3.2012	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333375"/>
            <a:ext cx="7272338" cy="1150938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428625"/>
            <a:ext cx="7704137" cy="415448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Jaké prvky obsahují organické sloučeniny?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vždy C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pt-BR" sz="2400" dirty="0"/>
              <a:t>velmi </a:t>
            </a:r>
            <a:r>
              <a:rPr lang="cs-CZ" sz="2400" dirty="0"/>
              <a:t>č</a:t>
            </a:r>
            <a:r>
              <a:rPr lang="pt-BR" sz="2400" dirty="0"/>
              <a:t>asto H, O, N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pl-PL" sz="2400" dirty="0"/>
              <a:t>občas S, P, halogeny...</a:t>
            </a:r>
          </a:p>
          <a:p>
            <a:pPr eaLnBrk="1" hangingPunct="1">
              <a:defRPr/>
            </a:pPr>
            <a:endParaRPr lang="pl-PL" sz="24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Jaké jsou zdroje organických látek?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příprava z anorganických sloučenin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výroba z přírodních zdrojů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fosilní zdroje - ropa, uhlí, zemní plyn, rašelina apod.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 recentní (současné) zdroje - rostlinné a živočišné organismy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650" y="350838"/>
            <a:ext cx="7777163" cy="57861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 se dělí organické sloučeniny?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0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typu uhlíkového řetězce</a:t>
            </a:r>
          </a:p>
          <a:p>
            <a:pPr lvl="1" eaLnBrk="1" hangingPunct="1">
              <a:defRPr/>
            </a:pPr>
            <a:r>
              <a:rPr lang="cs-CZ" sz="2800" b="1" dirty="0"/>
              <a:t>acyklické</a:t>
            </a:r>
            <a:r>
              <a:rPr lang="cs-CZ" sz="2400" dirty="0"/>
              <a:t> (s otevřeným řetězcem) – </a:t>
            </a:r>
            <a:r>
              <a:rPr lang="cs-CZ" sz="2400" i="1" dirty="0">
                <a:solidFill>
                  <a:srgbClr val="0070C0"/>
                </a:solidFill>
              </a:rPr>
              <a:t>alkany, alkeny, </a:t>
            </a:r>
            <a:r>
              <a:rPr lang="cs-CZ" sz="2400" i="1" dirty="0" err="1">
                <a:solidFill>
                  <a:srgbClr val="0070C0"/>
                </a:solidFill>
              </a:rPr>
              <a:t>alkyny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r>
              <a:rPr lang="cs-CZ" sz="2800" b="1" dirty="0"/>
              <a:t>cyklické</a:t>
            </a:r>
            <a:r>
              <a:rPr lang="cs-CZ" sz="2800" dirty="0"/>
              <a:t> </a:t>
            </a:r>
            <a:r>
              <a:rPr lang="cs-CZ" sz="2400" dirty="0"/>
              <a:t>(s uzavřeným řetězcem) – </a:t>
            </a:r>
            <a:r>
              <a:rPr lang="cs-CZ" sz="2400" i="1" dirty="0">
                <a:solidFill>
                  <a:srgbClr val="0070C0"/>
                </a:solidFill>
              </a:rPr>
              <a:t>cykloalkany, </a:t>
            </a:r>
            <a:r>
              <a:rPr lang="cs-CZ" sz="2400" i="1" dirty="0" err="1">
                <a:solidFill>
                  <a:srgbClr val="0070C0"/>
                </a:solidFill>
              </a:rPr>
              <a:t>areny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endParaRPr lang="cs-CZ" sz="24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vazeb mezi atomy uhlíku</a:t>
            </a:r>
          </a:p>
          <a:p>
            <a:pPr lvl="1" eaLnBrk="1" hangingPunct="1">
              <a:defRPr/>
            </a:pPr>
            <a:r>
              <a:rPr lang="cs-CZ" sz="2800" b="1" dirty="0"/>
              <a:t>nasycené</a:t>
            </a:r>
            <a:r>
              <a:rPr lang="cs-CZ" sz="2400" dirty="0"/>
              <a:t> </a:t>
            </a:r>
            <a:r>
              <a:rPr lang="cs-CZ" sz="2400" i="1" dirty="0"/>
              <a:t>(pouze jednoduché vazby mezi atomy uhlíku) - </a:t>
            </a:r>
            <a:r>
              <a:rPr lang="cs-CZ" sz="2400" i="1" dirty="0">
                <a:solidFill>
                  <a:srgbClr val="0070C0"/>
                </a:solidFill>
              </a:rPr>
              <a:t>alkany</a:t>
            </a:r>
          </a:p>
          <a:p>
            <a:pPr lvl="1" eaLnBrk="1" hangingPunct="1">
              <a:defRPr/>
            </a:pPr>
            <a:r>
              <a:rPr lang="cs-CZ" sz="2800" b="1" dirty="0"/>
              <a:t>nenasycené</a:t>
            </a:r>
            <a:r>
              <a:rPr lang="cs-CZ" sz="2400" dirty="0"/>
              <a:t> (</a:t>
            </a:r>
            <a:r>
              <a:rPr lang="cs-CZ" sz="2400" i="1" dirty="0"/>
              <a:t>min. jedna násobná vazba) </a:t>
            </a:r>
            <a:r>
              <a:rPr lang="cs-CZ" sz="2400" i="1" dirty="0">
                <a:solidFill>
                  <a:srgbClr val="0070C0"/>
                </a:solidFill>
              </a:rPr>
              <a:t>alkeny, </a:t>
            </a:r>
            <a:r>
              <a:rPr lang="cs-CZ" sz="2400" i="1" dirty="0" err="1">
                <a:solidFill>
                  <a:srgbClr val="0070C0"/>
                </a:solidFill>
              </a:rPr>
              <a:t>alkyny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r>
              <a:rPr lang="cs-CZ" sz="2800" b="1" dirty="0"/>
              <a:t>aromatické</a:t>
            </a:r>
            <a:r>
              <a:rPr lang="cs-CZ" sz="2400" dirty="0"/>
              <a:t> </a:t>
            </a:r>
            <a:r>
              <a:rPr lang="cs-CZ" sz="2400" i="1" dirty="0"/>
              <a:t>(obsahují benzenové jádro)</a:t>
            </a:r>
            <a:r>
              <a:rPr lang="cs-CZ" sz="2400" i="1" dirty="0">
                <a:solidFill>
                  <a:srgbClr val="0070C0"/>
                </a:solidFill>
              </a:rPr>
              <a:t> </a:t>
            </a:r>
            <a:r>
              <a:rPr lang="cs-CZ" sz="2400" i="1" dirty="0" err="1">
                <a:solidFill>
                  <a:srgbClr val="0070C0"/>
                </a:solidFill>
              </a:rPr>
              <a:t>areny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428625"/>
            <a:ext cx="7704137" cy="4708525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Které vzorce se používají v organické chemii?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Sumární</a:t>
            </a:r>
            <a:r>
              <a:rPr lang="cs-CZ" sz="2400" dirty="0"/>
              <a:t> </a:t>
            </a:r>
            <a:r>
              <a:rPr lang="cs-CZ" sz="2400" dirty="0" smtClean="0"/>
              <a:t>(molekulový, součtový</a:t>
            </a:r>
            <a:r>
              <a:rPr lang="cs-CZ" sz="2400" dirty="0"/>
              <a:t>, souhrnný): 	</a:t>
            </a:r>
            <a:endParaRPr lang="cs-CZ" sz="2400" baseline="-25000" dirty="0"/>
          </a:p>
          <a:p>
            <a:pPr lvl="1" eaLnBrk="1" hangingPunct="1">
              <a:defRPr/>
            </a:pPr>
            <a:r>
              <a:rPr lang="cs-CZ" sz="2400" dirty="0"/>
              <a:t>vyjadřuje kvalitativní a kvantitativní zastoupení atomů					C</a:t>
            </a:r>
            <a:r>
              <a:rPr lang="cs-CZ" sz="2400" baseline="-25000" dirty="0"/>
              <a:t>2</a:t>
            </a:r>
            <a:r>
              <a:rPr lang="cs-CZ" sz="2400" dirty="0"/>
              <a:t>H</a:t>
            </a:r>
            <a:r>
              <a:rPr lang="cs-CZ" sz="2400" baseline="-25000" dirty="0"/>
              <a:t>6</a:t>
            </a:r>
            <a:endParaRPr lang="cs-CZ" sz="2400" dirty="0"/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Strukturní</a:t>
            </a:r>
            <a:r>
              <a:rPr lang="cs-CZ" sz="2400" dirty="0"/>
              <a:t> (rozvinutý):</a:t>
            </a:r>
          </a:p>
          <a:p>
            <a:pPr lvl="1" eaLnBrk="1" hangingPunct="1">
              <a:defRPr/>
            </a:pPr>
            <a:r>
              <a:rPr lang="cs-CZ" sz="2400" dirty="0"/>
              <a:t>pomocí vazebných čar vyjadřuje všechny vazby </a:t>
            </a:r>
          </a:p>
          <a:p>
            <a:pPr lvl="1" eaLnBrk="1" hangingPunct="1">
              <a:buFont typeface="Arial" charset="0"/>
              <a:buNone/>
              <a:defRPr/>
            </a:pPr>
            <a:r>
              <a:rPr lang="cs-CZ" sz="2400" dirty="0"/>
              <a:t>	mezi atomy v molekule     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Racionální </a:t>
            </a:r>
            <a:r>
              <a:rPr lang="cs-CZ" sz="2400" dirty="0"/>
              <a:t>(kondenzovaný strukturní):</a:t>
            </a:r>
            <a:endParaRPr lang="cs-CZ" sz="2400" baseline="-25000" dirty="0"/>
          </a:p>
          <a:p>
            <a:pPr lvl="1" eaLnBrk="1" hangingPunct="1">
              <a:defRPr/>
            </a:pPr>
            <a:r>
              <a:rPr lang="cs-CZ" sz="2400" dirty="0"/>
              <a:t>nejčastěji používaný                    CH</a:t>
            </a:r>
            <a:r>
              <a:rPr lang="cs-CZ" sz="2400" baseline="-25000" dirty="0"/>
              <a:t>3 </a:t>
            </a:r>
            <a:r>
              <a:rPr lang="cs-CZ" sz="2400" dirty="0"/>
              <a:t>-</a:t>
            </a:r>
            <a:r>
              <a:rPr lang="cs-CZ" sz="2400" baseline="-25000" dirty="0"/>
              <a:t> </a:t>
            </a:r>
            <a:r>
              <a:rPr lang="cs-CZ" sz="2400" dirty="0"/>
              <a:t>CH</a:t>
            </a:r>
            <a:r>
              <a:rPr lang="cs-CZ" sz="2400" baseline="-25000" dirty="0"/>
              <a:t>3</a:t>
            </a:r>
            <a:endParaRPr lang="cs-CZ" sz="2400" dirty="0"/>
          </a:p>
          <a:p>
            <a:pPr lvl="1" eaLnBrk="1" hangingPunct="1">
              <a:defRPr/>
            </a:pPr>
            <a:endParaRPr lang="cs-CZ" sz="2400" dirty="0"/>
          </a:p>
          <a:p>
            <a:pPr lvl="1" eaLnBrk="1" hangingPunct="1">
              <a:defRPr/>
            </a:pPr>
            <a:r>
              <a:rPr lang="cs-CZ" sz="2400" dirty="0"/>
              <a:t>vyjadřují druh a počet skupin atomů v molekule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750" y="-95250"/>
            <a:ext cx="8208963" cy="5202238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 se dělí organické sloučeniny?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0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chemického složení</a:t>
            </a:r>
          </a:p>
          <a:p>
            <a:pPr lvl="1" eaLnBrk="1" hangingPunct="1">
              <a:defRPr/>
            </a:pPr>
            <a:r>
              <a:rPr lang="cs-CZ" sz="2400" b="1" dirty="0"/>
              <a:t>uhlovodíky</a:t>
            </a:r>
            <a:r>
              <a:rPr lang="cs-CZ" sz="2400" dirty="0"/>
              <a:t> </a:t>
            </a:r>
            <a:r>
              <a:rPr lang="cs-CZ" sz="2400" i="1" dirty="0"/>
              <a:t>(obsahují pouze atomy C a H)</a:t>
            </a:r>
          </a:p>
          <a:p>
            <a:pPr lvl="1" eaLnBrk="1" hangingPunct="1">
              <a:defRPr/>
            </a:pPr>
            <a:r>
              <a:rPr lang="cs-CZ" sz="2400" b="1" dirty="0">
                <a:solidFill>
                  <a:srgbClr val="FF0000"/>
                </a:solidFill>
              </a:rPr>
              <a:t>deriváty uhlovodíků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i="1" dirty="0"/>
              <a:t>(atom H nahrazen jiným atomem či funkční skupinou)</a:t>
            </a:r>
          </a:p>
          <a:p>
            <a:pPr lvl="1" eaLnBrk="1" hangingPunct="1">
              <a:defRPr/>
            </a:pPr>
            <a:endParaRPr lang="cs-CZ" sz="10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původu</a:t>
            </a:r>
          </a:p>
          <a:p>
            <a:pPr lvl="1" eaLnBrk="1" hangingPunct="1">
              <a:defRPr/>
            </a:pPr>
            <a:r>
              <a:rPr lang="cs-CZ" sz="2400" b="1" dirty="0"/>
              <a:t>přírodní</a:t>
            </a:r>
            <a:r>
              <a:rPr lang="cs-CZ" sz="2400" dirty="0"/>
              <a:t> </a:t>
            </a:r>
            <a:r>
              <a:rPr lang="cs-CZ" sz="2400" i="1" dirty="0"/>
              <a:t>(látky vyskytující se v přírodě</a:t>
            </a:r>
            <a:r>
              <a:rPr lang="cs-CZ" sz="2400" dirty="0"/>
              <a:t>)</a:t>
            </a:r>
          </a:p>
          <a:p>
            <a:pPr lvl="1" eaLnBrk="1" hangingPunct="1">
              <a:defRPr/>
            </a:pPr>
            <a:r>
              <a:rPr lang="cs-CZ" sz="2400" b="1" dirty="0"/>
              <a:t>umělé</a:t>
            </a:r>
            <a:r>
              <a:rPr lang="cs-CZ" sz="2400" dirty="0"/>
              <a:t> </a:t>
            </a:r>
            <a:r>
              <a:rPr lang="cs-CZ" sz="2400" i="1" dirty="0"/>
              <a:t>(látky neexistující v přírodě, vyrobené člověkem např. plasty, některé léky)</a:t>
            </a:r>
          </a:p>
          <a:p>
            <a:pPr lvl="1" eaLnBrk="1" hangingPunct="1">
              <a:defRPr/>
            </a:pPr>
            <a:r>
              <a:rPr lang="cs-CZ" sz="2400" b="1" dirty="0"/>
              <a:t>syntetické</a:t>
            </a:r>
            <a:r>
              <a:rPr lang="cs-CZ" sz="2400" dirty="0"/>
              <a:t> </a:t>
            </a:r>
            <a:r>
              <a:rPr lang="cs-CZ" sz="2400" i="1" dirty="0"/>
              <a:t>(člověkem vyrobená náhražka přírodních látek např. syntetický kaučuk, vlákna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323528" y="692696"/>
            <a:ext cx="8352928" cy="5400600"/>
          </a:xfrm>
        </p:spPr>
        <p:txBody>
          <a:bodyPr>
            <a:normAutofit/>
          </a:bodyPr>
          <a:lstStyle/>
          <a:p>
            <a:pPr marL="0" indent="-265176" algn="ctr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b="1" dirty="0">
                <a:solidFill>
                  <a:srgbClr val="C00000"/>
                </a:solidFill>
              </a:rPr>
              <a:t>DERIVÁTY UHLOVODÍKŮ</a:t>
            </a:r>
          </a:p>
          <a:p>
            <a:pPr marL="0" indent="-265176" algn="ctr" eaLnBrk="1" fontAlgn="auto" hangingPunct="1">
              <a:lnSpc>
                <a:spcPct val="15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cs typeface="Arial" charset="0"/>
              </a:rPr>
              <a:t>Jsou </a:t>
            </a:r>
            <a:r>
              <a:rPr lang="cs-CZ" dirty="0">
                <a:cs typeface="Arial" charset="0"/>
              </a:rPr>
              <a:t>to sloučeniny, které jsou odvozeny </a:t>
            </a:r>
          </a:p>
          <a:p>
            <a:pPr marL="0" indent="-265176" algn="ctr" eaLnBrk="1" fontAlgn="auto" hangingPunct="1">
              <a:lnSpc>
                <a:spcPct val="15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cs typeface="Arial" charset="0"/>
              </a:rPr>
              <a:t>od uhlovodíků, nahrazením jednoho nebo více atomů vodíku jiným prvkem nebo </a:t>
            </a:r>
            <a:r>
              <a:rPr lang="cs-CZ" dirty="0" smtClean="0">
                <a:cs typeface="Arial" charset="0"/>
              </a:rPr>
              <a:t>skupinou   ( </a:t>
            </a:r>
            <a:r>
              <a:rPr lang="cs-CZ" dirty="0" smtClean="0">
                <a:solidFill>
                  <a:srgbClr val="FF0000"/>
                </a:solidFill>
                <a:cs typeface="Arial" charset="0"/>
              </a:rPr>
              <a:t>CHARAKTERISTICKOU SKUPINOU</a:t>
            </a:r>
            <a:r>
              <a:rPr lang="cs-CZ" dirty="0" smtClean="0">
                <a:cs typeface="Arial" charset="0"/>
              </a:rPr>
              <a:t> ).</a:t>
            </a:r>
            <a:endParaRPr lang="cs-CZ" dirty="0">
              <a:cs typeface="Arial" charset="0"/>
            </a:endParaRP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Např. R – </a:t>
            </a:r>
            <a:r>
              <a:rPr lang="cs-CZ" dirty="0" smtClean="0">
                <a:solidFill>
                  <a:srgbClr val="FF0000"/>
                </a:solidFill>
              </a:rPr>
              <a:t>X</a:t>
            </a:r>
            <a:r>
              <a:rPr lang="cs-CZ" dirty="0" smtClean="0"/>
              <a:t>	R –</a:t>
            </a:r>
            <a:r>
              <a:rPr lang="cs-CZ" dirty="0" smtClean="0">
                <a:solidFill>
                  <a:srgbClr val="FF0000"/>
                </a:solidFill>
              </a:rPr>
              <a:t>OH</a:t>
            </a:r>
            <a:r>
              <a:rPr lang="cs-CZ" dirty="0" smtClean="0"/>
              <a:t>     R – </a:t>
            </a:r>
            <a:r>
              <a:rPr lang="cs-CZ" dirty="0" smtClean="0">
                <a:solidFill>
                  <a:srgbClr val="FF0000"/>
                </a:solidFill>
              </a:rPr>
              <a:t>COOH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R   = uhlovodíkový zbytek  </a:t>
            </a:r>
          </a:p>
          <a:p>
            <a:pPr marL="265176" lvl="1" indent="-265176" eaLnBrk="1" fontAlgn="auto" hangingPunct="1">
              <a:spcAft>
                <a:spcPts val="0"/>
              </a:spcAft>
              <a:buSzPct val="80000"/>
              <a:buFont typeface="Wingdings 2"/>
              <a:buChar char=""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sz="1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  <a:hlinkClick r:id="rId2" action="ppaction://hlinksldjump"/>
              </a:rPr>
              <a:t>procvičování</a:t>
            </a:r>
            <a:endParaRPr lang="cs-CZ" sz="1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1547813" y="1412875"/>
            <a:ext cx="5832475" cy="483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sz="2800" b="1" dirty="0">
                <a:solidFill>
                  <a:srgbClr val="C00000"/>
                </a:solidFill>
              </a:rPr>
              <a:t>UHLOVODÍKOVÝ ZBYTEK</a:t>
            </a:r>
          </a:p>
          <a:p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dirty="0" err="1"/>
              <a:t>methan</a:t>
            </a:r>
            <a:r>
              <a:rPr lang="cs-CZ" sz="2800" dirty="0"/>
              <a:t> 	→    </a:t>
            </a:r>
            <a:r>
              <a:rPr lang="cs-CZ" sz="2800" dirty="0" err="1"/>
              <a:t>methyl</a:t>
            </a:r>
            <a:endParaRPr lang="cs-CZ" sz="2800" dirty="0"/>
          </a:p>
          <a:p>
            <a:r>
              <a:rPr lang="cs-CZ" sz="2800" dirty="0"/>
              <a:t>CH</a:t>
            </a:r>
            <a:r>
              <a:rPr lang="cs-CZ" sz="2800" baseline="-25000" dirty="0"/>
              <a:t>4			</a:t>
            </a:r>
            <a:r>
              <a:rPr lang="cs-CZ" sz="2800" dirty="0"/>
              <a:t> CH</a:t>
            </a:r>
            <a:r>
              <a:rPr lang="cs-CZ" sz="2800" baseline="-25000" dirty="0"/>
              <a:t>3 </a:t>
            </a:r>
            <a:r>
              <a:rPr lang="cs-CZ" sz="2800" dirty="0"/>
              <a:t>– </a:t>
            </a:r>
          </a:p>
          <a:p>
            <a:endParaRPr lang="cs-CZ" sz="2800" dirty="0"/>
          </a:p>
          <a:p>
            <a:r>
              <a:rPr lang="cs-CZ" sz="2800" dirty="0" err="1"/>
              <a:t>Ethan</a:t>
            </a:r>
            <a:r>
              <a:rPr lang="cs-CZ" sz="2800" dirty="0"/>
              <a:t>       → 	</a:t>
            </a:r>
            <a:r>
              <a:rPr lang="cs-CZ" sz="2800" dirty="0" err="1"/>
              <a:t>ethyl</a:t>
            </a:r>
            <a:endParaRPr lang="cs-CZ" sz="2800" dirty="0"/>
          </a:p>
          <a:p>
            <a:r>
              <a:rPr lang="cs-CZ" sz="2800" dirty="0"/>
              <a:t>C</a:t>
            </a:r>
            <a:r>
              <a:rPr lang="cs-CZ" sz="2800" baseline="-25000" dirty="0"/>
              <a:t>2</a:t>
            </a:r>
            <a:r>
              <a:rPr lang="cs-CZ" sz="2800" dirty="0"/>
              <a:t>H</a:t>
            </a:r>
            <a:r>
              <a:rPr lang="cs-CZ" sz="2800" baseline="-25000" dirty="0"/>
              <a:t>6			</a:t>
            </a:r>
            <a:r>
              <a:rPr lang="cs-CZ" sz="2800" dirty="0"/>
              <a:t>C</a:t>
            </a:r>
            <a:r>
              <a:rPr lang="cs-CZ" sz="2800" baseline="-25000" dirty="0"/>
              <a:t>2</a:t>
            </a:r>
            <a:r>
              <a:rPr lang="cs-CZ" sz="2800" dirty="0"/>
              <a:t>H</a:t>
            </a:r>
            <a:r>
              <a:rPr lang="cs-CZ" sz="2800" baseline="-25000" dirty="0"/>
              <a:t>5 </a:t>
            </a:r>
            <a:r>
              <a:rPr lang="cs-CZ" sz="2800" dirty="0"/>
              <a:t>–</a:t>
            </a:r>
          </a:p>
          <a:p>
            <a:endParaRPr lang="cs-CZ" sz="2800" baseline="-25000" dirty="0"/>
          </a:p>
          <a:p>
            <a:endParaRPr lang="cs-CZ" sz="2800" baseline="-25000" dirty="0"/>
          </a:p>
          <a:p>
            <a:endParaRPr lang="cs-CZ" sz="2800" baseline="-25000" dirty="0"/>
          </a:p>
          <a:p>
            <a:endParaRPr lang="cs-CZ" sz="2800" baseline="-25000" dirty="0"/>
          </a:p>
          <a:p>
            <a:r>
              <a:rPr lang="cs-CZ" sz="2800" baseline="-25000" dirty="0"/>
              <a:t>			                                                  	                                                </a:t>
            </a:r>
            <a:r>
              <a:rPr lang="cs-CZ" sz="2800" baseline="-25000" dirty="0">
                <a:hlinkClick r:id="rId2" action="ppaction://hlinksldjump"/>
              </a:rPr>
              <a:t>procvičování</a:t>
            </a:r>
            <a:endParaRPr lang="cs-CZ" sz="2800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9694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ESTERY</a:t>
            </a:r>
          </a:p>
          <a:p>
            <a:endParaRPr lang="cs-CZ" b="1" dirty="0"/>
          </a:p>
          <a:p>
            <a:r>
              <a:rPr lang="cs-CZ" sz="2400" b="1" dirty="0" smtClean="0"/>
              <a:t>estery</a:t>
            </a:r>
            <a:r>
              <a:rPr lang="cs-CZ" sz="2400" dirty="0" smtClean="0"/>
              <a:t> </a:t>
            </a:r>
            <a:r>
              <a:rPr lang="cs-CZ" sz="2400" dirty="0"/>
              <a:t>jsou organické sloučeniny </a:t>
            </a:r>
            <a:r>
              <a:rPr lang="cs-CZ" sz="2400" dirty="0" smtClean="0"/>
              <a:t>          </a:t>
            </a:r>
            <a:endParaRPr lang="cs-CZ" sz="2400" dirty="0"/>
          </a:p>
          <a:p>
            <a:pPr>
              <a:buFont typeface="Arial" charset="0"/>
              <a:buNone/>
            </a:pPr>
            <a:endParaRPr lang="cs-CZ" sz="2400" dirty="0">
              <a:solidFill>
                <a:schemeClr val="fol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Arial" charset="0"/>
              <a:buNone/>
            </a:pPr>
            <a:r>
              <a:rPr lang="cs-CZ" sz="2400" dirty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ESTERIFIKACE</a:t>
            </a:r>
            <a:r>
              <a:rPr lang="cs-CZ" sz="2400" dirty="0"/>
              <a:t> </a:t>
            </a:r>
          </a:p>
          <a:p>
            <a:r>
              <a:rPr lang="cs-CZ" sz="2400" dirty="0" smtClean="0"/>
              <a:t>= chemická </a:t>
            </a:r>
            <a:r>
              <a:rPr lang="cs-CZ" sz="2400" dirty="0"/>
              <a:t>reakce, při které </a:t>
            </a:r>
            <a:r>
              <a:rPr lang="cs-CZ" sz="2400" dirty="0" smtClean="0"/>
              <a:t>reaguje karboxylová kyselina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s </a:t>
            </a:r>
            <a:r>
              <a:rPr lang="cs-CZ" sz="2400" dirty="0" smtClean="0"/>
              <a:t>alkoholem, vzniká </a:t>
            </a:r>
            <a:r>
              <a:rPr lang="cs-CZ" sz="2400" dirty="0"/>
              <a:t>ester a voda </a:t>
            </a:r>
            <a:br>
              <a:rPr lang="cs-CZ" sz="2400" dirty="0"/>
            </a:br>
            <a:endParaRPr lang="cs-CZ" sz="2400" dirty="0" smtClean="0"/>
          </a:p>
          <a:p>
            <a:r>
              <a:rPr lang="cs-CZ" sz="2000" b="1" dirty="0" smtClean="0">
                <a:solidFill>
                  <a:schemeClr val="folHlink"/>
                </a:solidFill>
              </a:rPr>
              <a:t>KARBOXYLOVÁ </a:t>
            </a:r>
            <a:r>
              <a:rPr lang="cs-CZ" sz="2000" b="1" dirty="0">
                <a:solidFill>
                  <a:schemeClr val="folHlink"/>
                </a:solidFill>
              </a:rPr>
              <a:t>KYSELINA + ALKOHOL ---&gt; ESTER + VODA</a:t>
            </a:r>
            <a:r>
              <a:rPr lang="cs-CZ" sz="2000" dirty="0">
                <a:solidFill>
                  <a:schemeClr val="folHlink"/>
                </a:solidFill>
              </a:rPr>
              <a:t> </a:t>
            </a:r>
          </a:p>
          <a:p>
            <a:r>
              <a:rPr lang="cs-CZ" sz="2800" b="1" dirty="0" smtClean="0"/>
              <a:t>R</a:t>
            </a:r>
            <a:r>
              <a:rPr lang="cs-CZ" sz="2800" b="1" baseline="-25000" dirty="0" smtClean="0"/>
              <a:t>1</a:t>
            </a:r>
            <a:r>
              <a:rPr lang="cs-CZ" sz="2800" b="1" dirty="0" smtClean="0"/>
              <a:t>-COOH  +  R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–OH   →   R</a:t>
            </a:r>
            <a:r>
              <a:rPr lang="cs-CZ" sz="2800" b="1" baseline="-25000" dirty="0"/>
              <a:t>1</a:t>
            </a:r>
            <a:r>
              <a:rPr lang="cs-CZ" sz="2800" b="1" dirty="0" smtClean="0"/>
              <a:t>-COOR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 +  H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O</a:t>
            </a:r>
          </a:p>
          <a:p>
            <a:pPr>
              <a:buFont typeface="Arial" charset="0"/>
              <a:buNone/>
            </a:pPr>
            <a:endParaRPr lang="cs-CZ" sz="2800" b="1" dirty="0" smtClean="0">
              <a:solidFill>
                <a:schemeClr val="folHlink"/>
              </a:solidFill>
            </a:endParaRPr>
          </a:p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chemeClr val="folHlink"/>
                </a:solidFill>
              </a:rPr>
              <a:t>Vlastnosti</a:t>
            </a:r>
            <a:endParaRPr lang="cs-CZ" sz="2800" b="1" dirty="0">
              <a:solidFill>
                <a:schemeClr val="folHlink"/>
              </a:solidFill>
            </a:endParaRPr>
          </a:p>
          <a:p>
            <a:r>
              <a:rPr lang="cs-CZ" sz="2000" dirty="0"/>
              <a:t>estery jsou kapalné, ojediněle pevné </a:t>
            </a:r>
            <a:r>
              <a:rPr lang="cs-CZ" sz="2000" dirty="0" smtClean="0"/>
              <a:t>látky, zpravidla </a:t>
            </a:r>
            <a:r>
              <a:rPr lang="cs-CZ" sz="2000" dirty="0"/>
              <a:t>rozpustné ve vodě </a:t>
            </a:r>
          </a:p>
          <a:p>
            <a:r>
              <a:rPr lang="cs-CZ" sz="2000" dirty="0" smtClean="0"/>
              <a:t>S charakteristickou vůní, k </a:t>
            </a:r>
            <a:r>
              <a:rPr lang="cs-CZ" sz="2000" dirty="0"/>
              <a:t>esterům patří přírodní látky i chemické výrobky     (některá rozpouštědla, změkčovadla plastů aj.)</a:t>
            </a:r>
          </a:p>
          <a:p>
            <a:r>
              <a:rPr lang="cs-CZ" sz="2000" dirty="0"/>
              <a:t>používají se jako esence v potravinářství a </a:t>
            </a:r>
            <a:r>
              <a:rPr lang="cs-CZ" sz="2000" dirty="0" smtClean="0"/>
              <a:t>kosmetice    </a:t>
            </a:r>
            <a:r>
              <a:rPr lang="cs-CZ" sz="2000" dirty="0" smtClean="0">
                <a:hlinkClick r:id="rId2" action="ppaction://hlinksldjump"/>
              </a:rPr>
              <a:t>procvičování</a:t>
            </a:r>
            <a:endParaRPr lang="cs-CZ" sz="2000" dirty="0"/>
          </a:p>
          <a:p>
            <a:endParaRPr lang="cs-CZ" sz="2000" b="1" dirty="0"/>
          </a:p>
          <a:p>
            <a:pPr>
              <a:buFont typeface="Arial" charset="0"/>
              <a:buNone/>
            </a:pPr>
            <a:r>
              <a:rPr lang="cs-CZ" sz="2000" dirty="0"/>
              <a:t>	</a:t>
            </a:r>
          </a:p>
        </p:txBody>
      </p:sp>
      <p:pic>
        <p:nvPicPr>
          <p:cNvPr id="1026" name="Picture 2" descr="C:\Users\Hanka\AppData\Local\Microsoft\Windows\Temporary Internet Files\Content.IE5\C2EUTHJS\MP9004006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04664"/>
            <a:ext cx="2160240" cy="17281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686554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nka\AppData\Local\Microsoft\Windows\Temporary Internet Files\Content.IE5\F4NAMEQE\MP9004024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789040"/>
            <a:ext cx="1717581" cy="1944216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23528" y="332656"/>
            <a:ext cx="8568952" cy="61493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  <a:buFont typeface="Arial" charset="0"/>
              <a:buNone/>
            </a:pPr>
            <a:r>
              <a:rPr lang="cs-CZ" sz="2800" b="1" dirty="0" smtClean="0"/>
              <a:t>PŘÍKLADY ESTERIFIKACE</a:t>
            </a:r>
          </a:p>
          <a:p>
            <a:pPr>
              <a:lnSpc>
                <a:spcPct val="120000"/>
              </a:lnSpc>
              <a:buFont typeface="Arial" charset="0"/>
              <a:buNone/>
            </a:pPr>
            <a:endParaRPr lang="cs-CZ" b="1" dirty="0"/>
          </a:p>
          <a:p>
            <a:pPr>
              <a:lnSpc>
                <a:spcPct val="120000"/>
              </a:lnSpc>
              <a:buFont typeface="Arial" charset="0"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CH</a:t>
            </a:r>
            <a:r>
              <a:rPr lang="cs-CZ" sz="2400" b="1" baseline="-25000" dirty="0" smtClean="0">
                <a:solidFill>
                  <a:srgbClr val="C00000"/>
                </a:solidFill>
              </a:rPr>
              <a:t>3</a:t>
            </a:r>
            <a:r>
              <a:rPr lang="cs-CZ" sz="2400" b="1" dirty="0" smtClean="0">
                <a:solidFill>
                  <a:srgbClr val="C00000"/>
                </a:solidFill>
              </a:rPr>
              <a:t>-COO</a:t>
            </a:r>
            <a:r>
              <a:rPr lang="cs-CZ" sz="2400" b="1" dirty="0" smtClean="0">
                <a:solidFill>
                  <a:srgbClr val="0070C0"/>
                </a:solidFill>
              </a:rPr>
              <a:t>H</a:t>
            </a:r>
            <a:r>
              <a:rPr lang="cs-CZ" sz="2400" b="1" dirty="0" smtClean="0"/>
              <a:t> </a:t>
            </a:r>
            <a:r>
              <a:rPr lang="cs-CZ" sz="2400" b="1" dirty="0"/>
              <a:t>+ </a:t>
            </a:r>
            <a:r>
              <a:rPr lang="cs-CZ" sz="2400" b="1" dirty="0">
                <a:solidFill>
                  <a:srgbClr val="00B050"/>
                </a:solidFill>
              </a:rPr>
              <a:t>CH</a:t>
            </a:r>
            <a:r>
              <a:rPr lang="cs-CZ" sz="2400" b="1" baseline="-25000" dirty="0">
                <a:solidFill>
                  <a:srgbClr val="00B050"/>
                </a:solidFill>
              </a:rPr>
              <a:t>3</a:t>
            </a:r>
            <a:r>
              <a:rPr lang="cs-CZ" sz="2400" b="1" dirty="0">
                <a:solidFill>
                  <a:srgbClr val="00B050"/>
                </a:solidFill>
              </a:rPr>
              <a:t>-CH</a:t>
            </a:r>
            <a:r>
              <a:rPr lang="cs-CZ" sz="2400" b="1" baseline="-25000" dirty="0">
                <a:solidFill>
                  <a:srgbClr val="00B050"/>
                </a:solidFill>
              </a:rPr>
              <a:t>2</a:t>
            </a:r>
            <a:r>
              <a:rPr lang="cs-CZ" sz="2400" b="1" dirty="0"/>
              <a:t>-</a:t>
            </a:r>
            <a:r>
              <a:rPr lang="cs-CZ" sz="2400" b="1" dirty="0">
                <a:solidFill>
                  <a:srgbClr val="0070C0"/>
                </a:solidFill>
              </a:rPr>
              <a:t>OH</a:t>
            </a:r>
            <a:r>
              <a:rPr lang="cs-CZ" sz="2400" b="1" dirty="0"/>
              <a:t> ---&gt; </a:t>
            </a:r>
            <a:r>
              <a:rPr lang="cs-CZ" sz="2400" b="1" dirty="0" smtClean="0">
                <a:solidFill>
                  <a:srgbClr val="C00000"/>
                </a:solidFill>
              </a:rPr>
              <a:t>CH</a:t>
            </a:r>
            <a:r>
              <a:rPr lang="cs-CZ" sz="2400" b="1" baseline="-25000" dirty="0" smtClean="0">
                <a:solidFill>
                  <a:srgbClr val="C00000"/>
                </a:solidFill>
              </a:rPr>
              <a:t>3</a:t>
            </a:r>
            <a:r>
              <a:rPr lang="cs-CZ" sz="2400" b="1" dirty="0" smtClean="0">
                <a:solidFill>
                  <a:srgbClr val="C00000"/>
                </a:solidFill>
              </a:rPr>
              <a:t>-COO</a:t>
            </a:r>
            <a:r>
              <a:rPr lang="cs-CZ" sz="2400" b="1" dirty="0" smtClean="0"/>
              <a:t>-</a:t>
            </a:r>
            <a:r>
              <a:rPr lang="cs-CZ" sz="2400" b="1" dirty="0" smtClean="0">
                <a:solidFill>
                  <a:srgbClr val="00B050"/>
                </a:solidFill>
              </a:rPr>
              <a:t>CH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2</a:t>
            </a:r>
            <a:r>
              <a:rPr lang="cs-CZ" sz="2400" b="1" dirty="0" smtClean="0">
                <a:solidFill>
                  <a:srgbClr val="00B050"/>
                </a:solidFill>
              </a:rPr>
              <a:t>-CH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3</a:t>
            </a:r>
            <a:r>
              <a:rPr lang="cs-CZ" sz="2400" b="1" dirty="0" smtClean="0"/>
              <a:t> </a:t>
            </a:r>
            <a:r>
              <a:rPr lang="cs-CZ" sz="2400" b="1" dirty="0"/>
              <a:t>+ </a:t>
            </a:r>
            <a:r>
              <a:rPr lang="cs-CZ" sz="2400" b="1" dirty="0">
                <a:solidFill>
                  <a:srgbClr val="0070C0"/>
                </a:solidFill>
              </a:rPr>
              <a:t>H</a:t>
            </a:r>
            <a:r>
              <a:rPr lang="cs-CZ" sz="2400" b="1" baseline="-25000" dirty="0">
                <a:solidFill>
                  <a:srgbClr val="0070C0"/>
                </a:solidFill>
              </a:rPr>
              <a:t>2</a:t>
            </a:r>
            <a:r>
              <a:rPr lang="cs-CZ" sz="2400" b="1" dirty="0">
                <a:solidFill>
                  <a:srgbClr val="0070C0"/>
                </a:solidFill>
              </a:rPr>
              <a:t>O</a:t>
            </a:r>
          </a:p>
          <a:p>
            <a:pPr>
              <a:lnSpc>
                <a:spcPct val="120000"/>
              </a:lnSpc>
              <a:buFont typeface="Arial" charset="0"/>
              <a:buNone/>
            </a:pPr>
            <a:r>
              <a:rPr lang="cs-CZ" sz="2400" b="1" dirty="0" err="1" smtClean="0">
                <a:solidFill>
                  <a:srgbClr val="C00000"/>
                </a:solidFill>
              </a:rPr>
              <a:t>Kys</a:t>
            </a:r>
            <a:r>
              <a:rPr lang="cs-CZ" sz="2400" b="1" dirty="0">
                <a:solidFill>
                  <a:srgbClr val="C00000"/>
                </a:solidFill>
              </a:rPr>
              <a:t>. octová </a:t>
            </a:r>
            <a:r>
              <a:rPr lang="cs-CZ" sz="2400" b="1" dirty="0"/>
              <a:t>+ </a:t>
            </a:r>
            <a:r>
              <a:rPr lang="cs-CZ" sz="2400" b="1" dirty="0" err="1">
                <a:solidFill>
                  <a:srgbClr val="00B050"/>
                </a:solidFill>
              </a:rPr>
              <a:t>ethanol</a:t>
            </a:r>
            <a:r>
              <a:rPr lang="cs-CZ" sz="2400" b="1" dirty="0"/>
              <a:t> ---&gt; </a:t>
            </a:r>
            <a:r>
              <a:rPr lang="cs-CZ" sz="2400" b="1" dirty="0" err="1"/>
              <a:t>ethylester</a:t>
            </a:r>
            <a:r>
              <a:rPr lang="cs-CZ" sz="2400" b="1" dirty="0"/>
              <a:t> </a:t>
            </a:r>
            <a:r>
              <a:rPr lang="cs-CZ" sz="2400" b="1" dirty="0" err="1"/>
              <a:t>kys</a:t>
            </a:r>
            <a:r>
              <a:rPr lang="cs-CZ" sz="2400" b="1" dirty="0"/>
              <a:t>. octové + </a:t>
            </a:r>
            <a:r>
              <a:rPr lang="cs-CZ" sz="2400" b="1" dirty="0">
                <a:solidFill>
                  <a:srgbClr val="0070C0"/>
                </a:solidFill>
              </a:rPr>
              <a:t>voda</a:t>
            </a:r>
            <a:r>
              <a:rPr lang="cs-CZ" sz="2400" b="1" dirty="0"/>
              <a:t> </a:t>
            </a:r>
          </a:p>
          <a:p>
            <a:pPr>
              <a:lnSpc>
                <a:spcPct val="120000"/>
              </a:lnSpc>
              <a:buFont typeface="Arial" charset="0"/>
              <a:buNone/>
            </a:pPr>
            <a:endParaRPr lang="cs-CZ" sz="2400" b="1" dirty="0"/>
          </a:p>
          <a:p>
            <a:pPr>
              <a:lnSpc>
                <a:spcPct val="120000"/>
              </a:lnSpc>
              <a:buFont typeface="Arial" charset="0"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HCOO</a:t>
            </a:r>
            <a:r>
              <a:rPr lang="cs-CZ" sz="2400" b="1" dirty="0" smtClean="0">
                <a:solidFill>
                  <a:srgbClr val="0070C0"/>
                </a:solidFill>
              </a:rPr>
              <a:t>H</a:t>
            </a:r>
            <a:r>
              <a:rPr lang="cs-CZ" sz="2400" b="1" dirty="0" smtClean="0"/>
              <a:t>   +   </a:t>
            </a:r>
            <a:r>
              <a:rPr lang="cs-CZ" sz="2400" b="1" dirty="0" smtClean="0">
                <a:solidFill>
                  <a:srgbClr val="00B050"/>
                </a:solidFill>
              </a:rPr>
              <a:t>CH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3</a:t>
            </a:r>
            <a:r>
              <a:rPr lang="cs-CZ" sz="2400" b="1" dirty="0" smtClean="0">
                <a:solidFill>
                  <a:srgbClr val="00B050"/>
                </a:solidFill>
              </a:rPr>
              <a:t>-CH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2</a:t>
            </a:r>
            <a:r>
              <a:rPr lang="cs-CZ" sz="2400" b="1" dirty="0" smtClean="0">
                <a:solidFill>
                  <a:srgbClr val="00B050"/>
                </a:solidFill>
              </a:rPr>
              <a:t>-</a:t>
            </a:r>
            <a:r>
              <a:rPr lang="cs-CZ" sz="2400" b="1" dirty="0" smtClean="0">
                <a:solidFill>
                  <a:srgbClr val="0070C0"/>
                </a:solidFill>
              </a:rPr>
              <a:t>OH</a:t>
            </a:r>
            <a:r>
              <a:rPr lang="cs-CZ" sz="2400" b="1" dirty="0" smtClean="0"/>
              <a:t> </a:t>
            </a:r>
            <a:r>
              <a:rPr lang="cs-CZ" sz="2400" b="1" dirty="0"/>
              <a:t>---&gt; </a:t>
            </a:r>
            <a:r>
              <a:rPr lang="cs-CZ" sz="2400" b="1" dirty="0" smtClean="0">
                <a:solidFill>
                  <a:srgbClr val="C00000"/>
                </a:solidFill>
              </a:rPr>
              <a:t>HCOO</a:t>
            </a:r>
            <a:r>
              <a:rPr lang="cs-CZ" sz="2400" b="1" dirty="0" smtClean="0"/>
              <a:t>-</a:t>
            </a:r>
            <a:r>
              <a:rPr lang="cs-CZ" sz="2400" b="1" dirty="0" smtClean="0">
                <a:solidFill>
                  <a:srgbClr val="00B050"/>
                </a:solidFill>
              </a:rPr>
              <a:t>CH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2</a:t>
            </a:r>
            <a:r>
              <a:rPr lang="cs-CZ" sz="2400" b="1" dirty="0" smtClean="0">
                <a:solidFill>
                  <a:srgbClr val="00B050"/>
                </a:solidFill>
              </a:rPr>
              <a:t>-CH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3</a:t>
            </a:r>
            <a:r>
              <a:rPr lang="cs-CZ" sz="2400" b="1" dirty="0" smtClean="0"/>
              <a:t> </a:t>
            </a:r>
            <a:r>
              <a:rPr lang="cs-CZ" sz="2400" b="1" dirty="0"/>
              <a:t>+ </a:t>
            </a:r>
            <a:r>
              <a:rPr lang="cs-CZ" sz="2400" b="1" dirty="0">
                <a:solidFill>
                  <a:srgbClr val="0070C0"/>
                </a:solidFill>
              </a:rPr>
              <a:t>H</a:t>
            </a:r>
            <a:r>
              <a:rPr lang="cs-CZ" sz="2400" b="1" baseline="-25000" dirty="0">
                <a:solidFill>
                  <a:srgbClr val="0070C0"/>
                </a:solidFill>
              </a:rPr>
              <a:t>2</a:t>
            </a:r>
            <a:r>
              <a:rPr lang="cs-CZ" sz="2400" b="1" dirty="0">
                <a:solidFill>
                  <a:srgbClr val="0070C0"/>
                </a:solidFill>
              </a:rPr>
              <a:t>O</a:t>
            </a:r>
          </a:p>
          <a:p>
            <a:pPr>
              <a:lnSpc>
                <a:spcPct val="120000"/>
              </a:lnSpc>
              <a:buFont typeface="Arial" charset="0"/>
              <a:buNone/>
            </a:pPr>
            <a:r>
              <a:rPr lang="cs-CZ" sz="2000" b="1" dirty="0" err="1">
                <a:solidFill>
                  <a:srgbClr val="C00000"/>
                </a:solidFill>
              </a:rPr>
              <a:t>Kys</a:t>
            </a:r>
            <a:r>
              <a:rPr lang="cs-CZ" sz="2000" b="1" dirty="0">
                <a:solidFill>
                  <a:srgbClr val="C00000"/>
                </a:solidFill>
              </a:rPr>
              <a:t>. mravenčí </a:t>
            </a:r>
            <a:r>
              <a:rPr lang="cs-CZ" sz="2000" b="1" dirty="0"/>
              <a:t>+ </a:t>
            </a:r>
            <a:r>
              <a:rPr lang="cs-CZ" sz="2000" b="1" dirty="0" err="1">
                <a:solidFill>
                  <a:srgbClr val="00B050"/>
                </a:solidFill>
              </a:rPr>
              <a:t>ethanol</a:t>
            </a:r>
            <a:r>
              <a:rPr lang="cs-CZ" sz="2000" b="1" dirty="0">
                <a:solidFill>
                  <a:srgbClr val="00B050"/>
                </a:solidFill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     </a:t>
            </a:r>
            <a:r>
              <a:rPr lang="cs-CZ" sz="2000" b="1" dirty="0" smtClean="0"/>
              <a:t>---&gt; </a:t>
            </a:r>
            <a:r>
              <a:rPr lang="cs-CZ" sz="2000" b="1" dirty="0" err="1"/>
              <a:t>ethylester</a:t>
            </a:r>
            <a:r>
              <a:rPr lang="cs-CZ" sz="2000" b="1" dirty="0"/>
              <a:t> </a:t>
            </a:r>
            <a:r>
              <a:rPr lang="cs-CZ" sz="2000" b="1" dirty="0" err="1"/>
              <a:t>kys</a:t>
            </a:r>
            <a:r>
              <a:rPr lang="cs-CZ" sz="2000" b="1" dirty="0"/>
              <a:t>. mravenčí + </a:t>
            </a:r>
            <a:r>
              <a:rPr lang="cs-CZ" sz="2000" b="1" dirty="0">
                <a:solidFill>
                  <a:srgbClr val="0070C0"/>
                </a:solidFill>
              </a:rPr>
              <a:t>voda</a:t>
            </a:r>
          </a:p>
          <a:p>
            <a:pPr>
              <a:lnSpc>
                <a:spcPct val="120000"/>
              </a:lnSpc>
              <a:buFont typeface="Arial" charset="0"/>
              <a:buNone/>
            </a:pPr>
            <a:r>
              <a:rPr lang="cs-CZ" sz="2400" b="1" dirty="0" smtClean="0"/>
              <a:t>			            </a:t>
            </a:r>
            <a:r>
              <a:rPr lang="cs-CZ" sz="2800" b="1" i="1" dirty="0" smtClean="0">
                <a:solidFill>
                  <a:srgbClr val="FFC000"/>
                </a:solidFill>
              </a:rPr>
              <a:t>rumová esence</a:t>
            </a:r>
            <a:endParaRPr lang="cs-CZ" sz="2400" b="1" dirty="0"/>
          </a:p>
          <a:p>
            <a:pPr>
              <a:lnSpc>
                <a:spcPct val="120000"/>
              </a:lnSpc>
              <a:buFont typeface="Arial" charset="0"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CH</a:t>
            </a:r>
            <a:r>
              <a:rPr lang="cs-CZ" sz="2400" b="1" baseline="-25000" dirty="0" smtClean="0">
                <a:solidFill>
                  <a:srgbClr val="C00000"/>
                </a:solidFill>
              </a:rPr>
              <a:t>3</a:t>
            </a:r>
            <a:r>
              <a:rPr lang="cs-CZ" sz="2400" b="1" dirty="0" smtClean="0">
                <a:solidFill>
                  <a:srgbClr val="C00000"/>
                </a:solidFill>
              </a:rPr>
              <a:t>-COO</a:t>
            </a:r>
            <a:r>
              <a:rPr lang="cs-CZ" sz="2400" b="1" dirty="0" smtClean="0">
                <a:solidFill>
                  <a:srgbClr val="0070C0"/>
                </a:solidFill>
              </a:rPr>
              <a:t>H</a:t>
            </a:r>
            <a:r>
              <a:rPr lang="cs-CZ" sz="2400" b="1" dirty="0" smtClean="0"/>
              <a:t> </a:t>
            </a:r>
            <a:r>
              <a:rPr lang="cs-CZ" sz="2400" b="1" dirty="0"/>
              <a:t>+ </a:t>
            </a:r>
            <a:r>
              <a:rPr lang="cs-CZ" sz="2400" b="1" dirty="0" smtClean="0">
                <a:solidFill>
                  <a:srgbClr val="00B050"/>
                </a:solidFill>
              </a:rPr>
              <a:t>CH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3</a:t>
            </a:r>
            <a:r>
              <a:rPr lang="cs-CZ" sz="2400" b="1" dirty="0" smtClean="0">
                <a:solidFill>
                  <a:srgbClr val="00B050"/>
                </a:solidFill>
              </a:rPr>
              <a:t>-(</a:t>
            </a:r>
            <a:r>
              <a:rPr lang="cs-CZ" sz="2400" b="1" dirty="0">
                <a:solidFill>
                  <a:srgbClr val="00B050"/>
                </a:solidFill>
              </a:rPr>
              <a:t>CH</a:t>
            </a:r>
            <a:r>
              <a:rPr lang="cs-CZ" sz="2400" b="1" baseline="-25000" dirty="0">
                <a:solidFill>
                  <a:srgbClr val="00B050"/>
                </a:solidFill>
              </a:rPr>
              <a:t>2</a:t>
            </a:r>
            <a:r>
              <a:rPr lang="cs-CZ" sz="2400" b="1" dirty="0">
                <a:solidFill>
                  <a:srgbClr val="00B050"/>
                </a:solidFill>
              </a:rPr>
              <a:t>)</a:t>
            </a:r>
            <a:r>
              <a:rPr lang="cs-CZ" sz="2400" b="1" baseline="-25000" dirty="0">
                <a:solidFill>
                  <a:srgbClr val="00B050"/>
                </a:solidFill>
              </a:rPr>
              <a:t>3</a:t>
            </a:r>
            <a:r>
              <a:rPr lang="cs-CZ" sz="2400" b="1" dirty="0" smtClean="0"/>
              <a:t>-</a:t>
            </a:r>
            <a:r>
              <a:rPr lang="cs-CZ" sz="2400" b="1" dirty="0" smtClean="0">
                <a:solidFill>
                  <a:srgbClr val="0070C0"/>
                </a:solidFill>
              </a:rPr>
              <a:t>OH</a:t>
            </a:r>
            <a:r>
              <a:rPr lang="cs-CZ" sz="2400" b="1" dirty="0" smtClean="0"/>
              <a:t> </a:t>
            </a:r>
            <a:r>
              <a:rPr lang="cs-CZ" sz="2400" b="1" dirty="0"/>
              <a:t>---&gt; </a:t>
            </a:r>
            <a:r>
              <a:rPr lang="cs-CZ" sz="2400" b="1" dirty="0" smtClean="0">
                <a:solidFill>
                  <a:srgbClr val="C00000"/>
                </a:solidFill>
              </a:rPr>
              <a:t>CH</a:t>
            </a:r>
            <a:r>
              <a:rPr lang="cs-CZ" sz="2400" b="1" baseline="-25000" dirty="0" smtClean="0">
                <a:solidFill>
                  <a:srgbClr val="C00000"/>
                </a:solidFill>
              </a:rPr>
              <a:t>3</a:t>
            </a:r>
            <a:r>
              <a:rPr lang="cs-CZ" sz="2400" b="1" dirty="0" smtClean="0">
                <a:solidFill>
                  <a:srgbClr val="C00000"/>
                </a:solidFill>
              </a:rPr>
              <a:t>-COO</a:t>
            </a:r>
            <a:r>
              <a:rPr lang="cs-CZ" sz="2400" b="1" dirty="0" smtClean="0"/>
              <a:t>-</a:t>
            </a:r>
            <a:r>
              <a:rPr lang="cs-CZ" sz="2400" b="1" dirty="0">
                <a:solidFill>
                  <a:srgbClr val="00B050"/>
                </a:solidFill>
              </a:rPr>
              <a:t>(</a:t>
            </a:r>
            <a:r>
              <a:rPr lang="cs-CZ" sz="2400" b="1" dirty="0" smtClean="0">
                <a:solidFill>
                  <a:srgbClr val="00B050"/>
                </a:solidFill>
              </a:rPr>
              <a:t>CH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2</a:t>
            </a:r>
            <a:r>
              <a:rPr lang="cs-CZ" sz="2400" b="1" dirty="0" smtClean="0">
                <a:solidFill>
                  <a:srgbClr val="00B050"/>
                </a:solidFill>
              </a:rPr>
              <a:t>)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3</a:t>
            </a:r>
            <a:r>
              <a:rPr lang="cs-CZ" sz="2400" b="1" dirty="0" smtClean="0">
                <a:solidFill>
                  <a:srgbClr val="00B050"/>
                </a:solidFill>
              </a:rPr>
              <a:t>-CH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3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/>
              <a:t>+ </a:t>
            </a:r>
            <a:r>
              <a:rPr lang="cs-CZ" sz="2400" b="1" dirty="0" smtClean="0"/>
              <a:t> </a:t>
            </a:r>
            <a:r>
              <a:rPr lang="cs-CZ" sz="2400" b="1" dirty="0">
                <a:solidFill>
                  <a:srgbClr val="0070C0"/>
                </a:solidFill>
              </a:rPr>
              <a:t>H</a:t>
            </a:r>
            <a:r>
              <a:rPr lang="cs-CZ" sz="2400" b="1" baseline="-25000" dirty="0">
                <a:solidFill>
                  <a:srgbClr val="0070C0"/>
                </a:solidFill>
              </a:rPr>
              <a:t>2</a:t>
            </a:r>
            <a:r>
              <a:rPr lang="cs-CZ" sz="2400" b="1" dirty="0">
                <a:solidFill>
                  <a:srgbClr val="0070C0"/>
                </a:solidFill>
              </a:rPr>
              <a:t>O</a:t>
            </a:r>
          </a:p>
          <a:p>
            <a:pPr>
              <a:lnSpc>
                <a:spcPct val="120000"/>
              </a:lnSpc>
              <a:buFont typeface="Arial" charset="0"/>
              <a:buNone/>
            </a:pPr>
            <a:r>
              <a:rPr lang="cs-CZ" sz="2000" b="1" dirty="0" err="1" smtClean="0">
                <a:solidFill>
                  <a:srgbClr val="C00000"/>
                </a:solidFill>
              </a:rPr>
              <a:t>Kys</a:t>
            </a:r>
            <a:r>
              <a:rPr lang="cs-CZ" sz="2000" b="1" dirty="0">
                <a:solidFill>
                  <a:srgbClr val="C00000"/>
                </a:solidFill>
              </a:rPr>
              <a:t>. octová </a:t>
            </a:r>
            <a:r>
              <a:rPr lang="cs-CZ" sz="2000" b="1" dirty="0"/>
              <a:t>+ </a:t>
            </a:r>
            <a:r>
              <a:rPr lang="cs-CZ" sz="2000" b="1" dirty="0">
                <a:solidFill>
                  <a:srgbClr val="00B050"/>
                </a:solidFill>
              </a:rPr>
              <a:t>butanol</a:t>
            </a:r>
            <a:r>
              <a:rPr lang="cs-CZ" sz="2000" b="1" dirty="0"/>
              <a:t> ---&gt; </a:t>
            </a:r>
            <a:r>
              <a:rPr lang="cs-CZ" sz="2000" b="1" dirty="0" err="1"/>
              <a:t>butylester</a:t>
            </a:r>
            <a:r>
              <a:rPr lang="cs-CZ" sz="2000" b="1" dirty="0"/>
              <a:t> </a:t>
            </a:r>
            <a:r>
              <a:rPr lang="cs-CZ" sz="2000" b="1" dirty="0" err="1"/>
              <a:t>kys</a:t>
            </a:r>
            <a:r>
              <a:rPr lang="cs-CZ" sz="2000" b="1" dirty="0"/>
              <a:t>. octové + </a:t>
            </a:r>
            <a:r>
              <a:rPr lang="cs-CZ" sz="2000" b="1" dirty="0" smtClean="0">
                <a:solidFill>
                  <a:srgbClr val="0070C0"/>
                </a:solidFill>
              </a:rPr>
              <a:t>voda</a:t>
            </a:r>
            <a:endParaRPr lang="cs-CZ" sz="2000" b="1" dirty="0">
              <a:solidFill>
                <a:srgbClr val="0070C0"/>
              </a:solidFill>
            </a:endParaRPr>
          </a:p>
          <a:p>
            <a:r>
              <a:rPr lang="cs-CZ" b="1" dirty="0" smtClean="0"/>
              <a:t>				</a:t>
            </a:r>
            <a:r>
              <a:rPr lang="cs-CZ" sz="2800" b="1" i="1" dirty="0" smtClean="0">
                <a:solidFill>
                  <a:srgbClr val="FFC000"/>
                </a:solidFill>
              </a:rPr>
              <a:t>vůně hrušky</a:t>
            </a:r>
          </a:p>
          <a:p>
            <a:r>
              <a:rPr lang="cs-CZ" sz="2400" b="1" dirty="0" err="1" smtClean="0"/>
              <a:t>Butylester</a:t>
            </a:r>
            <a:r>
              <a:rPr lang="cs-CZ" sz="2400" b="1" dirty="0" smtClean="0"/>
              <a:t> kyseliny máselné </a:t>
            </a:r>
            <a:r>
              <a:rPr lang="cs-CZ" sz="2800" b="1" i="1" dirty="0" smtClean="0">
                <a:solidFill>
                  <a:srgbClr val="FFC000"/>
                </a:solidFill>
              </a:rPr>
              <a:t>– ananasová vůně</a:t>
            </a:r>
          </a:p>
          <a:p>
            <a:r>
              <a:rPr lang="cs-CZ" sz="2400" b="1" dirty="0" err="1" smtClean="0"/>
              <a:t>Methylesterkyseliny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salyciové</a:t>
            </a:r>
            <a:r>
              <a:rPr lang="cs-CZ" sz="2400" b="1" dirty="0" smtClean="0"/>
              <a:t> </a:t>
            </a:r>
            <a:r>
              <a:rPr lang="cs-CZ" sz="2800" b="1" i="1" dirty="0" smtClean="0">
                <a:solidFill>
                  <a:srgbClr val="FFC000"/>
                </a:solidFill>
              </a:rPr>
              <a:t>– větrové žvýkačky</a:t>
            </a:r>
            <a:endParaRPr lang="cs-CZ" sz="2800" b="1" dirty="0"/>
          </a:p>
        </p:txBody>
      </p:sp>
    </p:spTree>
    <p:extLst>
      <p:ext uri="{BB962C8B-B14F-4D97-AF65-F5344CB8AC3E}">
        <p14:creationId xmlns="" xmlns:p14="http://schemas.microsoft.com/office/powerpoint/2010/main" val="4237829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7" y="332656"/>
            <a:ext cx="8413761" cy="7109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dirty="0"/>
              <a:t>PROCVIČOVÁNÍ: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/>
              <a:t>Co jsou deriváty </a:t>
            </a:r>
            <a:r>
              <a:rPr lang="cs-CZ" sz="2400" dirty="0" smtClean="0"/>
              <a:t>uhlovodíků?               </a:t>
            </a:r>
            <a:r>
              <a:rPr lang="cs-CZ" sz="2400" dirty="0" smtClean="0">
                <a:hlinkClick r:id="rId3" action="ppaction://hlinksldjump"/>
              </a:rPr>
              <a:t>Snímek 6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  <a:defRPr/>
            </a:pPr>
            <a:endParaRPr lang="cs-CZ" sz="2400" dirty="0"/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/>
              <a:t>Jak se nazývá uhlovodíkový zbytek odvozený </a:t>
            </a:r>
          </a:p>
          <a:p>
            <a:pPr>
              <a:defRPr/>
            </a:pPr>
            <a:r>
              <a:rPr lang="cs-CZ" sz="2400" dirty="0"/>
              <a:t>     od </a:t>
            </a:r>
            <a:r>
              <a:rPr lang="cs-CZ" sz="2400" dirty="0" err="1"/>
              <a:t>methanu</a:t>
            </a:r>
            <a:r>
              <a:rPr lang="cs-CZ" sz="2400" dirty="0"/>
              <a:t>?			  </a:t>
            </a:r>
            <a:r>
              <a:rPr lang="cs-CZ" sz="2400" dirty="0" smtClean="0"/>
              <a:t>          </a:t>
            </a:r>
            <a:r>
              <a:rPr lang="cs-CZ" sz="2400" dirty="0" smtClean="0">
                <a:hlinkClick r:id="rId4" action="ppaction://hlinksldjump"/>
              </a:rPr>
              <a:t>Snímek 7</a:t>
            </a:r>
            <a:endParaRPr lang="cs-CZ" sz="2400" dirty="0" smtClean="0"/>
          </a:p>
          <a:p>
            <a:pPr>
              <a:defRPr/>
            </a:pPr>
            <a:endParaRPr lang="cs-CZ" sz="2400" dirty="0"/>
          </a:p>
          <a:p>
            <a:pPr marL="457200" indent="-457200">
              <a:buFont typeface="+mj-lt"/>
              <a:buAutoNum type="arabicPeriod" startAt="3"/>
              <a:defRPr/>
            </a:pPr>
            <a:r>
              <a:rPr lang="cs-CZ" sz="2400" dirty="0" smtClean="0"/>
              <a:t>Co </a:t>
            </a:r>
            <a:r>
              <a:rPr lang="cs-CZ" sz="2400" dirty="0"/>
              <a:t>je charakteristická skupina ? </a:t>
            </a:r>
            <a:r>
              <a:rPr lang="cs-CZ" sz="2400" dirty="0" smtClean="0"/>
              <a:t>         </a:t>
            </a:r>
            <a:r>
              <a:rPr lang="cs-CZ" sz="2400" dirty="0" smtClean="0">
                <a:hlinkClick r:id="rId3" action="ppaction://hlinksldjump"/>
              </a:rPr>
              <a:t>Snímek 6</a:t>
            </a:r>
            <a:endParaRPr lang="cs-CZ" sz="2400" dirty="0" smtClean="0"/>
          </a:p>
          <a:p>
            <a:pPr marL="457200" indent="-457200">
              <a:buFont typeface="+mj-lt"/>
              <a:buAutoNum type="arabicPeriod" startAt="3"/>
              <a:defRPr/>
            </a:pPr>
            <a:endParaRPr lang="cs-CZ" sz="2400" dirty="0"/>
          </a:p>
          <a:p>
            <a:pPr marL="342900" indent="-342900">
              <a:buFont typeface="+mj-lt"/>
              <a:buAutoNum type="arabicPeriod" startAt="3"/>
              <a:defRPr/>
            </a:pPr>
            <a:r>
              <a:rPr lang="cs-CZ" sz="2400" dirty="0" smtClean="0"/>
              <a:t>Jaké jsou reaktanty esterifikace?           </a:t>
            </a:r>
            <a:r>
              <a:rPr lang="cs-CZ" sz="2400" dirty="0" smtClean="0">
                <a:hlinkClick r:id="rId5" action="ppaction://hlinksldjump"/>
              </a:rPr>
              <a:t>Snímek 8</a:t>
            </a:r>
            <a:endParaRPr lang="cs-CZ" sz="2400" dirty="0" smtClean="0"/>
          </a:p>
          <a:p>
            <a:pPr marL="342900" indent="-342900">
              <a:buFont typeface="+mj-lt"/>
              <a:buAutoNum type="arabicPeriod" startAt="3"/>
              <a:defRPr/>
            </a:pPr>
            <a:endParaRPr lang="cs-CZ" sz="2400" dirty="0"/>
          </a:p>
          <a:p>
            <a:pPr marL="342900" indent="-342900">
              <a:buFont typeface="+mj-lt"/>
              <a:buAutoNum type="arabicPeriod" startAt="3"/>
              <a:defRPr/>
            </a:pPr>
            <a:r>
              <a:rPr lang="cs-CZ" sz="2400" dirty="0" smtClean="0"/>
              <a:t>Jaké jsou produkty esterifikace?            </a:t>
            </a:r>
            <a:r>
              <a:rPr lang="cs-CZ" sz="2400" dirty="0" smtClean="0">
                <a:hlinkClick r:id="rId5" action="ppaction://hlinksldjump"/>
              </a:rPr>
              <a:t>Snímek 8</a:t>
            </a:r>
            <a:endParaRPr lang="cs-CZ" sz="2400" dirty="0" smtClean="0"/>
          </a:p>
          <a:p>
            <a:pPr>
              <a:defRPr/>
            </a:pPr>
            <a:endParaRPr lang="cs-CZ" sz="2400" dirty="0"/>
          </a:p>
          <a:p>
            <a:pPr marL="342900" indent="-342900">
              <a:buFont typeface="+mj-lt"/>
              <a:buAutoNum type="arabicPeriod" startAt="3"/>
              <a:defRPr/>
            </a:pPr>
            <a:r>
              <a:rPr lang="cs-CZ" sz="2400" dirty="0" smtClean="0"/>
              <a:t>K čemu se používají estery?                   </a:t>
            </a:r>
            <a:r>
              <a:rPr lang="cs-CZ" sz="2400" dirty="0" smtClean="0">
                <a:hlinkClick r:id="rId5" action="ppaction://hlinksldjump"/>
              </a:rPr>
              <a:t>Snímek 8</a:t>
            </a:r>
            <a:endParaRPr lang="cs-CZ" sz="2400" dirty="0" smtClean="0"/>
          </a:p>
          <a:p>
            <a:pPr marL="342900" indent="-342900">
              <a:buFont typeface="+mj-lt"/>
              <a:buAutoNum type="arabicPeriod" startAt="3"/>
              <a:defRPr/>
            </a:pPr>
            <a:endParaRPr lang="cs-CZ" sz="2400" dirty="0"/>
          </a:p>
          <a:p>
            <a:pPr marL="342900" indent="-342900">
              <a:buFont typeface="+mj-lt"/>
              <a:buAutoNum type="arabicPeriod" startAt="3"/>
              <a:defRPr/>
            </a:pPr>
            <a:r>
              <a:rPr lang="cs-CZ" sz="2400" dirty="0"/>
              <a:t> Napiš </a:t>
            </a:r>
            <a:r>
              <a:rPr lang="cs-CZ" sz="2400" dirty="0" smtClean="0"/>
              <a:t>obecný vzorec esteru.                 </a:t>
            </a:r>
            <a:r>
              <a:rPr lang="cs-CZ" sz="2400" dirty="0" smtClean="0">
                <a:hlinkClick r:id="rId5" action="ppaction://hlinksldjump"/>
              </a:rPr>
              <a:t>Snímek 8</a:t>
            </a:r>
            <a:endParaRPr lang="cs-CZ" sz="2400" dirty="0" smtClean="0"/>
          </a:p>
          <a:p>
            <a:pPr lvl="8">
              <a:defRPr/>
            </a:pPr>
            <a:r>
              <a:rPr lang="cs-CZ" sz="2400" dirty="0" smtClean="0"/>
              <a:t>                 </a:t>
            </a:r>
            <a:endParaRPr lang="cs-CZ" sz="2400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344759" y="404664"/>
            <a:ext cx="8496944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dirty="0"/>
              <a:t>ZDROJE</a:t>
            </a:r>
            <a:r>
              <a:rPr lang="cs-CZ" dirty="0" smtClean="0"/>
              <a:t>:</a:t>
            </a:r>
          </a:p>
          <a:p>
            <a:pPr>
              <a:buFontTx/>
              <a:buNone/>
            </a:pPr>
            <a:r>
              <a:rPr lang="cs-CZ" dirty="0"/>
              <a:t>Obrázky:</a:t>
            </a:r>
          </a:p>
          <a:p>
            <a:pPr>
              <a:buFontTx/>
              <a:buNone/>
            </a:pPr>
            <a:r>
              <a:rPr lang="en-US" dirty="0">
                <a:cs typeface="Arial" charset="0"/>
              </a:rPr>
              <a:t>[</a:t>
            </a:r>
            <a:r>
              <a:rPr lang="cs-CZ" dirty="0">
                <a:cs typeface="Arial" charset="0"/>
              </a:rPr>
              <a:t>cit. </a:t>
            </a:r>
            <a:r>
              <a:rPr lang="cs-CZ" dirty="0" smtClean="0">
                <a:cs typeface="Arial" charset="0"/>
              </a:rPr>
              <a:t>2012-3-14</a:t>
            </a:r>
            <a:r>
              <a:rPr lang="en-US" dirty="0" smtClean="0">
                <a:cs typeface="Arial" charset="0"/>
              </a:rPr>
              <a:t>]</a:t>
            </a:r>
            <a:endParaRPr lang="cs-CZ" dirty="0">
              <a:cs typeface="Arial" charset="0"/>
            </a:endParaRPr>
          </a:p>
          <a:p>
            <a:pPr>
              <a:buFontTx/>
              <a:buNone/>
            </a:pPr>
            <a:r>
              <a:rPr lang="cs-CZ" dirty="0" smtClean="0"/>
              <a:t>GALERIE  </a:t>
            </a:r>
            <a:r>
              <a:rPr lang="cs-CZ" smtClean="0"/>
              <a:t>Microsoft  Office</a:t>
            </a:r>
            <a:endParaRPr lang="cs-CZ" dirty="0" smtClean="0"/>
          </a:p>
          <a:p>
            <a:pPr>
              <a:buFontTx/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463</TotalTime>
  <Words>345</Words>
  <Application>Microsoft Office PowerPoint</Application>
  <PresentationFormat>Předvádění na obrazovce (4:3)</PresentationFormat>
  <Paragraphs>138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Organická chemie, deriváty uhlovodíků, alkoholy</dc:title>
  <dc:subject>chemie</dc:subject>
  <dc:creator>Ing. Hana Zmrhalová</dc:creator>
  <cp:keywords>organická chemie, deriváty; alkoholy, fenoly</cp:keywords>
  <cp:lastModifiedBy>Hanka</cp:lastModifiedBy>
  <cp:revision>53</cp:revision>
  <dcterms:created xsi:type="dcterms:W3CDTF">2011-10-04T09:03:37Z</dcterms:created>
  <dcterms:modified xsi:type="dcterms:W3CDTF">2012-05-31T09:26:11Z</dcterms:modified>
</cp:coreProperties>
</file>