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92" r:id="rId2"/>
    <p:sldId id="293" r:id="rId3"/>
    <p:sldId id="256" r:id="rId4"/>
    <p:sldId id="261" r:id="rId5"/>
    <p:sldId id="262" r:id="rId6"/>
    <p:sldId id="263" r:id="rId7"/>
    <p:sldId id="268" r:id="rId8"/>
    <p:sldId id="270" r:id="rId9"/>
    <p:sldId id="272" r:id="rId10"/>
    <p:sldId id="294" r:id="rId11"/>
    <p:sldId id="265" r:id="rId12"/>
    <p:sldId id="295" r:id="rId13"/>
    <p:sldId id="273" r:id="rId14"/>
    <p:sldId id="274" r:id="rId15"/>
    <p:sldId id="260" r:id="rId16"/>
    <p:sldId id="286" r:id="rId17"/>
    <p:sldId id="287" r:id="rId18"/>
    <p:sldId id="285" r:id="rId19"/>
    <p:sldId id="289" r:id="rId20"/>
    <p:sldId id="275" r:id="rId21"/>
    <p:sldId id="276" r:id="rId22"/>
    <p:sldId id="277" r:id="rId23"/>
    <p:sldId id="278" r:id="rId24"/>
    <p:sldId id="271" r:id="rId25"/>
    <p:sldId id="279" r:id="rId26"/>
    <p:sldId id="257" r:id="rId27"/>
    <p:sldId id="297" r:id="rId28"/>
    <p:sldId id="298" r:id="rId29"/>
    <p:sldId id="267" r:id="rId30"/>
    <p:sldId id="29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8F8517-DE0D-4665-95FF-B1D4B1094D4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C548BB-E7F4-4393-AE2B-4FD56825BF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821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381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85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712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611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982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483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836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349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99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259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578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0A8144-A281-411D-B4A8-823EB951F9B4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38D3A-176A-4B04-9576-8F2D84494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356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ld.johanesville.net/sladek" TargetMode="External"/><Relationship Id="rId2" Type="http://schemas.openxmlformats.org/officeDocument/2006/relationships/hyperlink" Target="http://cs.wikipedia.org/wiki/Josef_V&#225;clav_Sl&#225;de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source.org/wiki/V_zimn&#237;m_slunci/Sv&#233;_&#382;en&#283;" TargetMode="External"/><Relationship Id="rId5" Type="http://schemas.openxmlformats.org/officeDocument/2006/relationships/hyperlink" Target="http://www.antikmasek.cz/43/235a.JPGhttp:/www.arsci.cz/e-shop/index.php?main_page=product_info&amp;cPath=2&amp;products_id=22" TargetMode="External"/><Relationship Id="rId4" Type="http://schemas.openxmlformats.org/officeDocument/2006/relationships/hyperlink" Target="http://antikvariat.obchodsvitavy.cz/product.php?id_product=18427http://www.knihynainternetu.cz/antikvariat/detske-knihy/1354707-Josef-Vaclav-Sladek-Zlate-slunce-bily-den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knihy.vltava.cz/Detska/Pro-nejmensi/Az-se-jaro-vrati/produkt=860053507/kategorie=16736/" TargetMode="External"/><Relationship Id="rId7" Type="http://schemas.openxmlformats.org/officeDocument/2006/relationships/hyperlink" Target="http://cs.wikisource.org/wiki/Sk&#345;iv&#225;n&#269;&#237;_p&#237;sn&#283;/Vla&#353;tovka_p&#345;il&#233;tla" TargetMode="External"/><Relationship Id="rId2" Type="http://schemas.openxmlformats.org/officeDocument/2006/relationships/hyperlink" Target="http://cs.wikisource.org/wiki/Selsk&#233;_p&#237;sn&#283;_a_&#269;esk&#233;_zn&#283;lky/Velk&#233;,_&#353;ir&#233;,_rodn&#233;_l&#225;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nihy.bazac.cz/z/429471-zlate-slunce-bily-den/" TargetMode="External"/><Relationship Id="rId5" Type="http://schemas.openxmlformats.org/officeDocument/2006/relationships/hyperlink" Target="http://www.cesky-jazyk.cz/citanka/josef-vaclav-sladek/lesni-studanka-zvony-a-zvonky.html" TargetMode="External"/><Relationship Id="rId4" Type="http://schemas.openxmlformats.org/officeDocument/2006/relationships/hyperlink" Target="http://cs.wikisource.org/wiki/Sk&#345;iv&#225;n&#269;&#237;_p&#237;sn&#283;/A&#382;_se_jaro_vr&#225;t&#237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předloh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09600"/>
            <a:ext cx="8001000" cy="276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3352800" y="1524000"/>
            <a:ext cx="473745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100" smtClean="0"/>
              <a:t>VY_32_INOVACE_20_Literatura </a:t>
            </a:r>
            <a:r>
              <a:rPr lang="cs-CZ" sz="2100" dirty="0"/>
              <a:t>19. století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3276600" y="1905000"/>
            <a:ext cx="4294317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100" dirty="0" smtClean="0"/>
              <a:t>Česká literatura 2. </a:t>
            </a:r>
            <a:r>
              <a:rPr lang="cs-CZ" sz="2100" smtClean="0"/>
              <a:t>poloviny </a:t>
            </a:r>
            <a:r>
              <a:rPr lang="cs-CZ" sz="2100" dirty="0" smtClean="0"/>
              <a:t>19. století</a:t>
            </a:r>
            <a:endParaRPr lang="cs-CZ" sz="2100" dirty="0"/>
          </a:p>
        </p:txBody>
      </p:sp>
      <p:pic>
        <p:nvPicPr>
          <p:cNvPr id="2560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87680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Podnadpis 2"/>
          <p:cNvSpPr>
            <a:spLocks/>
          </p:cNvSpPr>
          <p:nvPr/>
        </p:nvSpPr>
        <p:spPr bwMode="auto">
          <a:xfrm>
            <a:off x="1447800" y="4343400"/>
            <a:ext cx="6400800" cy="175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0" hangingPunct="0">
              <a:spcBef>
                <a:spcPct val="20000"/>
              </a:spcBef>
            </a:pPr>
            <a:r>
              <a:rPr lang="cs-CZ" sz="2000" dirty="0" smtClean="0"/>
              <a:t>Josef Václav Sládek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1788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9305766"/>
              </p:ext>
            </p:extLst>
          </p:nvPr>
        </p:nvGraphicFramePr>
        <p:xfrm>
          <a:off x="1547813" y="1412875"/>
          <a:ext cx="6096000" cy="111442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 Výklad učiva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883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Josef Václav Sládek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16016" y="2204864"/>
            <a:ext cx="3960440" cy="136815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Český básník</a:t>
            </a:r>
          </a:p>
          <a:p>
            <a:pPr marL="0" indent="0">
              <a:buNone/>
            </a:pPr>
            <a:r>
              <a:rPr lang="cs-CZ" sz="3600" dirty="0" smtClean="0"/>
              <a:t>	 </a:t>
            </a:r>
            <a:r>
              <a:rPr lang="cs-CZ" sz="3600" dirty="0"/>
              <a:t>a překladatel</a:t>
            </a:r>
          </a:p>
        </p:txBody>
      </p:sp>
      <p:pic>
        <p:nvPicPr>
          <p:cNvPr id="1026" name="Picture 2" descr="F:\OBRAZKY\464px-Jan_Vilímek_-_Josef_Václav_Sládek_HL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9" y="1600200"/>
            <a:ext cx="350592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4293096"/>
            <a:ext cx="26500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1845 - 1912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16731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 jeho života: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715200" cy="4493096"/>
          </a:xfrm>
        </p:spPr>
        <p:txBody>
          <a:bodyPr>
            <a:normAutofit/>
          </a:bodyPr>
          <a:lstStyle/>
          <a:p>
            <a:r>
              <a:rPr lang="cs-CZ" dirty="0"/>
              <a:t>Narodil se ve Zbirohu na </a:t>
            </a:r>
            <a:r>
              <a:rPr lang="cs-CZ" dirty="0" smtClean="0"/>
              <a:t>Křivoklátsku. </a:t>
            </a:r>
          </a:p>
          <a:p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otec byl zednický </a:t>
            </a:r>
            <a:r>
              <a:rPr lang="cs-CZ" dirty="0" smtClean="0"/>
              <a:t>mistr, </a:t>
            </a:r>
            <a:r>
              <a:rPr lang="cs-CZ" dirty="0"/>
              <a:t>později stavitel.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Sládek studoval </a:t>
            </a:r>
            <a:r>
              <a:rPr lang="cs-CZ" dirty="0"/>
              <a:t>a</a:t>
            </a:r>
            <a:r>
              <a:rPr lang="cs-CZ" dirty="0" smtClean="0"/>
              <a:t>kademické </a:t>
            </a:r>
            <a:r>
              <a:rPr lang="cs-CZ" dirty="0"/>
              <a:t>gymnázium v Praze, poté </a:t>
            </a:r>
            <a:r>
              <a:rPr lang="cs-CZ" dirty="0" smtClean="0"/>
              <a:t>filozofickou </a:t>
            </a:r>
            <a:r>
              <a:rPr lang="cs-CZ" dirty="0"/>
              <a:t>fakultu.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odiče si přáli, </a:t>
            </a:r>
            <a:r>
              <a:rPr lang="cs-CZ" dirty="0"/>
              <a:t>aby byl </a:t>
            </a:r>
            <a:r>
              <a:rPr lang="cs-CZ" dirty="0" smtClean="0"/>
              <a:t>knězem. Když to syn odmítl, přestali ho při studiích podporovat.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66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8064896" cy="5904656"/>
          </a:xfrm>
        </p:spPr>
        <p:txBody>
          <a:bodyPr>
            <a:normAutofit/>
          </a:bodyPr>
          <a:lstStyle/>
          <a:p>
            <a:pPr rtl="0"/>
            <a:r>
              <a:rPr lang="cs-CZ" dirty="0"/>
              <a:t>Po rozchodu s rodiči </a:t>
            </a:r>
            <a:r>
              <a:rPr lang="cs-CZ" dirty="0" smtClean="0"/>
              <a:t>se živil kondicemi a začal psát básně.</a:t>
            </a:r>
          </a:p>
          <a:p>
            <a:pPr rtl="0"/>
            <a:endParaRPr lang="cs-CZ" dirty="0" smtClean="0"/>
          </a:p>
          <a:p>
            <a:pPr rtl="0"/>
            <a:r>
              <a:rPr lang="cs-CZ" dirty="0" smtClean="0"/>
              <a:t>Roku 1868 </a:t>
            </a:r>
            <a:r>
              <a:rPr lang="cs-CZ" dirty="0"/>
              <a:t>odjel do </a:t>
            </a:r>
            <a:r>
              <a:rPr lang="cs-CZ" dirty="0" smtClean="0"/>
              <a:t>USA. Tam pobýval dva roky a  vedl </a:t>
            </a:r>
            <a:r>
              <a:rPr lang="cs-CZ" dirty="0"/>
              <a:t>dobrodružný život. </a:t>
            </a:r>
            <a:endParaRPr lang="cs-CZ" dirty="0" smtClean="0"/>
          </a:p>
          <a:p>
            <a:pPr rtl="0"/>
            <a:endParaRPr lang="cs-CZ" dirty="0" smtClean="0"/>
          </a:p>
          <a:p>
            <a:pPr rtl="0"/>
            <a:r>
              <a:rPr lang="cs-CZ" dirty="0" smtClean="0"/>
              <a:t>V </a:t>
            </a:r>
            <a:r>
              <a:rPr lang="cs-CZ" dirty="0"/>
              <a:t>Americe </a:t>
            </a:r>
            <a:r>
              <a:rPr lang="cs-CZ" dirty="0" smtClean="0"/>
              <a:t>pracoval  </a:t>
            </a:r>
            <a:r>
              <a:rPr lang="cs-CZ" dirty="0"/>
              <a:t>jako dělník v mnoha profesích.  </a:t>
            </a:r>
            <a:r>
              <a:rPr lang="cs-CZ" dirty="0" smtClean="0"/>
              <a:t>Zajímal se také o </a:t>
            </a:r>
            <a:r>
              <a:rPr lang="cs-CZ" dirty="0"/>
              <a:t>osud </a:t>
            </a:r>
            <a:r>
              <a:rPr lang="cs-CZ" dirty="0" smtClean="0"/>
              <a:t>indiánů a černochů</a:t>
            </a:r>
            <a:r>
              <a:rPr lang="cs-CZ" dirty="0"/>
              <a:t>, s nimiž pracoval. </a:t>
            </a:r>
            <a:endParaRPr lang="cs-CZ" dirty="0" smtClean="0"/>
          </a:p>
          <a:p>
            <a:pPr rtl="0"/>
            <a:endParaRPr lang="cs-CZ" dirty="0" smtClean="0"/>
          </a:p>
          <a:p>
            <a:pPr rtl="0"/>
            <a:r>
              <a:rPr lang="cs-CZ" dirty="0" smtClean="0"/>
              <a:t>Pobyt </a:t>
            </a:r>
            <a:r>
              <a:rPr lang="cs-CZ" dirty="0"/>
              <a:t>v USA </a:t>
            </a:r>
            <a:r>
              <a:rPr lang="cs-CZ" dirty="0" smtClean="0"/>
              <a:t>ho ovlivnil </a:t>
            </a:r>
            <a:r>
              <a:rPr lang="cs-CZ" dirty="0"/>
              <a:t>po celý zbytek </a:t>
            </a:r>
            <a:r>
              <a:rPr lang="cs-CZ" dirty="0" smtClean="0"/>
              <a:t>života.  Orientoval se </a:t>
            </a:r>
            <a:r>
              <a:rPr lang="cs-CZ" dirty="0"/>
              <a:t>na </a:t>
            </a:r>
            <a:r>
              <a:rPr lang="cs-CZ" dirty="0" smtClean="0"/>
              <a:t>angloamerickou </a:t>
            </a:r>
            <a:r>
              <a:rPr lang="cs-CZ" dirty="0"/>
              <a:t>literaturu.</a:t>
            </a:r>
          </a:p>
          <a:p>
            <a:pPr rt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54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19256" cy="4781128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txBody>
          <a:bodyPr>
            <a:normAutofit/>
          </a:bodyPr>
          <a:lstStyle/>
          <a:p>
            <a:pPr rtl="0"/>
            <a:r>
              <a:rPr lang="cs-CZ" sz="3200" dirty="0"/>
              <a:t>Po návratu z Ameriky vyučoval angličtinu na </a:t>
            </a:r>
            <a:r>
              <a:rPr lang="cs-CZ" sz="3200" dirty="0" smtClean="0"/>
              <a:t>obchodní </a:t>
            </a:r>
            <a:r>
              <a:rPr lang="cs-CZ" sz="3200" dirty="0"/>
              <a:t>akademii a na technice, později působil i jako lektor na pražské univerzitě. </a:t>
            </a:r>
            <a:endParaRPr lang="cs-CZ" sz="3200" dirty="0" smtClean="0"/>
          </a:p>
          <a:p>
            <a:pPr rtl="0"/>
            <a:endParaRPr lang="cs-CZ" sz="3200" dirty="0" smtClean="0"/>
          </a:p>
          <a:p>
            <a:pPr rtl="0"/>
            <a:r>
              <a:rPr lang="cs-CZ" sz="3200" dirty="0" smtClean="0"/>
              <a:t>Byl </a:t>
            </a:r>
            <a:r>
              <a:rPr lang="cs-CZ" sz="3200" dirty="0"/>
              <a:t>redaktorem Národních </a:t>
            </a:r>
            <a:r>
              <a:rPr lang="cs-CZ" sz="3200" dirty="0" smtClean="0"/>
              <a:t>listů</a:t>
            </a:r>
            <a:r>
              <a:rPr lang="cs-CZ" sz="3200" dirty="0"/>
              <a:t> </a:t>
            </a:r>
            <a:r>
              <a:rPr lang="cs-CZ" sz="3200" dirty="0" smtClean="0"/>
              <a:t>a také </a:t>
            </a:r>
          </a:p>
          <a:p>
            <a:pPr marL="0" indent="0" rtl="0">
              <a:buNone/>
            </a:pPr>
            <a:r>
              <a:rPr lang="cs-CZ" sz="3200" dirty="0" smtClean="0"/>
              <a:t>    časopisu Lumír.</a:t>
            </a:r>
          </a:p>
          <a:p>
            <a:pPr rtl="0"/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97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Těžké období jeho života: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8219256" cy="4569371"/>
          </a:xfrm>
        </p:spPr>
        <p:txBody>
          <a:bodyPr>
            <a:normAutofit lnSpcReduction="10000"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Sládek se oženil s </a:t>
            </a:r>
            <a:r>
              <a:rPr lang="cs-CZ" sz="3200" dirty="0" smtClean="0">
                <a:solidFill>
                  <a:srgbClr val="0070C0"/>
                </a:solidFill>
              </a:rPr>
              <a:t>Emilií </a:t>
            </a:r>
            <a:r>
              <a:rPr lang="cs-CZ" sz="3200" dirty="0">
                <a:solidFill>
                  <a:srgbClr val="0070C0"/>
                </a:solidFill>
              </a:rPr>
              <a:t>Nedvídkovou, </a:t>
            </a:r>
            <a:r>
              <a:rPr lang="cs-CZ" sz="3200" dirty="0" smtClean="0">
                <a:solidFill>
                  <a:srgbClr val="0070C0"/>
                </a:solidFill>
              </a:rPr>
              <a:t>která  </a:t>
            </a:r>
            <a:r>
              <a:rPr lang="cs-CZ" sz="3200" dirty="0">
                <a:solidFill>
                  <a:srgbClr val="0070C0"/>
                </a:solidFill>
              </a:rPr>
              <a:t>při porodu zemřela i s dítětem</a:t>
            </a:r>
            <a:r>
              <a:rPr lang="cs-CZ" dirty="0">
                <a:solidFill>
                  <a:srgbClr val="0070C0"/>
                </a:solidFill>
              </a:rPr>
              <a:t>. 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Básník prožíval velmi těžké období. V důsledku toho  onemocněl </a:t>
            </a:r>
            <a:r>
              <a:rPr lang="cs-CZ" sz="3200" dirty="0">
                <a:solidFill>
                  <a:srgbClr val="0070C0"/>
                </a:solidFill>
              </a:rPr>
              <a:t>nervovou chorobou a revmatismem. </a:t>
            </a:r>
            <a:endParaRPr lang="cs-CZ" sz="3200" dirty="0" smtClean="0">
              <a:solidFill>
                <a:srgbClr val="0070C0"/>
              </a:solidFill>
            </a:endParaRPr>
          </a:p>
          <a:p>
            <a:endParaRPr lang="cs-CZ" dirty="0"/>
          </a:p>
          <a:p>
            <a:r>
              <a:rPr lang="cs-CZ" sz="3200" dirty="0" smtClean="0">
                <a:solidFill>
                  <a:srgbClr val="C00000"/>
                </a:solidFill>
              </a:rPr>
              <a:t>Teprve </a:t>
            </a:r>
            <a:r>
              <a:rPr lang="cs-CZ" sz="3200" dirty="0">
                <a:solidFill>
                  <a:srgbClr val="C00000"/>
                </a:solidFill>
              </a:rPr>
              <a:t>po dalším </a:t>
            </a:r>
            <a:r>
              <a:rPr lang="cs-CZ" sz="3200" dirty="0" smtClean="0">
                <a:solidFill>
                  <a:srgbClr val="C00000"/>
                </a:solidFill>
              </a:rPr>
              <a:t>sňatku byl šťasten. Radoval se hlavně z narození své dcery. 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96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404664"/>
            <a:ext cx="8352928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Sládkovým </a:t>
            </a:r>
            <a:r>
              <a:rPr lang="cs-CZ" dirty="0"/>
              <a:t>typickým tématem </a:t>
            </a:r>
            <a:r>
              <a:rPr lang="cs-CZ" dirty="0" smtClean="0"/>
              <a:t>je: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	český </a:t>
            </a:r>
            <a:r>
              <a:rPr lang="cs-CZ" sz="4000" dirty="0">
                <a:solidFill>
                  <a:srgbClr val="00B050"/>
                </a:solidFill>
              </a:rPr>
              <a:t>venkov </a:t>
            </a:r>
            <a:endParaRPr lang="cs-CZ" sz="4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	motivy domova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	dětství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	rodný kraj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Sládek </a:t>
            </a:r>
            <a:r>
              <a:rPr lang="cs-CZ" dirty="0"/>
              <a:t>si </a:t>
            </a:r>
            <a:r>
              <a:rPr lang="cs-CZ" dirty="0" smtClean="0"/>
              <a:t>venkov idealizoval</a:t>
            </a:r>
            <a:r>
              <a:rPr lang="cs-CZ" dirty="0"/>
              <a:t>.</a:t>
            </a:r>
            <a:r>
              <a:rPr lang="cs-CZ" dirty="0" smtClean="0"/>
              <a:t> Život na venkově  mu připadal poetičtější </a:t>
            </a:r>
            <a:r>
              <a:rPr lang="cs-CZ" dirty="0"/>
              <a:t>než život ve městě.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90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Napsal básnické sbírky: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5259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Jiskry na moři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Světlou stopou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Na prahu ráje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Selské písně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České znělky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772816"/>
            <a:ext cx="4320480" cy="4680520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/>
              <a:t>Jeho </a:t>
            </a:r>
            <a:r>
              <a:rPr lang="cs-CZ" sz="3200" dirty="0" smtClean="0"/>
              <a:t>verše jsou jednoduché, rytmické </a:t>
            </a:r>
            <a:r>
              <a:rPr lang="cs-CZ" sz="3200" dirty="0"/>
              <a:t>a </a:t>
            </a:r>
            <a:r>
              <a:rPr lang="cs-CZ" sz="3200" dirty="0" smtClean="0"/>
              <a:t>melodické. </a:t>
            </a:r>
          </a:p>
          <a:p>
            <a:pPr marL="0" indent="0">
              <a:buNone/>
            </a:pPr>
            <a:r>
              <a:rPr lang="cs-CZ" sz="3200" dirty="0" smtClean="0"/>
              <a:t>Řada básní byla zhudebněna</a:t>
            </a:r>
            <a:r>
              <a:rPr lang="cs-CZ" sz="32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59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Napsal básnické sbírky: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186808" cy="4493096"/>
          </a:xfrm>
        </p:spPr>
        <p:txBody>
          <a:bodyPr>
            <a:normAutofit/>
          </a:bodyPr>
          <a:lstStyle/>
          <a:p>
            <a:r>
              <a:rPr lang="cs-CZ" sz="3900" dirty="0" smtClean="0">
                <a:solidFill>
                  <a:srgbClr val="C00000"/>
                </a:solidFill>
              </a:rPr>
              <a:t>Jiskry </a:t>
            </a:r>
          </a:p>
          <a:p>
            <a:r>
              <a:rPr lang="cs-CZ" sz="3900" dirty="0" smtClean="0">
                <a:solidFill>
                  <a:srgbClr val="C00000"/>
                </a:solidFill>
              </a:rPr>
              <a:t>                 stopou</a:t>
            </a:r>
            <a:endParaRPr lang="cs-CZ" sz="3900" dirty="0">
              <a:solidFill>
                <a:srgbClr val="C00000"/>
              </a:solidFill>
            </a:endParaRPr>
          </a:p>
          <a:p>
            <a:r>
              <a:rPr lang="cs-CZ" sz="3900" dirty="0">
                <a:solidFill>
                  <a:srgbClr val="C00000"/>
                </a:solidFill>
              </a:rPr>
              <a:t>Na </a:t>
            </a:r>
            <a:endParaRPr lang="cs-CZ" sz="3900" dirty="0" smtClean="0">
              <a:solidFill>
                <a:srgbClr val="C00000"/>
              </a:solidFill>
            </a:endParaRPr>
          </a:p>
          <a:p>
            <a:r>
              <a:rPr lang="cs-CZ" sz="3900" dirty="0" smtClean="0">
                <a:solidFill>
                  <a:srgbClr val="C00000"/>
                </a:solidFill>
              </a:rPr>
              <a:t>Selské </a:t>
            </a:r>
          </a:p>
          <a:p>
            <a:r>
              <a:rPr lang="cs-CZ" sz="3900" dirty="0" smtClean="0">
                <a:solidFill>
                  <a:srgbClr val="C00000"/>
                </a:solidFill>
              </a:rPr>
              <a:t>České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900" dirty="0"/>
              <a:t>Jeho verše jsou jednoduché, rytmické a </a:t>
            </a:r>
            <a:r>
              <a:rPr lang="cs-CZ" sz="3900" dirty="0" smtClean="0"/>
              <a:t>melodické</a:t>
            </a:r>
            <a:r>
              <a:rPr lang="cs-CZ" sz="3900" dirty="0"/>
              <a:t>.</a:t>
            </a:r>
            <a:r>
              <a:rPr lang="cs-CZ" sz="3900" dirty="0" smtClean="0"/>
              <a:t>  </a:t>
            </a:r>
          </a:p>
          <a:p>
            <a:r>
              <a:rPr lang="cs-CZ" sz="3900" dirty="0" smtClean="0"/>
              <a:t>Řada </a:t>
            </a:r>
            <a:r>
              <a:rPr lang="cs-CZ" sz="3900" dirty="0"/>
              <a:t>básní </a:t>
            </a:r>
            <a:r>
              <a:rPr lang="cs-CZ" sz="3900" dirty="0" smtClean="0"/>
              <a:t>byla zhudebněna</a:t>
            </a:r>
            <a:r>
              <a:rPr lang="cs-CZ" sz="3900" dirty="0"/>
              <a:t>.</a:t>
            </a:r>
          </a:p>
          <a:p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195736" y="1798719"/>
            <a:ext cx="2088232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>
                <a:solidFill>
                  <a:srgbClr val="C00000"/>
                </a:solidFill>
              </a:rPr>
              <a:t>na moři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827584" y="2420888"/>
            <a:ext cx="1872208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>
                <a:solidFill>
                  <a:srgbClr val="C00000"/>
                </a:solidFill>
              </a:rPr>
              <a:t>S</a:t>
            </a:r>
            <a:r>
              <a:rPr lang="cs-CZ" sz="3600" dirty="0" smtClean="0">
                <a:solidFill>
                  <a:srgbClr val="C00000"/>
                </a:solidFill>
              </a:rPr>
              <a:t>větlou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597057" y="3125337"/>
            <a:ext cx="2254863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>
                <a:solidFill>
                  <a:srgbClr val="C00000"/>
                </a:solidFill>
              </a:rPr>
              <a:t>p</a:t>
            </a:r>
            <a:r>
              <a:rPr lang="cs-CZ" sz="3600" dirty="0" smtClean="0">
                <a:solidFill>
                  <a:srgbClr val="C00000"/>
                </a:solidFill>
              </a:rPr>
              <a:t>rahu ráje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2195737" y="3861048"/>
            <a:ext cx="1368152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C00000"/>
                </a:solidFill>
              </a:rPr>
              <a:t>písně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2195736" y="4581128"/>
            <a:ext cx="1656184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C00000"/>
                </a:solidFill>
              </a:rPr>
              <a:t>znělky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44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Verše pro děti: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828092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Sládek </a:t>
            </a:r>
            <a:r>
              <a:rPr lang="cs-CZ" dirty="0" smtClean="0">
                <a:solidFill>
                  <a:srgbClr val="C00000"/>
                </a:solidFill>
              </a:rPr>
              <a:t>byl </a:t>
            </a:r>
            <a:r>
              <a:rPr lang="cs-CZ" dirty="0">
                <a:solidFill>
                  <a:srgbClr val="C00000"/>
                </a:solidFill>
              </a:rPr>
              <a:t>významným zakladatelem moderní dětské </a:t>
            </a:r>
            <a:r>
              <a:rPr lang="cs-CZ" dirty="0" smtClean="0">
                <a:solidFill>
                  <a:srgbClr val="C00000"/>
                </a:solidFill>
              </a:rPr>
              <a:t>poezie.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Jeho verše jsou zpěvné a jsou psány prostým jazykem.  Nechybí v nich humor, ani </a:t>
            </a:r>
            <a:r>
              <a:rPr lang="cs-CZ" dirty="0"/>
              <a:t>laskavost. </a:t>
            </a:r>
            <a:r>
              <a:rPr lang="cs-CZ" dirty="0" smtClean="0"/>
              <a:t>Děti se jimi učí lásce </a:t>
            </a:r>
            <a:r>
              <a:rPr lang="cs-CZ" dirty="0"/>
              <a:t>k vlasti, přírodě a rodičům. </a:t>
            </a:r>
          </a:p>
          <a:p>
            <a:pPr rtl="0"/>
            <a:endParaRPr lang="cs-CZ" i="1" dirty="0" smtClean="0"/>
          </a:p>
          <a:p>
            <a:pPr rtl="0"/>
            <a:r>
              <a:rPr lang="cs-CZ" sz="4000" i="1" dirty="0" smtClean="0">
                <a:solidFill>
                  <a:srgbClr val="C00000"/>
                </a:solidFill>
              </a:rPr>
              <a:t>Zvony </a:t>
            </a:r>
            <a:r>
              <a:rPr lang="cs-CZ" sz="4000" i="1" dirty="0">
                <a:solidFill>
                  <a:srgbClr val="C00000"/>
                </a:solidFill>
              </a:rPr>
              <a:t>a zvonky</a:t>
            </a:r>
            <a:endParaRPr lang="cs-CZ" sz="4000" dirty="0">
              <a:solidFill>
                <a:srgbClr val="C00000"/>
              </a:solidFill>
            </a:endParaRPr>
          </a:p>
          <a:p>
            <a:pPr rtl="0"/>
            <a:r>
              <a:rPr lang="cs-CZ" sz="4000" i="1" dirty="0">
                <a:solidFill>
                  <a:srgbClr val="C00000"/>
                </a:solidFill>
              </a:rPr>
              <a:t>Zlatý máj</a:t>
            </a:r>
            <a:endParaRPr lang="cs-CZ" sz="4000" dirty="0">
              <a:solidFill>
                <a:srgbClr val="C00000"/>
              </a:solidFill>
            </a:endParaRPr>
          </a:p>
          <a:p>
            <a:pPr rtl="0"/>
            <a:r>
              <a:rPr lang="cs-CZ" sz="4000" i="1" dirty="0">
                <a:solidFill>
                  <a:srgbClr val="C00000"/>
                </a:solidFill>
              </a:rPr>
              <a:t>Skřivánčí písně</a:t>
            </a:r>
            <a:endParaRPr lang="cs-CZ" sz="4000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524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Verše pro děti: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8280920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Sládek </a:t>
            </a:r>
            <a:r>
              <a:rPr lang="cs-CZ" dirty="0" smtClean="0">
                <a:solidFill>
                  <a:srgbClr val="C00000"/>
                </a:solidFill>
              </a:rPr>
              <a:t>byl </a:t>
            </a:r>
            <a:r>
              <a:rPr lang="cs-CZ" dirty="0">
                <a:solidFill>
                  <a:srgbClr val="C00000"/>
                </a:solidFill>
              </a:rPr>
              <a:t>významným zakladatelem moderní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poezie.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3000" dirty="0"/>
              <a:t>Jeho verše jsou zpěvné a jsou psány prostým jazykem.  Nechybí v nich humor, ani laskavost. Děti se jimi učí lásce k  </a:t>
            </a:r>
            <a:r>
              <a:rPr lang="cs-CZ" sz="3000" dirty="0" smtClean="0"/>
              <a:t>                  ,                    a </a:t>
            </a:r>
            <a:r>
              <a:rPr lang="cs-CZ" sz="3000" dirty="0"/>
              <a:t>rodičům. </a:t>
            </a:r>
          </a:p>
          <a:p>
            <a:pPr rtl="0"/>
            <a:endParaRPr lang="cs-CZ" i="1" dirty="0" smtClean="0"/>
          </a:p>
          <a:p>
            <a:pPr rtl="0"/>
            <a:r>
              <a:rPr lang="cs-CZ" sz="4000" i="1" dirty="0" smtClean="0">
                <a:solidFill>
                  <a:srgbClr val="C00000"/>
                </a:solidFill>
              </a:rPr>
              <a:t>Zvony </a:t>
            </a:r>
            <a:r>
              <a:rPr lang="cs-CZ" sz="4000" i="1" dirty="0">
                <a:solidFill>
                  <a:srgbClr val="C00000"/>
                </a:solidFill>
              </a:rPr>
              <a:t>a </a:t>
            </a:r>
            <a:endParaRPr lang="cs-CZ" sz="4000" i="1" dirty="0" smtClean="0">
              <a:solidFill>
                <a:srgbClr val="C00000"/>
              </a:solidFill>
            </a:endParaRPr>
          </a:p>
          <a:p>
            <a:pPr rtl="0"/>
            <a:r>
              <a:rPr lang="cs-CZ" sz="4000" i="1" dirty="0">
                <a:solidFill>
                  <a:srgbClr val="C00000"/>
                </a:solidFill>
              </a:rPr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              máj</a:t>
            </a:r>
            <a:endParaRPr lang="cs-CZ" sz="4000" dirty="0">
              <a:solidFill>
                <a:srgbClr val="C00000"/>
              </a:solidFill>
            </a:endParaRPr>
          </a:p>
          <a:p>
            <a:pPr rtl="0"/>
            <a:r>
              <a:rPr lang="cs-CZ" sz="4000" i="1" dirty="0">
                <a:solidFill>
                  <a:srgbClr val="C00000"/>
                </a:solidFill>
              </a:rPr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                   písně</a:t>
            </a:r>
            <a:endParaRPr lang="cs-CZ" sz="4000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732240" y="1456096"/>
            <a:ext cx="1512168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d</a:t>
            </a:r>
            <a:r>
              <a:rPr lang="cs-CZ" sz="2800" dirty="0" smtClean="0"/>
              <a:t>ětské</a:t>
            </a:r>
            <a:endParaRPr lang="cs-CZ" sz="28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059832" y="3573016"/>
            <a:ext cx="1368152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vlasti</a:t>
            </a:r>
            <a:endParaRPr lang="cs-CZ" sz="28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716016" y="3573016"/>
            <a:ext cx="1368152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přírodě</a:t>
            </a:r>
            <a:endParaRPr lang="cs-CZ" sz="28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411760" y="4466617"/>
            <a:ext cx="1800200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i="1" dirty="0">
                <a:solidFill>
                  <a:srgbClr val="C00000"/>
                </a:solidFill>
              </a:rPr>
              <a:t>zvonky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779120" y="5085398"/>
            <a:ext cx="1368152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>
                <a:solidFill>
                  <a:srgbClr val="C00000"/>
                </a:solidFill>
              </a:rPr>
              <a:t>Zlatý</a:t>
            </a:r>
            <a:endParaRPr lang="cs-CZ" sz="3600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779120" y="5741276"/>
            <a:ext cx="2064687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i="1" dirty="0" smtClean="0">
                <a:solidFill>
                  <a:srgbClr val="C00000"/>
                </a:solidFill>
              </a:rPr>
              <a:t>Skřivánčí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Velké, širé, rodné lány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392488" cy="3960440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2400" dirty="0"/>
              <a:t>Velké, širé, rodné lány, </a:t>
            </a:r>
            <a:br>
              <a:rPr lang="cs-CZ" sz="2400" dirty="0"/>
            </a:br>
            <a:r>
              <a:rPr lang="cs-CZ" sz="2400" dirty="0" smtClean="0"/>
              <a:t>jak </a:t>
            </a:r>
            <a:r>
              <a:rPr lang="cs-CZ" sz="2400" dirty="0"/>
              <a:t>jste krásny na vše strany, </a:t>
            </a:r>
            <a:br>
              <a:rPr lang="cs-CZ" sz="2400" dirty="0"/>
            </a:br>
            <a:r>
              <a:rPr lang="cs-CZ" sz="2400" dirty="0" smtClean="0"/>
              <a:t>od </a:t>
            </a:r>
            <a:r>
              <a:rPr lang="cs-CZ" sz="2400" dirty="0"/>
              <a:t>souvratě ku souvrati </a:t>
            </a:r>
            <a:br>
              <a:rPr lang="cs-CZ" sz="2400" dirty="0"/>
            </a:br>
            <a:r>
              <a:rPr lang="cs-CZ" sz="2400" dirty="0" smtClean="0"/>
              <a:t>jak </a:t>
            </a:r>
            <a:r>
              <a:rPr lang="cs-CZ" sz="2400" dirty="0"/>
              <a:t>vás dnes to slunko zlatí! 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Vlahé </a:t>
            </a:r>
            <a:r>
              <a:rPr lang="cs-CZ" sz="2400" dirty="0"/>
              <a:t>žito jako břehy, </a:t>
            </a: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květná </a:t>
            </a:r>
            <a:r>
              <a:rPr lang="cs-CZ" sz="2400" dirty="0"/>
              <a:t>luka plná něhy, </a:t>
            </a: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na </a:t>
            </a:r>
            <a:r>
              <a:rPr lang="cs-CZ" sz="2400" dirty="0"/>
              <a:t>úhoru, v žírné kráse, </a:t>
            </a: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pokojně </a:t>
            </a:r>
            <a:r>
              <a:rPr lang="cs-CZ" sz="2400" dirty="0"/>
              <a:t>se stádo pase.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104456" cy="4392488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2400" dirty="0"/>
              <a:t>Nad vámi se nebe klene </a:t>
            </a:r>
            <a:br>
              <a:rPr lang="cs-CZ" sz="2400" dirty="0"/>
            </a:br>
            <a:r>
              <a:rPr lang="cs-CZ" sz="2400" dirty="0" smtClean="0"/>
              <a:t>jako </a:t>
            </a:r>
            <a:r>
              <a:rPr lang="cs-CZ" sz="2400" dirty="0"/>
              <a:t>v květu pole lněné, </a:t>
            </a:r>
            <a:br>
              <a:rPr lang="cs-CZ" sz="2400" dirty="0"/>
            </a:br>
            <a:r>
              <a:rPr lang="cs-CZ" sz="2400" dirty="0" smtClean="0"/>
              <a:t>nad </a:t>
            </a:r>
            <a:r>
              <a:rPr lang="cs-CZ" sz="2400" dirty="0"/>
              <a:t>lesy jen z </a:t>
            </a:r>
            <a:r>
              <a:rPr lang="cs-CZ" sz="2400" dirty="0" err="1"/>
              <a:t>modrošíra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pára </a:t>
            </a:r>
            <a:r>
              <a:rPr lang="cs-CZ" sz="2400" dirty="0"/>
              <a:t>v tichý déšť se sbírá. 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 </a:t>
            </a:r>
            <a:r>
              <a:rPr lang="cs-CZ" sz="2400" dirty="0"/>
              <a:t>jak slunce vás tak </a:t>
            </a:r>
            <a:r>
              <a:rPr lang="cs-CZ" sz="2400" dirty="0" err="1"/>
              <a:t>zhřívá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a </a:t>
            </a:r>
            <a:r>
              <a:rPr lang="cs-CZ" sz="2400" dirty="0"/>
              <a:t>jak cvrček v klasech zpívá, </a:t>
            </a:r>
            <a:br>
              <a:rPr lang="cs-CZ" sz="2400" dirty="0"/>
            </a:br>
            <a:r>
              <a:rPr lang="cs-CZ" sz="2400" dirty="0" smtClean="0"/>
              <a:t>v </a:t>
            </a:r>
            <a:r>
              <a:rPr lang="cs-CZ" sz="2400" dirty="0"/>
              <a:t>šíř i v dál, vy rodné lány, </a:t>
            </a:r>
            <a:br>
              <a:rPr lang="cs-CZ" sz="2400" dirty="0"/>
            </a:br>
            <a:r>
              <a:rPr lang="cs-CZ" sz="2400" dirty="0" smtClean="0"/>
              <a:t>buďte </a:t>
            </a:r>
            <a:r>
              <a:rPr lang="cs-CZ" sz="2400" dirty="0"/>
              <a:t>vy nám požehnány</a:t>
            </a:r>
            <a:r>
              <a:rPr lang="cs-CZ" sz="2400" dirty="0" smtClean="0"/>
              <a:t>!</a:t>
            </a:r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r>
              <a:rPr lang="cs-CZ" sz="2400" dirty="0" smtClean="0"/>
              <a:t>	(ze sbírky Selské písně)</a:t>
            </a:r>
          </a:p>
          <a:p>
            <a:pPr marL="18288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766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Velké, širé, rodné lány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392488" cy="3960440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2400" dirty="0"/>
              <a:t>Velké, širé</a:t>
            </a:r>
            <a:r>
              <a:rPr lang="cs-CZ" sz="2400" dirty="0" smtClean="0"/>
              <a:t>,                                 ,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jak </a:t>
            </a:r>
            <a:r>
              <a:rPr lang="cs-CZ" sz="2400" dirty="0"/>
              <a:t>jste krásny na </a:t>
            </a:r>
            <a:r>
              <a:rPr lang="cs-CZ" sz="2400" dirty="0" smtClean="0"/>
              <a:t>vše                  ,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od </a:t>
            </a:r>
            <a:r>
              <a:rPr lang="cs-CZ" sz="2400" dirty="0"/>
              <a:t>souvratě ku souvrati </a:t>
            </a:r>
            <a:br>
              <a:rPr lang="cs-CZ" sz="2400" dirty="0"/>
            </a:br>
            <a:r>
              <a:rPr lang="cs-CZ" sz="2400" dirty="0" smtClean="0"/>
              <a:t>jak </a:t>
            </a:r>
            <a:r>
              <a:rPr lang="cs-CZ" sz="2400" dirty="0"/>
              <a:t>vás dnes </a:t>
            </a:r>
            <a:r>
              <a:rPr lang="cs-CZ" sz="2400" dirty="0" smtClean="0"/>
              <a:t>to                              !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Vlahé </a:t>
            </a:r>
            <a:r>
              <a:rPr lang="cs-CZ" sz="2400" dirty="0"/>
              <a:t>žito jako  </a:t>
            </a:r>
            <a:r>
              <a:rPr lang="cs-CZ" sz="2400" dirty="0" smtClean="0"/>
              <a:t>                    , </a:t>
            </a:r>
          </a:p>
          <a:p>
            <a:pPr marL="182880" indent="0">
              <a:buNone/>
            </a:pPr>
            <a:r>
              <a:rPr lang="cs-CZ" sz="2400" dirty="0" smtClean="0"/>
              <a:t>květná luka                                , </a:t>
            </a:r>
          </a:p>
          <a:p>
            <a:pPr marL="182880" indent="0">
              <a:buNone/>
            </a:pPr>
            <a:r>
              <a:rPr lang="cs-CZ" sz="2400" dirty="0" smtClean="0"/>
              <a:t>na </a:t>
            </a:r>
            <a:r>
              <a:rPr lang="cs-CZ" sz="2400" dirty="0"/>
              <a:t>úhoru, v žírné kráse, </a:t>
            </a: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Pokojně                              .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3960440" cy="3600400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2400" dirty="0"/>
              <a:t>Nad vámi se  </a:t>
            </a:r>
            <a:r>
              <a:rPr lang="cs-CZ" sz="2400" dirty="0" smtClean="0"/>
              <a:t>                 </a:t>
            </a:r>
            <a:r>
              <a:rPr lang="cs-CZ" sz="2400" dirty="0"/>
              <a:t>klene </a:t>
            </a:r>
            <a:br>
              <a:rPr lang="cs-CZ" sz="2400" dirty="0"/>
            </a:br>
            <a:r>
              <a:rPr lang="cs-CZ" sz="2400" dirty="0" smtClean="0"/>
              <a:t>jako </a:t>
            </a:r>
            <a:r>
              <a:rPr lang="cs-CZ" sz="2400" dirty="0"/>
              <a:t>v květu  </a:t>
            </a:r>
            <a:r>
              <a:rPr lang="cs-CZ" sz="2400" dirty="0" smtClean="0"/>
              <a:t>                           ,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nad </a:t>
            </a:r>
            <a:r>
              <a:rPr lang="cs-CZ" sz="2400" dirty="0"/>
              <a:t>lesy jen z </a:t>
            </a:r>
            <a:r>
              <a:rPr lang="cs-CZ" sz="2400" dirty="0" err="1"/>
              <a:t>modrošíra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pára                                         .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 </a:t>
            </a:r>
            <a:r>
              <a:rPr lang="cs-CZ" sz="2400" dirty="0"/>
              <a:t>jak  </a:t>
            </a:r>
            <a:r>
              <a:rPr lang="cs-CZ" sz="2400" dirty="0" smtClean="0"/>
              <a:t>                </a:t>
            </a:r>
            <a:r>
              <a:rPr lang="cs-CZ" sz="2400" dirty="0"/>
              <a:t>vás tak </a:t>
            </a:r>
            <a:r>
              <a:rPr lang="cs-CZ" sz="2400" dirty="0" err="1"/>
              <a:t>zhřívá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a </a:t>
            </a:r>
            <a:r>
              <a:rPr lang="cs-CZ" sz="2400" dirty="0"/>
              <a:t>jak </a:t>
            </a:r>
            <a:r>
              <a:rPr lang="cs-CZ" sz="2400" dirty="0" smtClean="0"/>
              <a:t>cvrček                               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v </a:t>
            </a:r>
            <a:r>
              <a:rPr lang="cs-CZ" sz="2400" dirty="0"/>
              <a:t>šíř i v dál, </a:t>
            </a:r>
            <a:r>
              <a:rPr lang="cs-CZ" sz="2400" dirty="0" smtClean="0"/>
              <a:t>vy                          ,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          vy </a:t>
            </a:r>
            <a:r>
              <a:rPr lang="cs-CZ" sz="2400" dirty="0"/>
              <a:t>nám požehnány!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960740" y="1844824"/>
            <a:ext cx="1963188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r</a:t>
            </a:r>
            <a:r>
              <a:rPr lang="cs-CZ" sz="2400" dirty="0" smtClean="0"/>
              <a:t>odné lány</a:t>
            </a:r>
            <a:endParaRPr lang="cs-CZ" sz="24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131840" y="2268459"/>
            <a:ext cx="1224136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strany</a:t>
            </a:r>
            <a:endParaRPr lang="cs-CZ" sz="24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2392788" y="2960948"/>
            <a:ext cx="1963188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lunko zlatí</a:t>
            </a:r>
            <a:endParaRPr lang="cs-CZ" sz="2400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2392788" y="3717032"/>
            <a:ext cx="1224136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břehy</a:t>
            </a:r>
            <a:endParaRPr lang="cs-CZ" sz="2400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1979003" y="4080159"/>
            <a:ext cx="1963188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lná něhy</a:t>
            </a:r>
            <a:endParaRPr lang="cs-CZ" sz="2400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1602530" y="5013176"/>
            <a:ext cx="1963188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e stádo pase</a:t>
            </a:r>
            <a:endParaRPr lang="cs-CZ" sz="2400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6444208" y="2024844"/>
            <a:ext cx="1224136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nebe</a:t>
            </a:r>
            <a:endParaRPr lang="cs-CZ" sz="2400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6462276" y="2432393"/>
            <a:ext cx="1854139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ole lněné</a:t>
            </a:r>
            <a:endParaRPr lang="cs-CZ" sz="2400" dirty="0"/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580111" y="3074968"/>
            <a:ext cx="2736304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</a:t>
            </a:r>
            <a:r>
              <a:rPr lang="cs-CZ" sz="2400" dirty="0" smtClean="0"/>
              <a:t> tichý déšť se sbírá</a:t>
            </a:r>
            <a:endParaRPr lang="cs-CZ" sz="2400" dirty="0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5580112" y="3861048"/>
            <a:ext cx="1093500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slunce</a:t>
            </a:r>
            <a:endParaRPr lang="cs-CZ" sz="2400" dirty="0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6354263" y="4149080"/>
            <a:ext cx="2070163" cy="2911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</a:t>
            </a:r>
            <a:r>
              <a:rPr lang="cs-CZ" sz="2400" dirty="0" smtClean="0"/>
              <a:t> klasech zpívá</a:t>
            </a:r>
            <a:endParaRPr lang="cs-CZ" sz="2400" dirty="0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6621199" y="4569980"/>
            <a:ext cx="1719903" cy="33518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r</a:t>
            </a:r>
            <a:r>
              <a:rPr lang="cs-CZ" sz="2400" dirty="0" smtClean="0"/>
              <a:t>odné lány</a:t>
            </a:r>
            <a:endParaRPr lang="cs-CZ" sz="2400" dirty="0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4788024" y="4905164"/>
            <a:ext cx="1224136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b</a:t>
            </a:r>
            <a:r>
              <a:rPr lang="cs-CZ" sz="2400" dirty="0" smtClean="0"/>
              <a:t>uďte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873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Rozbor básně: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908720"/>
            <a:ext cx="8568952" cy="5760640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/>
              <a:t>Báseň </a:t>
            </a:r>
            <a:r>
              <a:rPr lang="cs-CZ" sz="2400" dirty="0" smtClean="0"/>
              <a:t>má název: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Je ze sbírky: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Báseň má                    sloky a každá sloka má                  verše.      </a:t>
            </a:r>
            <a:endParaRPr lang="cs-CZ" sz="2400" dirty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 básni se rýmují vždy dva verše po sobě. Je to rým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Básník opěvuje </a:t>
            </a:r>
            <a:r>
              <a:rPr lang="cs-CZ" sz="2400" dirty="0">
                <a:solidFill>
                  <a:srgbClr val="00B050"/>
                </a:solidFill>
              </a:rPr>
              <a:t>letní přírodu před </a:t>
            </a:r>
            <a:r>
              <a:rPr lang="cs-CZ" sz="2400" dirty="0" smtClean="0">
                <a:solidFill>
                  <a:srgbClr val="00B050"/>
                </a:solidFill>
              </a:rPr>
              <a:t>žněmi, </a:t>
            </a:r>
            <a:r>
              <a:rPr lang="cs-CZ" sz="2400" dirty="0">
                <a:solidFill>
                  <a:srgbClr val="00B050"/>
                </a:solidFill>
              </a:rPr>
              <a:t>rozlehlost krajiny a její barevnost.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2611770" y="1180282"/>
            <a:ext cx="3384376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Velké širé rodné lány</a:t>
            </a:r>
            <a:endParaRPr lang="cs-CZ" sz="24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964511" y="2212260"/>
            <a:ext cx="2808312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Selské písně</a:t>
            </a:r>
            <a:endParaRPr lang="cs-CZ" sz="2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716064" y="3296891"/>
            <a:ext cx="1055735" cy="34737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tyři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805424" y="3337937"/>
            <a:ext cx="936917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tyři </a:t>
            </a:r>
            <a:endParaRPr lang="cs-CZ" sz="24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671718" y="4400652"/>
            <a:ext cx="1512168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sdružený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5604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R ý m </a:t>
            </a:r>
            <a:r>
              <a:rPr lang="cs-CZ" dirty="0" smtClean="0">
                <a:solidFill>
                  <a:srgbClr val="FF0000"/>
                </a:solidFill>
              </a:rPr>
              <a:t>= zvuková shoda na konci veršů: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Velké</a:t>
            </a:r>
            <a:r>
              <a:rPr lang="cs-CZ" dirty="0"/>
              <a:t>, širé, rodné lány, </a:t>
            </a:r>
            <a:br>
              <a:rPr lang="cs-CZ" dirty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jak </a:t>
            </a:r>
            <a:r>
              <a:rPr lang="cs-CZ" dirty="0"/>
              <a:t>jste krásny na vše strany, </a:t>
            </a:r>
            <a:br>
              <a:rPr lang="cs-CZ" dirty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od </a:t>
            </a:r>
            <a:r>
              <a:rPr lang="cs-CZ" dirty="0"/>
              <a:t>souvratě ku souvrati </a:t>
            </a:r>
            <a:br>
              <a:rPr lang="cs-CZ" dirty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jak </a:t>
            </a:r>
            <a:r>
              <a:rPr lang="cs-CZ" dirty="0"/>
              <a:t>vás dnes to slunko zlatí!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Rým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156176" y="1988840"/>
            <a:ext cx="1202432" cy="52234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242802" y="2924944"/>
            <a:ext cx="1202432" cy="52234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242802" y="3789040"/>
            <a:ext cx="1202432" cy="52234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b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258914" y="4869160"/>
            <a:ext cx="1202432" cy="52234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b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2411760" y="5714964"/>
            <a:ext cx="2520280" cy="61264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sdružený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9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Vlaštovička přilétla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352928" cy="38884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3600" dirty="0" smtClean="0"/>
              <a:t>Vlaštovička lítá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kolem domu,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nepoví, co hledá,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pranikomu…</a:t>
            </a:r>
            <a:endParaRPr lang="cs-CZ" sz="3600" dirty="0"/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2400" i="1" dirty="0" smtClean="0"/>
              <a:t>Ze sbírky skřivánčí písn</a:t>
            </a:r>
            <a:r>
              <a:rPr lang="cs-CZ" i="1" dirty="0" smtClean="0"/>
              <a:t>ě</a:t>
            </a:r>
            <a:endParaRPr lang="cs-CZ" i="1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796135" y="2269888"/>
            <a:ext cx="779869" cy="5110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796134" y="2933328"/>
            <a:ext cx="779869" cy="5110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b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796135" y="3596768"/>
            <a:ext cx="779869" cy="5110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807566" y="4205449"/>
            <a:ext cx="779869" cy="5110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b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661248"/>
            <a:ext cx="237626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Je </a:t>
            </a:r>
            <a:r>
              <a:rPr lang="cs-CZ" sz="4400" dirty="0"/>
              <a:t>to rým </a:t>
            </a:r>
          </a:p>
          <a:p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3419872" y="5733256"/>
            <a:ext cx="2736303" cy="63587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střídavý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50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201" y="188640"/>
            <a:ext cx="2890664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Až se jaro vrátí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052736"/>
            <a:ext cx="4104456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Až se jaro vrátí,</a:t>
            </a:r>
          </a:p>
          <a:p>
            <a:pPr marL="0" indent="0">
              <a:buNone/>
            </a:pPr>
            <a:r>
              <a:rPr lang="cs-CZ" sz="2400" dirty="0"/>
              <a:t>ó</a:t>
            </a:r>
            <a:r>
              <a:rPr lang="cs-CZ" sz="2400" dirty="0" smtClean="0"/>
              <a:t>, to bude ráj!</a:t>
            </a:r>
          </a:p>
          <a:p>
            <a:pPr marL="0" indent="0">
              <a:buNone/>
            </a:pPr>
            <a:r>
              <a:rPr lang="cs-CZ" sz="2400" dirty="0" smtClean="0"/>
              <a:t>Zelenat se bude </a:t>
            </a:r>
          </a:p>
          <a:p>
            <a:pPr marL="0" indent="0">
              <a:buNone/>
            </a:pPr>
            <a:r>
              <a:rPr lang="cs-CZ" sz="2400" dirty="0"/>
              <a:t>c</a:t>
            </a:r>
            <a:r>
              <a:rPr lang="cs-CZ" sz="2400" dirty="0" smtClean="0"/>
              <a:t>elý širý kraj.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Slunce bude hřáti,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ětřík teple dout,</a:t>
            </a:r>
          </a:p>
          <a:p>
            <a:pPr marL="0" indent="0">
              <a:buNone/>
            </a:pPr>
            <a:r>
              <a:rPr lang="cs-CZ" sz="2400" dirty="0" smtClean="0"/>
              <a:t>Potok bude hučet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proštěn zimních pout…</a:t>
            </a:r>
          </a:p>
          <a:p>
            <a:pPr marL="0" indent="0">
              <a:buNone/>
            </a:pPr>
            <a:r>
              <a:rPr lang="cs-CZ" sz="2400" dirty="0" smtClean="0"/>
              <a:t>                     </a:t>
            </a:r>
            <a:r>
              <a:rPr lang="cs-CZ" sz="1800" i="1" dirty="0" smtClean="0"/>
              <a:t>ze sbírky  Skřivánčí písně</a:t>
            </a:r>
            <a:endParaRPr lang="cs-CZ" sz="1800" i="1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200" dirty="0" smtClean="0">
                <a:solidFill>
                  <a:srgbClr val="C00000"/>
                </a:solidFill>
              </a:rPr>
              <a:t>Rýmuje se pouze druhý a čtvrtý verš.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124744"/>
            <a:ext cx="3888432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Znám křišťálovou studánku,</a:t>
            </a:r>
          </a:p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de nejhlubší je les, </a:t>
            </a:r>
          </a:p>
          <a:p>
            <a:pPr marL="0" indent="0">
              <a:buNone/>
            </a:pPr>
            <a:r>
              <a:rPr lang="cs-CZ" sz="2400" dirty="0" smtClean="0"/>
              <a:t>tam roste tmavé kapradí</a:t>
            </a:r>
          </a:p>
          <a:p>
            <a:pPr marL="0" indent="0">
              <a:buNone/>
            </a:pPr>
            <a:r>
              <a:rPr lang="cs-CZ" sz="2400" dirty="0"/>
              <a:t>a</a:t>
            </a:r>
            <a:r>
              <a:rPr lang="cs-CZ" sz="2400" dirty="0" smtClean="0"/>
              <a:t> vůkol rudý vřes.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Tam ptáci, laně chodí pít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od javorový kmen,</a:t>
            </a:r>
          </a:p>
          <a:p>
            <a:pPr marL="0" indent="0">
              <a:buNone/>
            </a:pPr>
            <a:r>
              <a:rPr lang="cs-CZ" sz="2400" dirty="0" smtClean="0"/>
              <a:t>Ti ptáci za dne bílého, </a:t>
            </a:r>
          </a:p>
          <a:p>
            <a:pPr marL="0" indent="0">
              <a:buNone/>
            </a:pPr>
            <a:r>
              <a:rPr lang="cs-CZ" sz="2400" dirty="0" smtClean="0"/>
              <a:t>Ty laně v noci jen.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000" i="1" dirty="0" smtClean="0"/>
              <a:t>Ze sbírky  Zvony a zvonky</a:t>
            </a:r>
            <a:endParaRPr lang="cs-CZ" sz="2000" i="1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501092" y="1124744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504644" y="1556792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501092" y="1986536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2504644" y="2468495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76672"/>
            <a:ext cx="2024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Lesní studánka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61153" y="5949280"/>
            <a:ext cx="2182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to rým </a:t>
            </a:r>
            <a:endParaRPr lang="cs-CZ" sz="4000" dirty="0"/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4653547" y="5985284"/>
            <a:ext cx="2736303" cy="635878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přerývaný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8028384" y="3284984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8028384" y="3667282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8028384" y="4075053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8028384" y="4457104"/>
            <a:ext cx="493204" cy="2880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4260980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706090"/>
          </a:xfrm>
        </p:spPr>
        <p:txBody>
          <a:bodyPr>
            <a:normAutofit/>
          </a:bodyPr>
          <a:lstStyle/>
          <a:p>
            <a:r>
              <a:rPr lang="cs-CZ" sz="3200" dirty="0"/>
              <a:t>V zimním slunci/Své ženě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196752"/>
            <a:ext cx="8352928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200" dirty="0" smtClean="0"/>
              <a:t>Šla </a:t>
            </a:r>
            <a:r>
              <a:rPr lang="cs-CZ" sz="3200" dirty="0"/>
              <a:t>jsi za mnou krok co krok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	jako </a:t>
            </a:r>
            <a:r>
              <a:rPr lang="cs-CZ" sz="3200" dirty="0"/>
              <a:t>za tím, kříž kdo nese,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	pod </a:t>
            </a:r>
            <a:r>
              <a:rPr lang="cs-CZ" sz="3200" dirty="0"/>
              <a:t>ním klesá a se třese,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	šla </a:t>
            </a:r>
            <a:r>
              <a:rPr lang="cs-CZ" sz="3200" dirty="0"/>
              <a:t>jsi za mnou rok co rok.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Mnohá </a:t>
            </a:r>
            <a:r>
              <a:rPr lang="cs-CZ" sz="3200" dirty="0"/>
              <a:t>rána, mnohý šleh,</a:t>
            </a:r>
          </a:p>
          <a:p>
            <a:pPr marL="0" indent="0">
              <a:buNone/>
            </a:pPr>
            <a:r>
              <a:rPr lang="cs-CZ" sz="3200" dirty="0" smtClean="0"/>
              <a:t>mně </a:t>
            </a:r>
            <a:r>
              <a:rPr lang="cs-CZ" sz="3200" dirty="0"/>
              <a:t>jenž platil, v tvou </a:t>
            </a:r>
            <a:r>
              <a:rPr lang="cs-CZ" sz="3200" dirty="0" err="1"/>
              <a:t>pad</a:t>
            </a:r>
            <a:r>
              <a:rPr lang="cs-CZ" sz="3200" dirty="0"/>
              <a:t>' líci</a:t>
            </a:r>
          </a:p>
          <a:p>
            <a:pPr marL="0" indent="0">
              <a:buNone/>
            </a:pPr>
            <a:r>
              <a:rPr lang="cs-CZ" sz="3200" dirty="0" smtClean="0"/>
              <a:t>a </a:t>
            </a:r>
            <a:r>
              <a:rPr lang="cs-CZ" sz="3200" dirty="0"/>
              <a:t>kde vzkřik' můj ret se chvící,</a:t>
            </a:r>
          </a:p>
          <a:p>
            <a:pPr marL="0" indent="0">
              <a:buNone/>
            </a:pPr>
            <a:r>
              <a:rPr lang="cs-CZ" sz="3200" dirty="0" smtClean="0"/>
              <a:t>z </a:t>
            </a:r>
            <a:r>
              <a:rPr lang="cs-CZ" sz="3200" dirty="0"/>
              <a:t>tvých nevyšel ani vzdech</a:t>
            </a:r>
            <a:r>
              <a:rPr lang="cs-CZ" sz="3200" dirty="0" smtClean="0"/>
              <a:t>.     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019305" y="1264330"/>
            <a:ext cx="720080" cy="4503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051405" y="1853387"/>
            <a:ext cx="720080" cy="4503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b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066089" y="2456127"/>
            <a:ext cx="720080" cy="4503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b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6068284" y="3003770"/>
            <a:ext cx="720080" cy="450340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6014577"/>
            <a:ext cx="10152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ým </a:t>
            </a:r>
            <a:endParaRPr lang="cs-CZ" sz="3200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788364" y="5985541"/>
            <a:ext cx="1800201" cy="610327"/>
          </a:xfrm>
          <a:prstGeom prst="flowChartAlternateProcess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obkročn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69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8" grpId="0" animBg="1"/>
      <p:bldP spid="9" grpId="0" animBg="1"/>
      <p:bldP spid="10" grpId="0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OBRAZKY\5482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4680520" cy="6158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80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OBRAZKY\235a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31" y="548680"/>
            <a:ext cx="8164959" cy="610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6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OBRAZKY\Sladek_Az-Se-Jaro-Vrat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7658"/>
            <a:ext cx="4752527" cy="611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264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:\OBRAZKY\18427-20666-larg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2656"/>
            <a:ext cx="6048671" cy="6048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44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988840"/>
            <a:ext cx="8435280" cy="4464496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Sládek modernizoval </a:t>
            </a:r>
            <a:r>
              <a:rPr lang="cs-CZ" sz="3200" dirty="0">
                <a:solidFill>
                  <a:srgbClr val="C00000"/>
                </a:solidFill>
              </a:rPr>
              <a:t>zastaralé </a:t>
            </a:r>
            <a:r>
              <a:rPr lang="cs-CZ" sz="3200" dirty="0" smtClean="0">
                <a:solidFill>
                  <a:srgbClr val="C00000"/>
                </a:solidFill>
              </a:rPr>
              <a:t>překlady. </a:t>
            </a:r>
          </a:p>
          <a:p>
            <a:pPr marL="0" indent="0" algn="ctr">
              <a:buNone/>
            </a:pPr>
            <a:endParaRPr lang="cs-CZ" sz="3200" dirty="0"/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Přeložil 33 Shakespearových dramat.</a:t>
            </a:r>
            <a:endParaRPr lang="cs-CZ" sz="3200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endParaRPr lang="cs-CZ" sz="32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908720"/>
            <a:ext cx="60554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Překladatelská činnost: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19655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OBRAZKY\sladek-fig0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344220"/>
            <a:ext cx="3888792" cy="567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38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Otázky a odpovědi: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Z jaké rodiny pocházel?</a:t>
            </a:r>
          </a:p>
          <a:p>
            <a:endParaRPr lang="cs-CZ" dirty="0" smtClean="0"/>
          </a:p>
          <a:p>
            <a:r>
              <a:rPr lang="cs-CZ" dirty="0" smtClean="0"/>
              <a:t>Proč se na studiích musel živit sám?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Kam </a:t>
            </a:r>
            <a:r>
              <a:rPr lang="cs-CZ" dirty="0"/>
              <a:t>odjel po studiích a co tam dělal?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Čeho </a:t>
            </a:r>
            <a:r>
              <a:rPr lang="cs-CZ" dirty="0"/>
              <a:t>si tam všiml?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635896" y="1522718"/>
            <a:ext cx="4896544" cy="504056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Byl synem zednického mistra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95536" y="2966119"/>
            <a:ext cx="8568952" cy="504056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Rodiče si přáli , aby se stal knězem. </a:t>
            </a:r>
            <a:r>
              <a:rPr lang="cs-CZ" sz="2400" dirty="0">
                <a:solidFill>
                  <a:srgbClr val="C00000"/>
                </a:solidFill>
              </a:rPr>
              <a:t>O</a:t>
            </a:r>
            <a:r>
              <a:rPr lang="cs-CZ" sz="2400" dirty="0" smtClean="0">
                <a:solidFill>
                  <a:srgbClr val="C00000"/>
                </a:solidFill>
              </a:rPr>
              <a:t>n to odmítl, proto se rozešli. 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92214" y="4797152"/>
            <a:ext cx="8712968" cy="504056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Odjel do  USA, kde strávil dva roky. Prožil tam dobrodružný život, střídal povolání..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483768" y="6149912"/>
            <a:ext cx="5904656" cy="504056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Špatného zacházení s indiány a černochy.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855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8075240" cy="528945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Jak toto své poznání vyjádřil hned po příjezdu?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Kde pracoval hned po svém příjezdu?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Komu věnoval své básnické sbírky? 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O </a:t>
            </a:r>
            <a:r>
              <a:rPr lang="cs-CZ" dirty="0"/>
              <a:t>čem vypráví ve svých básních?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83568" y="1988840"/>
            <a:ext cx="7496888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Vylíčil své dojmy z Ameriky ve svých básních a povídkách.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770902" y="3140968"/>
            <a:ext cx="7158158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Na obchodní akademii, potom na pražské univerzitě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770902" y="4365104"/>
            <a:ext cx="6624736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 Svému dítěti a své ženě.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54379" y="5517232"/>
            <a:ext cx="8136903" cy="432048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O svém dětství, o rodném kraji a domově, také o smrti své ženy.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17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6632"/>
            <a:ext cx="8928992" cy="662473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pPr marL="0" lvl="0" indent="0">
              <a:buNone/>
            </a:pPr>
            <a:endParaRPr lang="cs-CZ" sz="2800" dirty="0" smtClean="0"/>
          </a:p>
          <a:p>
            <a:pPr marL="0" lvl="0" indent="0"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Co </a:t>
            </a:r>
            <a:r>
              <a:rPr lang="cs-CZ" sz="2800" dirty="0">
                <a:solidFill>
                  <a:schemeClr val="tx2"/>
                </a:solidFill>
              </a:rPr>
              <a:t>napsal?</a:t>
            </a: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547664" y="1145448"/>
            <a:ext cx="2808312" cy="2571584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C00000"/>
                </a:solidFill>
              </a:rPr>
              <a:t>Jiskry na moři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Světlou stopou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Na prahu ráje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Selské písně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České znělky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" name="Vývojový diagram: alternativní postup 1"/>
          <p:cNvSpPr/>
          <p:nvPr/>
        </p:nvSpPr>
        <p:spPr>
          <a:xfrm>
            <a:off x="5220072" y="1145448"/>
            <a:ext cx="2824333" cy="2571584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i="1" dirty="0">
                <a:solidFill>
                  <a:srgbClr val="0070C0"/>
                </a:solidFill>
              </a:rPr>
              <a:t>pro děti:</a:t>
            </a:r>
            <a:endParaRPr lang="cs-CZ" sz="2800" dirty="0">
              <a:solidFill>
                <a:srgbClr val="0070C0"/>
              </a:solidFill>
            </a:endParaRPr>
          </a:p>
          <a:p>
            <a:endParaRPr lang="cs-CZ" sz="2800" i="1" dirty="0" smtClean="0">
              <a:solidFill>
                <a:srgbClr val="C00000"/>
              </a:solidFill>
            </a:endParaRPr>
          </a:p>
          <a:p>
            <a:r>
              <a:rPr lang="cs-CZ" sz="2800" i="1" dirty="0" smtClean="0">
                <a:solidFill>
                  <a:srgbClr val="C00000"/>
                </a:solidFill>
              </a:rPr>
              <a:t>Zvony </a:t>
            </a:r>
            <a:r>
              <a:rPr lang="cs-CZ" sz="2800" i="1" dirty="0">
                <a:solidFill>
                  <a:srgbClr val="C00000"/>
                </a:solidFill>
              </a:rPr>
              <a:t>a zvonky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i="1" dirty="0">
                <a:solidFill>
                  <a:srgbClr val="C00000"/>
                </a:solidFill>
              </a:rPr>
              <a:t>Zlatý máj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i="1" dirty="0">
                <a:solidFill>
                  <a:srgbClr val="C00000"/>
                </a:solidFill>
              </a:rPr>
              <a:t>Skřivánčí </a:t>
            </a:r>
            <a:r>
              <a:rPr lang="cs-CZ" sz="2800" i="1" dirty="0" smtClean="0">
                <a:solidFill>
                  <a:srgbClr val="C00000"/>
                </a:solidFill>
              </a:rPr>
              <a:t>písně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115616" y="4190327"/>
            <a:ext cx="3506688" cy="2127514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Prózy </a:t>
            </a:r>
          </a:p>
          <a:p>
            <a:pPr algn="ctr"/>
            <a:r>
              <a:rPr lang="cs-CZ" sz="2800" dirty="0">
                <a:solidFill>
                  <a:srgbClr val="FF00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 životě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indiánů a černochů</a:t>
            </a:r>
          </a:p>
          <a:p>
            <a:pPr algn="ctr"/>
            <a:r>
              <a:rPr lang="cs-CZ" sz="2800" dirty="0">
                <a:solidFill>
                  <a:srgbClr val="FF0000"/>
                </a:solidFill>
              </a:rPr>
              <a:t>v</a:t>
            </a:r>
            <a:r>
              <a:rPr lang="cs-CZ" sz="2800" dirty="0" smtClean="0">
                <a:solidFill>
                  <a:srgbClr val="FF0000"/>
                </a:solidFill>
              </a:rPr>
              <a:t> Americe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5220072" y="4221088"/>
            <a:ext cx="3096344" cy="2111151"/>
          </a:xfrm>
          <a:prstGeom prst="flowChartAlternateProcess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FF0000"/>
                </a:solidFill>
              </a:rPr>
              <a:t>Přeložil</a:t>
            </a:r>
            <a:r>
              <a:rPr lang="en-US" sz="2800" dirty="0">
                <a:solidFill>
                  <a:srgbClr val="FF0000"/>
                </a:solidFill>
              </a:rPr>
              <a:t> 33 </a:t>
            </a:r>
            <a:r>
              <a:rPr lang="en-US" sz="2800" dirty="0" err="1">
                <a:solidFill>
                  <a:srgbClr val="FF0000"/>
                </a:solidFill>
              </a:rPr>
              <a:t>dramat</a:t>
            </a:r>
            <a:r>
              <a:rPr lang="en-US" sz="2800" dirty="0">
                <a:solidFill>
                  <a:srgbClr val="FF0000"/>
                </a:solidFill>
              </a:rPr>
              <a:t> od </a:t>
            </a:r>
            <a:r>
              <a:rPr lang="en-US" sz="2800" dirty="0" err="1">
                <a:solidFill>
                  <a:srgbClr val="FF0000"/>
                </a:solidFill>
              </a:rPr>
              <a:t>Williama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Shakespeara</a:t>
            </a:r>
            <a:r>
              <a:rPr lang="en-US" sz="2800" dirty="0">
                <a:solidFill>
                  <a:srgbClr val="FF0000"/>
                </a:solidFill>
              </a:rPr>
              <a:t>, 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Byronvy</a:t>
            </a:r>
            <a:r>
              <a:rPr lang="cs-CZ" sz="2800" dirty="0" smtClean="0">
                <a:solidFill>
                  <a:srgbClr val="FF0000"/>
                </a:solidFill>
              </a:rPr>
              <a:t> verše.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1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  <p:bldP spid="9" grpId="0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</a:t>
            </a:r>
            <a:r>
              <a:rPr lang="cs-CZ" dirty="0" err="1" smtClean="0">
                <a:hlinkClick r:id="rId2"/>
              </a:rPr>
              <a:t>Josef_Václav_Sládek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ld.johanesville.net/sladek</a:t>
            </a:r>
            <a:endParaRPr lang="cs-CZ" dirty="0" smtClean="0"/>
          </a:p>
          <a:p>
            <a:r>
              <a:rPr lang="cs-CZ" dirty="0">
                <a:hlinkClick r:id="rId4"/>
              </a:rPr>
              <a:t>http://antikvariat.obchodsvitavy.cz/product.php?id_product=18427http://</a:t>
            </a:r>
            <a:r>
              <a:rPr lang="cs-CZ" dirty="0" smtClean="0">
                <a:hlinkClick r:id="rId4"/>
              </a:rPr>
              <a:t>www.knihynainternetu.cz/antikvariat/detske-knihy/1354707-Josef-Vaclav-Sladek-Zlate-slunce-bily-den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http://www.antikmasek.cz/43/235a.JPGhttp://</a:t>
            </a:r>
            <a:r>
              <a:rPr lang="cs-CZ" dirty="0" smtClean="0">
                <a:hlinkClick r:id="rId5"/>
              </a:rPr>
              <a:t>www.arsci.cz/e-shop/index.php?main_page=product_info&amp;cPath=2&amp;products_id=22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http://cs.wikisource.org/wiki/</a:t>
            </a:r>
            <a:r>
              <a:rPr lang="cs-CZ" dirty="0" err="1">
                <a:hlinkClick r:id="rId6"/>
              </a:rPr>
              <a:t>V_zimním_slunci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Své_ženě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9440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http://cs.wikisource.org/wiki/</a:t>
            </a:r>
            <a:r>
              <a:rPr lang="cs-CZ" sz="1200" dirty="0" err="1">
                <a:hlinkClick r:id="rId2"/>
              </a:rPr>
              <a:t>Selské_písně_a_české_znělky</a:t>
            </a:r>
            <a:r>
              <a:rPr lang="cs-CZ" sz="1200" dirty="0">
                <a:hlinkClick r:id="rId2"/>
              </a:rPr>
              <a:t>/Velké,_širé,_</a:t>
            </a:r>
            <a:r>
              <a:rPr lang="cs-CZ" sz="1200" dirty="0" err="1" smtClean="0">
                <a:hlinkClick r:id="rId2"/>
              </a:rPr>
              <a:t>rodné_lány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http://knihy.vltava.cz/Detska/Pro-nejmensi/Az-se-jaro-vrati/produkt=860053507/kategorie=16736</a:t>
            </a:r>
            <a:r>
              <a:rPr lang="cs-CZ" sz="1200" dirty="0" smtClean="0">
                <a:hlinkClick r:id="rId3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cs.wikisource.org/wiki/</a:t>
            </a:r>
            <a:r>
              <a:rPr lang="cs-CZ" sz="1200" dirty="0" err="1" smtClean="0">
                <a:hlinkClick r:id="rId4"/>
              </a:rPr>
              <a:t>Skřivánčí_písně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Až_se_jaro_vrátí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www.cesky-jazyk.cz/citanka/josef-vaclav-sladek/lesni-studanka-zvony-a-zvonky.html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http://knihy.bazac.cz/z/429471-zlate-slunce-bily-den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http://cs.wikisource.org/wiki/</a:t>
            </a:r>
            <a:r>
              <a:rPr lang="cs-CZ" sz="1200" dirty="0" err="1">
                <a:hlinkClick r:id="rId7"/>
              </a:rPr>
              <a:t>Skřivánčí_písně</a:t>
            </a:r>
            <a:r>
              <a:rPr lang="cs-CZ" sz="1200" dirty="0">
                <a:hlinkClick r:id="rId7"/>
              </a:rPr>
              <a:t>/</a:t>
            </a:r>
            <a:r>
              <a:rPr lang="cs-CZ" sz="1200" dirty="0" err="1">
                <a:hlinkClick r:id="rId7"/>
              </a:rPr>
              <a:t>Vlaštovka_přilétla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8246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671</TotalTime>
  <Words>904</Words>
  <Application>Microsoft Office PowerPoint</Application>
  <PresentationFormat>Předvádění na obrazovce (4:3)</PresentationFormat>
  <Paragraphs>265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Prezentace aplikace PowerPoint</vt:lpstr>
      <vt:lpstr>Josef Václav Sládek</vt:lpstr>
      <vt:lpstr>Z jeho života:</vt:lpstr>
      <vt:lpstr>Prezentace aplikace PowerPoint</vt:lpstr>
      <vt:lpstr>Prezentace aplikace PowerPoint</vt:lpstr>
      <vt:lpstr>Těžké období jeho života:</vt:lpstr>
      <vt:lpstr>Prezentace aplikace PowerPoint</vt:lpstr>
      <vt:lpstr>Napsal básnické sbírky:</vt:lpstr>
      <vt:lpstr>Napsal básnické sbírky:</vt:lpstr>
      <vt:lpstr>Verše pro děti:</vt:lpstr>
      <vt:lpstr>Verše pro děti:</vt:lpstr>
      <vt:lpstr>Velké, širé, rodné lány</vt:lpstr>
      <vt:lpstr>Velké, širé, rodné lány</vt:lpstr>
      <vt:lpstr>Rozbor básně:</vt:lpstr>
      <vt:lpstr>R ý m = zvuková shoda na konci veršů:</vt:lpstr>
      <vt:lpstr>Vlaštovička přilétla</vt:lpstr>
      <vt:lpstr>Až se jaro vrátí</vt:lpstr>
      <vt:lpstr>V zimním slunci/Své ženě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a odpovědi:</vt:lpstr>
      <vt:lpstr>Prezentace aplikace PowerPoint</vt:lpstr>
      <vt:lpstr>Prezentace aplikace PowerPoint</vt:lpstr>
      <vt:lpstr>Použité zdroje: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Václav Sládek</dc:title>
  <dc:creator>Jajinka</dc:creator>
  <cp:lastModifiedBy>Zetel</cp:lastModifiedBy>
  <cp:revision>67</cp:revision>
  <dcterms:created xsi:type="dcterms:W3CDTF">2012-02-19T16:31:36Z</dcterms:created>
  <dcterms:modified xsi:type="dcterms:W3CDTF">2012-05-31T10:37:41Z</dcterms:modified>
</cp:coreProperties>
</file>