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86" r:id="rId2"/>
    <p:sldId id="256" r:id="rId3"/>
    <p:sldId id="257" r:id="rId4"/>
    <p:sldId id="279" r:id="rId5"/>
    <p:sldId id="259" r:id="rId6"/>
    <p:sldId id="275" r:id="rId7"/>
    <p:sldId id="269" r:id="rId8"/>
    <p:sldId id="274" r:id="rId9"/>
    <p:sldId id="270" r:id="rId10"/>
    <p:sldId id="261" r:id="rId11"/>
    <p:sldId id="263" r:id="rId12"/>
    <p:sldId id="264" r:id="rId13"/>
    <p:sldId id="266" r:id="rId14"/>
    <p:sldId id="284" r:id="rId15"/>
    <p:sldId id="285" r:id="rId16"/>
    <p:sldId id="287" r:id="rId17"/>
    <p:sldId id="283" r:id="rId18"/>
    <p:sldId id="282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7A66C49-90BE-4252-B313-0E896F09AD09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00C8CB5-63A0-4F6C-91B5-480A277783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0164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9BDAC6A-8333-4F51-8AA7-A63FF9E6C9C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3504086-943C-4E39-8B74-ACC96419DEBB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AAFBCFB-53C1-4022-B461-3658A2A41D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92FFF-1357-4CC3-BE54-A89553FDD32E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997B7-A0FA-4AAA-AC00-D356E328CC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D8565D7-EF48-4A8B-A004-4F4FAD1AABF8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B08AC46-D4C4-4CBA-BC10-28F44579E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B23AD8-9C57-4D33-A312-D05315E809D5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328C2A-1FD4-4ED1-B43B-6D6652FA53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BB8146-BD40-4792-B3F4-A1D8A6C75A35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E50D1-E195-4913-8FE5-80BAA6C60A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549DE-0F5C-4FBA-8474-B771BB3B0D04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55AD6-C190-43AC-A9AB-8A25D5C868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A770DBE-0ED7-439C-867F-92ADFB7B14C9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482DDA8-F483-471F-A45F-74D5BABA89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E66FD-6086-402D-B0E3-69A39509297E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6D34A-2AA6-4F26-B499-7A1DD7AB1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51C3EF7-1ED8-4535-A314-DB421F9FF953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1A3616-E2C8-4ECD-BB40-DD9EBD336F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335E94-9535-417D-89EE-47CCD0A12F06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FB685C-07DA-4700-AA88-A418BB3675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AEABAA-A736-4EC6-B394-B144F5BC5D33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22B4D6-67E6-481D-8D50-8F8E5BFBDA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DFA9C373-F216-478F-832E-654150747038}" type="datetimeFigureOut">
              <a:rPr lang="cs-CZ"/>
              <a:pPr>
                <a:defRPr/>
              </a:pPr>
              <a:t>27.1.2012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CBD9E854-5CF9-46F5-8185-933C9D9BC5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67" r:id="rId8"/>
    <p:sldLayoutId id="2147483675" r:id="rId9"/>
    <p:sldLayoutId id="2147483666" r:id="rId10"/>
    <p:sldLayoutId id="2147483665" r:id="rId11"/>
  </p:sldLayoutIdLst>
  <p:transition>
    <p:wip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fontAlgn="base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fontAlgn="base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fontAlgn="base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fontAlgn="base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fontAlgn="base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1/19/EU_location_GRE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empleHephaistosAthens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109&amp;bih=533&amp;q=%C5%98ecko&amp;gbv=2&amp;oq=%C5%98ecko&amp;aq=f&amp;aqi=g10&amp;aql=&amp;gs_sm=e&amp;gs_upl=3297l4516l0l5047l5l5l0l1l1l0l266l829l0.1.3l4l0" TargetMode="Externa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GRE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arthenon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-252413" y="1341438"/>
            <a:ext cx="7772401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Řecko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>
            <a:normAutofit/>
          </a:bodyPr>
          <a:lstStyle/>
          <a:p>
            <a:pPr marL="36513">
              <a:spcBef>
                <a:spcPct val="0"/>
              </a:spcBef>
            </a:pPr>
            <a:r>
              <a:rPr lang="cs-CZ" sz="1900" dirty="0" smtClean="0">
                <a:solidFill>
                  <a:srgbClr val="79766F"/>
                </a:solidFill>
              </a:rPr>
              <a:t>Základní škola a Mateřská škola Valašské Meziříčí, </a:t>
            </a:r>
            <a:r>
              <a:rPr lang="cs-CZ" sz="1900" dirty="0" err="1" smtClean="0">
                <a:solidFill>
                  <a:srgbClr val="79766F"/>
                </a:solidFill>
              </a:rPr>
              <a:t>Poličná</a:t>
            </a:r>
            <a:r>
              <a:rPr lang="cs-CZ" sz="1900" dirty="0" smtClean="0">
                <a:solidFill>
                  <a:srgbClr val="79766F"/>
                </a:solidFill>
              </a:rPr>
              <a:t> 276, okres Vsetín, příspěvková organizace</a:t>
            </a:r>
          </a:p>
          <a:p>
            <a:pPr marL="36513">
              <a:spcBef>
                <a:spcPct val="0"/>
              </a:spcBef>
            </a:pPr>
            <a:r>
              <a:rPr lang="cs-CZ" sz="1900" dirty="0" smtClean="0">
                <a:solidFill>
                  <a:srgbClr val="79766F"/>
                </a:solidFill>
              </a:rPr>
              <a:t> projekt čCZ.1.07/1.4.00/21.1504.</a:t>
            </a:r>
          </a:p>
          <a:p>
            <a:pPr marL="36513">
              <a:spcBef>
                <a:spcPct val="0"/>
              </a:spcBef>
            </a:pPr>
            <a:r>
              <a:rPr lang="cs-CZ" sz="1900" dirty="0" smtClean="0">
                <a:solidFill>
                  <a:srgbClr val="79766F"/>
                </a:solidFill>
              </a:rPr>
              <a:t>Č. </a:t>
            </a:r>
            <a:r>
              <a:rPr lang="cs-CZ" sz="1900" dirty="0" err="1" smtClean="0">
                <a:solidFill>
                  <a:srgbClr val="79766F"/>
                </a:solidFill>
              </a:rPr>
              <a:t>DUMu</a:t>
            </a:r>
            <a:r>
              <a:rPr lang="cs-CZ" sz="1900" dirty="0" smtClean="0">
                <a:solidFill>
                  <a:srgbClr val="79766F"/>
                </a:solidFill>
              </a:rPr>
              <a:t>: VY_52_INOVACE_343 </a:t>
            </a:r>
          </a:p>
          <a:p>
            <a:pPr marL="36513">
              <a:spcBef>
                <a:spcPct val="0"/>
              </a:spcBef>
            </a:pPr>
            <a:r>
              <a:rPr lang="cs-CZ" sz="1900" dirty="0" err="1" smtClean="0">
                <a:solidFill>
                  <a:srgbClr val="79766F"/>
                </a:solidFill>
              </a:rPr>
              <a:t>Tématický</a:t>
            </a:r>
            <a:r>
              <a:rPr lang="cs-CZ" sz="1900" smtClean="0">
                <a:solidFill>
                  <a:srgbClr val="79766F"/>
                </a:solidFill>
              </a:rPr>
              <a:t> celek: Evropské státy</a:t>
            </a:r>
            <a:r>
              <a:rPr lang="cs-CZ" sz="1900" smtClean="0">
                <a:solidFill>
                  <a:srgbClr val="79766F"/>
                </a:solidFill>
                <a:latin typeface="Arial" charset="0"/>
              </a:rPr>
              <a:t> </a:t>
            </a:r>
            <a:r>
              <a:rPr lang="cs-CZ" sz="1900" smtClean="0">
                <a:solidFill>
                  <a:srgbClr val="79766F"/>
                </a:solidFill>
                <a:latin typeface="Arial" charset="0"/>
              </a:rPr>
              <a:t>II</a:t>
            </a:r>
            <a:r>
              <a:rPr lang="cs-CZ" sz="1900" smtClean="0">
                <a:solidFill>
                  <a:srgbClr val="79766F"/>
                </a:solidFill>
                <a:latin typeface="Arial" charset="0"/>
              </a:rPr>
              <a:t>.</a:t>
            </a:r>
            <a:r>
              <a:rPr lang="cs-CZ" sz="1900" smtClean="0">
                <a:solidFill>
                  <a:srgbClr val="79766F"/>
                </a:solidFill>
              </a:rPr>
              <a:t> </a:t>
            </a:r>
          </a:p>
          <a:p>
            <a:pPr marL="36513">
              <a:spcBef>
                <a:spcPct val="0"/>
              </a:spcBef>
            </a:pPr>
            <a:r>
              <a:rPr lang="cs-CZ" sz="1900" dirty="0" smtClean="0">
                <a:solidFill>
                  <a:srgbClr val="79766F"/>
                </a:solidFill>
              </a:rPr>
              <a:t>Autor: Pavla Žilinská</a:t>
            </a:r>
          </a:p>
          <a:p>
            <a:pPr marL="36513">
              <a:spcBef>
                <a:spcPct val="0"/>
              </a:spcBef>
              <a:buFont typeface="Arial" charset="0"/>
              <a:buNone/>
            </a:pPr>
            <a:endParaRPr lang="cs-CZ" sz="1900" dirty="0" smtClean="0">
              <a:solidFill>
                <a:srgbClr val="79766F"/>
              </a:solidFill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47738" y="4954588"/>
            <a:ext cx="7440612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Anotace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: 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Materiál je určen k využití pro práci s interaktivní tabulí.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Materiál může být využit jako zápis do sešitu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Calibri" pitchFamily="34" charset="0"/>
              </a:rPr>
              <a:t>  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ŘECKO</a:t>
            </a:r>
            <a:endParaRPr lang="cs-CZ" sz="7200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pic>
        <p:nvPicPr>
          <p:cNvPr id="15362" name="Picture 3" descr="C:\Users\123P\AppData\Local\Microsoft\Windows\Temporary Internet Files\Content.IE5\S7687CZ2\MC900015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65325" y="836613"/>
            <a:ext cx="5213350" cy="409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rope countries map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04813"/>
            <a:ext cx="7488237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1"/>
          <p:cNvSpPr>
            <a:spLocks noChangeArrowheads="1"/>
          </p:cNvSpPr>
          <p:nvPr/>
        </p:nvSpPr>
        <p:spPr bwMode="auto">
          <a:xfrm>
            <a:off x="971550" y="5949950"/>
            <a:ext cx="72009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   </a:t>
            </a:r>
          </a:p>
        </p:txBody>
      </p:sp>
      <p:pic>
        <p:nvPicPr>
          <p:cNvPr id="17410" name="Picture 2" descr="Soubor:EU location GRE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30275" y="800100"/>
            <a:ext cx="7104063" cy="5329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Hlavní informace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Hlavní město- Atény</a:t>
            </a:r>
          </a:p>
          <a:p>
            <a:r>
              <a:rPr lang="cs-CZ" smtClean="0"/>
              <a:t>Počet obyvatel- 11 000 000</a:t>
            </a:r>
          </a:p>
          <a:p>
            <a:r>
              <a:rPr lang="cs-CZ" smtClean="0"/>
              <a:t>Státní zřízení-  republika</a:t>
            </a:r>
          </a:p>
          <a:p>
            <a:r>
              <a:rPr lang="cs-CZ" smtClean="0"/>
              <a:t>Jazyk –  řečtina</a:t>
            </a:r>
          </a:p>
          <a:p>
            <a:r>
              <a:rPr lang="cs-CZ" smtClean="0"/>
              <a:t>Měna-euro</a:t>
            </a:r>
          </a:p>
          <a:p>
            <a:r>
              <a:rPr lang="cs-CZ" smtClean="0"/>
              <a:t>Další velká města- Soluň,Théby</a:t>
            </a:r>
          </a:p>
          <a:p>
            <a:endParaRPr lang="cs-CZ" smtClean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4"/>
          <p:cNvSpPr>
            <a:spLocks noChangeArrowheads="1"/>
          </p:cNvSpPr>
          <p:nvPr/>
        </p:nvSpPr>
        <p:spPr bwMode="auto">
          <a:xfrm>
            <a:off x="1601788" y="198438"/>
            <a:ext cx="61214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Dominantou Athén je Akropolis a dominantou Akropole </a:t>
            </a:r>
            <a:r>
              <a:rPr lang="cs-CZ" sz="2800" i="1">
                <a:latin typeface="Verdana" pitchFamily="34" charset="0"/>
              </a:rPr>
              <a:t>Parthenon</a:t>
            </a:r>
            <a:endParaRPr lang="cs-CZ" sz="2800">
              <a:latin typeface="Verdana" pitchFamily="34" charset="0"/>
            </a:endParaRPr>
          </a:p>
        </p:txBody>
      </p:sp>
      <p:pic>
        <p:nvPicPr>
          <p:cNvPr id="19458" name="Picture 4" descr="C:\Users\123P\AppData\Local\Microsoft\Windows\Temporary Internet Files\Content.IE5\S7687CZ2\MP90040381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125538"/>
            <a:ext cx="8245475" cy="549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4"/>
          <p:cNvSpPr>
            <a:spLocks noChangeArrowheads="1"/>
          </p:cNvSpPr>
          <p:nvPr/>
        </p:nvSpPr>
        <p:spPr bwMode="auto">
          <a:xfrm>
            <a:off x="4787900" y="476250"/>
            <a:ext cx="4240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Panthenon v Athénách</a:t>
            </a:r>
          </a:p>
        </p:txBody>
      </p:sp>
      <p:pic>
        <p:nvPicPr>
          <p:cNvPr id="20482" name="Picture 2" descr="Soubor:Parthen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2225" y="1000125"/>
            <a:ext cx="6278563" cy="418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rId3" highlightClick="1"/>
          </p:cNvPr>
          <p:cNvSpPr/>
          <p:nvPr/>
        </p:nvSpPr>
        <p:spPr>
          <a:xfrm>
            <a:off x="4211638" y="5661025"/>
            <a:ext cx="4392612" cy="466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Jiný pohled na </a:t>
            </a:r>
            <a:r>
              <a:rPr lang="cs-CZ" dirty="0" err="1"/>
              <a:t>Panthenon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Obdélník 2"/>
          <p:cNvSpPr>
            <a:spLocks noChangeArrowheads="1"/>
          </p:cNvSpPr>
          <p:nvPr/>
        </p:nvSpPr>
        <p:spPr bwMode="auto">
          <a:xfrm>
            <a:off x="2555875" y="5516563"/>
            <a:ext cx="65881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Athénská Akropolis je se svými starověkými památkami hlavní turistickou atrakcí města</a:t>
            </a:r>
          </a:p>
        </p:txBody>
      </p:sp>
      <p:pic>
        <p:nvPicPr>
          <p:cNvPr id="21506" name="Picture 2" descr="C:\Users\123P\AppData\Local\Microsoft\Windows\Temporary Internet Files\Content.IE5\K0O7W0UI\MP90040151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549275"/>
            <a:ext cx="3167062" cy="4748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3" descr="C:\Users\123P\AppData\Local\Microsoft\Windows\Temporary Internet Files\Content.IE5\AM1I8PN9\MP90040376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95738" y="295275"/>
            <a:ext cx="2081212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6" descr="C:\Users\123P\AppData\Local\Microsoft\Windows\Temporary Internet Files\Content.IE5\AM1I8PN9\MP90040513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37288" y="1557338"/>
            <a:ext cx="2520950" cy="376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Obdélník 1"/>
          <p:cNvSpPr>
            <a:spLocks noChangeArrowheads="1"/>
          </p:cNvSpPr>
          <p:nvPr/>
        </p:nvSpPr>
        <p:spPr bwMode="auto">
          <a:xfrm>
            <a:off x="755650" y="476250"/>
            <a:ext cx="7561263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3200">
              <a:latin typeface="Verdana" pitchFamily="34" charset="0"/>
            </a:endParaRPr>
          </a:p>
          <a:p>
            <a:pPr algn="ctr"/>
            <a:r>
              <a:rPr lang="cs-CZ" sz="3200">
                <a:latin typeface="Verdana" pitchFamily="34" charset="0"/>
              </a:rPr>
              <a:t>Země se skládá z rozsáhlé pevninské části na jižním konci Balkánu, Peloponéského poloostrova (spojeného s pevninou prostřednictvím Korintské šíje) a početných ostrovů (okolo 3000) včetně Kréty,  Rhodu,, Euboie nebo Dodekanésu či Kykladů v Egejském moři a také z ostrovů v Iónském moři. 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Povrch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750" y="549275"/>
            <a:ext cx="8229600" cy="5257800"/>
          </a:xfrm>
        </p:spPr>
        <p:txBody>
          <a:bodyPr>
            <a:normAutofit lnSpcReduction="10000"/>
          </a:bodyPr>
          <a:lstStyle/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Okolo 80 % země je tvořeno horami nebo kopci, což Řecko činí jednou z nejhornatějších zemí Evropy.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Střední a západní část Řecka zahrnuje vysoké strmé vrcholy přerušované mnoha kaňony a ostatními krasovými útvary.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Hora Olymp je nejvyšším bodem Řecka ve výšce 2919m </a:t>
            </a:r>
            <a:r>
              <a:rPr lang="cs-CZ" dirty="0" err="1" smtClean="0"/>
              <a:t>n.m</a:t>
            </a:r>
            <a:r>
              <a:rPr lang="cs-CZ" dirty="0" smtClean="0"/>
              <a:t>..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Stejně tak je severní Řecko tvořeno dalším pohořím – Rodopy .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Západní Řecko zahrnuje jezera a mokřady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Centrální horstvo se nazývá  </a:t>
            </a:r>
            <a:r>
              <a:rPr lang="cs-CZ" dirty="0" err="1" smtClean="0"/>
              <a:t>Pindos</a:t>
            </a:r>
            <a:r>
              <a:rPr lang="cs-CZ" dirty="0" smtClean="0"/>
              <a:t> .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Podnebí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24578" name="Zástupný symbol pro obsah 3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Přímořské– vlhké zimy a horká suchá léta-jen občas dochází ke sněžení</a:t>
            </a:r>
          </a:p>
          <a:p>
            <a:endParaRPr lang="cs-CZ" smtClean="0"/>
          </a:p>
          <a:p>
            <a:r>
              <a:rPr lang="cs-CZ" smtClean="0"/>
              <a:t>Horské- nachází se  hlavně v západním Řecku</a:t>
            </a:r>
          </a:p>
          <a:p>
            <a:endParaRPr lang="cs-CZ" smtClean="0"/>
          </a:p>
          <a:p>
            <a:r>
              <a:rPr lang="cs-CZ" smtClean="0"/>
              <a:t>Mírné – střední a východní část, vyznačuje se chladnými a sychravými zimami a horkými suchými léty.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Obyvatelstvo + náboženství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611188" y="620713"/>
            <a:ext cx="8101012" cy="4652962"/>
          </a:xfrm>
        </p:spPr>
        <p:txBody>
          <a:bodyPr/>
          <a:lstStyle/>
          <a:p>
            <a:r>
              <a:rPr lang="cs-CZ" smtClean="0"/>
              <a:t>většina obyvatel (98 %) vyznává řecké ortodoxní náboženství, jen asi 1,3 % patří islámu.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 v Řecku se odhaduje, že v Řecku žije 1,15 miliónu přistěhovalců, z nichž 60 – 65 % přišlo z Albánie</a:t>
            </a:r>
          </a:p>
          <a:p>
            <a:r>
              <a:rPr lang="cs-CZ" smtClean="0"/>
              <a:t>další přistěhovalci Bulhaři(67 000), Rumuni (29 000), Ukrajinci (23 000), Pákistánci (17 000) a Gruzínci(15 000)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Hospodářství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Těží se: rudy hliníku</a:t>
            </a:r>
          </a:p>
          <a:p>
            <a:endParaRPr lang="cs-CZ" smtClean="0"/>
          </a:p>
          <a:p>
            <a:r>
              <a:rPr lang="cs-CZ" smtClean="0"/>
              <a:t>Pěstuje se: citrusy, vinná réva, tabák, brambory, pšenice, zelenina,…</a:t>
            </a:r>
          </a:p>
          <a:p>
            <a:r>
              <a:rPr lang="cs-CZ" smtClean="0"/>
              <a:t>Chová se: kozy, ovce, bourec morušový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 descr="C:\Users\123P\AppData\Local\Microsoft\Windows\Temporary Internet Files\Content.IE5\S7687CZ2\MP90042797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333375"/>
            <a:ext cx="8023225" cy="602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 descr="C:\Users\123P\AppData\Local\Microsoft\Windows\Temporary Internet Files\Content.IE5\S7687CZ2\MP90040115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333375"/>
            <a:ext cx="4178300" cy="626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60438" y="4149725"/>
            <a:ext cx="8183562" cy="10509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Další fotografie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5" name="Tlačítko akce: Vlastní 4">
            <a:hlinkClick r:id="rId2" highlightClick="1"/>
          </p:cNvPr>
          <p:cNvSpPr/>
          <p:nvPr/>
        </p:nvSpPr>
        <p:spPr>
          <a:xfrm>
            <a:off x="2916238" y="2708275"/>
            <a:ext cx="3095625" cy="104298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Foto Řecko</a:t>
            </a:r>
          </a:p>
        </p:txBody>
      </p:sp>
    </p:spTree>
  </p:cSld>
  <p:clrMapOvr>
    <a:masterClrMapping/>
  </p:clrMapOvr>
  <p:transition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Citace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>
            <a:normAutofit fontScale="77500" lnSpcReduction="20000"/>
          </a:bodyPr>
          <a:lstStyle/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31.7.2011 17:06:54 </a:t>
            </a:r>
            <a:r>
              <a:rPr lang="cs-CZ" b="1" dirty="0"/>
              <a:t>[cit. </a:t>
            </a:r>
            <a:r>
              <a:rPr lang="cs-CZ" b="1" dirty="0" smtClean="0"/>
              <a:t>2011-07-31]. </a:t>
            </a:r>
            <a:r>
              <a:rPr lang="cs-CZ" b="1" dirty="0"/>
              <a:t>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LIUZZO,David:</a:t>
            </a:r>
            <a:r>
              <a:rPr lang="cs-CZ" dirty="0" err="1"/>
              <a:t>EU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GRE.png</a:t>
            </a:r>
            <a:r>
              <a:rPr lang="cs-CZ" b="1" dirty="0"/>
              <a:t> [online]. 31.7.2011 </a:t>
            </a:r>
            <a:r>
              <a:rPr lang="cs-CZ" b="1" dirty="0" smtClean="0"/>
              <a:t>17:09:32 </a:t>
            </a:r>
            <a:r>
              <a:rPr lang="cs-CZ" b="1" dirty="0"/>
              <a:t>[cit. 2011-07-31]. Dostupný z WWW: &lt;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Soubor:EU_location_GRE.png</a:t>
            </a:r>
            <a:r>
              <a:rPr lang="cs-CZ" dirty="0" smtClean="0"/>
              <a:t>&gt;.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TUCA,Onkel:Parthenon.JPG</a:t>
            </a:r>
            <a:r>
              <a:rPr lang="cs-CZ" dirty="0"/>
              <a:t> GRE.png</a:t>
            </a:r>
            <a:r>
              <a:rPr lang="cs-CZ" b="1" dirty="0"/>
              <a:t> [online]. 31.7.2011 </a:t>
            </a:r>
            <a:r>
              <a:rPr lang="cs-CZ" b="1" dirty="0" smtClean="0"/>
              <a:t>17:010:39 </a:t>
            </a:r>
            <a:r>
              <a:rPr lang="cs-CZ" b="1" dirty="0"/>
              <a:t>[cit. 2011-07-31]. Dostupný z WWW: &lt;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Soubor:Parthenon.JPG</a:t>
            </a:r>
            <a:r>
              <a:rPr lang="cs-CZ" dirty="0" smtClean="0"/>
              <a:t>&gt;.</a:t>
            </a:r>
            <a:endParaRPr lang="cs-CZ" dirty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Zdroje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>
                <a:hlinkClick r:id="rId2"/>
              </a:rPr>
              <a:t>http://office.microsoft.com</a:t>
            </a:r>
          </a:p>
          <a:p>
            <a:r>
              <a:rPr lang="cs-CZ" smtClean="0">
                <a:hlinkClick r:id="rId2"/>
              </a:rPr>
              <a:t>http://cs.tixik.com/</a:t>
            </a:r>
            <a:endParaRPr lang="cs-CZ" smtClean="0"/>
          </a:p>
          <a:p>
            <a:r>
              <a:rPr lang="cs-CZ" smtClean="0">
                <a:hlinkClick r:id="rId3"/>
              </a:rPr>
              <a:t>http://www.google.cz</a:t>
            </a:r>
            <a:endParaRPr lang="cs-CZ" smtClean="0"/>
          </a:p>
          <a:p>
            <a:r>
              <a:rPr lang="cs-CZ" smtClean="0">
                <a:hlinkClick r:id="rId4"/>
              </a:rPr>
              <a:t>http://cs.wikipedia.org/wiki/Hlavn%C3%AD_strana</a:t>
            </a:r>
            <a:endParaRPr lang="cs-CZ" smtClean="0"/>
          </a:p>
          <a:p>
            <a:r>
              <a:rPr lang="cs-CZ" smtClean="0">
                <a:hlinkClick r:id="rId5"/>
              </a:rPr>
              <a:t>http://www.zemepis.com/</a:t>
            </a:r>
            <a:endParaRPr lang="cs-CZ" smtClean="0"/>
          </a:p>
          <a:p>
            <a:r>
              <a:rPr lang="cs-CZ" smtClean="0">
                <a:hlinkClick r:id="rId6"/>
              </a:rPr>
              <a:t>http://referaty.cz/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278</TotalTime>
  <Words>312</Words>
  <Application>Microsoft Office PowerPoint</Application>
  <PresentationFormat>Předvádění na obrazovce (4:3)</PresentationFormat>
  <Paragraphs>64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Aspekt</vt:lpstr>
      <vt:lpstr>Řecko</vt:lpstr>
      <vt:lpstr>ŘECKO</vt:lpstr>
      <vt:lpstr>Prezentace aplikace PowerPoint</vt:lpstr>
      <vt:lpstr>Prezentace aplikace PowerPoint</vt:lpstr>
      <vt:lpstr>Hlavní informace</vt:lpstr>
      <vt:lpstr>Prezentace aplikace PowerPoint</vt:lpstr>
      <vt:lpstr>Prezentace aplikace PowerPoint</vt:lpstr>
      <vt:lpstr>Prezentace aplikace PowerPoint</vt:lpstr>
      <vt:lpstr>Prezentace aplikace PowerPoint</vt:lpstr>
      <vt:lpstr> Povrch</vt:lpstr>
      <vt:lpstr>Podnebí</vt:lpstr>
      <vt:lpstr>Obyvatelstvo + náboženství</vt:lpstr>
      <vt:lpstr>Hospodářství</vt:lpstr>
      <vt:lpstr>Prezentace aplikace PowerPoint</vt:lpstr>
      <vt:lpstr>Prezentace aplikace PowerPoint</vt:lpstr>
      <vt:lpstr>Další fotografie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BELGIE</dc:title>
  <dc:creator>123P</dc:creator>
  <cp:lastModifiedBy>123P</cp:lastModifiedBy>
  <cp:revision>35</cp:revision>
  <dcterms:modified xsi:type="dcterms:W3CDTF">2012-01-27T07:52:59Z</dcterms:modified>
</cp:coreProperties>
</file>