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56" r:id="rId3"/>
    <p:sldId id="257" r:id="rId4"/>
    <p:sldId id="278" r:id="rId5"/>
    <p:sldId id="258" r:id="rId6"/>
    <p:sldId id="259" r:id="rId7"/>
    <p:sldId id="269" r:id="rId8"/>
    <p:sldId id="260" r:id="rId9"/>
    <p:sldId id="279" r:id="rId10"/>
    <p:sldId id="261" r:id="rId11"/>
    <p:sldId id="263" r:id="rId12"/>
    <p:sldId id="264" r:id="rId13"/>
    <p:sldId id="265" r:id="rId14"/>
    <p:sldId id="266" r:id="rId15"/>
    <p:sldId id="268" r:id="rId16"/>
    <p:sldId id="275" r:id="rId17"/>
    <p:sldId id="272" r:id="rId18"/>
    <p:sldId id="276" r:id="rId19"/>
    <p:sldId id="280" r:id="rId20"/>
    <p:sldId id="277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09" autoAdjust="0"/>
    <p:restoredTop sz="94660"/>
  </p:normalViewPr>
  <p:slideViewPr>
    <p:cSldViewPr>
      <p:cViewPr varScale="1">
        <p:scale>
          <a:sx n="55" d="100"/>
          <a:sy n="55" d="100"/>
        </p:scale>
        <p:origin x="-89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08171-848F-47AF-9DCF-43F2B24E516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A775F6-AD14-4DA5-8062-AC7B6FD860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BC531-218C-473E-ACB0-F562E16C0B3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933561-768F-491F-A3C3-B1EA0B54B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C1EBE-EE25-4373-9E1E-F6593F85E39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AC4F3-F80B-48B3-BA16-8E0E930D4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69405-48F1-4EA0-9AB1-81BF51C134E5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810C3-F63A-4C0D-8B0C-436DBF0D3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2014F-0307-44F8-BCA8-C872EAD9971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3473CC-793D-4CCC-A009-544C4EF4B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C91B3-957B-40D4-BBC0-7A9B78B10051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5846D-A88F-4D0E-AA31-4F97E13FE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040A3-01C7-42F0-96AA-2A5CC170A31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195CB-479A-46BD-9E0A-0A413F254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F1224-9F67-4DEE-9ACB-1DD41B33747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12D33-EE4C-480C-A27E-176E5AB8DB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423C6-EACB-4D9A-BDA8-50E6373C1A3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7D7D6-8444-4E93-96EE-A6BE93F52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5E544-27C8-4259-ACFA-F001465C5E7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AA84B-5083-46C3-956D-132AB51FCE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4D944-10F6-4A12-B3A0-046CAFC34B0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0D397-2E11-4AA1-B39E-13BBFC57C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25626FE-1B2A-4B3C-B8AA-8795F1737ED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86EEA4-84D0-4CFB-AD23-53A85CCC4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q=madrid&amp;gbv=2&amp;oq=madrid&amp;aq=f&amp;aqi=g10&amp;aql=&amp;gs_sm=e&amp;gs_upl=2200l3166l0l3853l6l6l0l0l0l0l271l990l0.3.2l5l0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biw=1040&amp;bih=626&amp;gbv=2&amp;tbm=isch&amp;sa=1&amp;q=%C5%A1pan%C4%9Blsko&amp;oq=%C5%A1pan%C4%9Blsko&amp;aq=f&amp;aqi=g10&amp;aql=&amp;gs_sm=e&amp;gs_upl=1465513l1826148l0l1826536l20l19l0l1l1l0l749l2567l0.1.4.1.1.0.1l9l0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ESP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pain.png" TargetMode="External"/><Relationship Id="rId4" Type="http://schemas.openxmlformats.org/officeDocument/2006/relationships/hyperlink" Target="http://cs.wikipedia.org/wiki/Soubor:MontajeMadri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Španělsko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443329"/>
                </a:solidFill>
              </a:rPr>
              <a:t>Základní škola a Mateřská škola Valašské Meziříčí, </a:t>
            </a:r>
            <a:r>
              <a:rPr lang="cs-CZ" sz="2000" dirty="0" err="1" smtClean="0">
                <a:solidFill>
                  <a:srgbClr val="443329"/>
                </a:solidFill>
              </a:rPr>
              <a:t>Poličná</a:t>
            </a:r>
            <a:r>
              <a:rPr lang="cs-CZ" sz="2000" dirty="0" smtClean="0">
                <a:solidFill>
                  <a:srgbClr val="443329"/>
                </a:solidFill>
              </a:rPr>
              <a:t> 276, okres Vsetín, příspěvková organizace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443329"/>
                </a:solidFill>
              </a:rPr>
              <a:t> projekt č. CZ.1.07/1.4.00/21.1504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443329"/>
                </a:solidFill>
              </a:rPr>
              <a:t>Č. </a:t>
            </a:r>
            <a:r>
              <a:rPr lang="cs-CZ" sz="2000" dirty="0" err="1" smtClean="0">
                <a:solidFill>
                  <a:srgbClr val="443329"/>
                </a:solidFill>
              </a:rPr>
              <a:t>DUMu</a:t>
            </a:r>
            <a:r>
              <a:rPr lang="cs-CZ" sz="2000" dirty="0" smtClean="0">
                <a:solidFill>
                  <a:srgbClr val="443329"/>
                </a:solidFill>
              </a:rPr>
              <a:t>: VY_52_INOVACE_345</a:t>
            </a:r>
          </a:p>
          <a:p>
            <a:pPr>
              <a:lnSpc>
                <a:spcPct val="80000"/>
              </a:lnSpc>
            </a:pPr>
            <a:r>
              <a:rPr lang="cs-CZ" sz="2000" dirty="0" err="1" smtClean="0">
                <a:solidFill>
                  <a:srgbClr val="443329"/>
                </a:solidFill>
              </a:rPr>
              <a:t>Tématický</a:t>
            </a:r>
            <a:r>
              <a:rPr lang="cs-CZ" sz="2000" smtClean="0">
                <a:solidFill>
                  <a:srgbClr val="443329"/>
                </a:solidFill>
              </a:rPr>
              <a:t> celek: Evropské státy</a:t>
            </a:r>
            <a:r>
              <a:rPr lang="cs-CZ" sz="2000" smtClean="0">
                <a:solidFill>
                  <a:srgbClr val="443329"/>
                </a:solidFill>
                <a:latin typeface="Arial" charset="0"/>
              </a:rPr>
              <a:t>  II.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443329"/>
                </a:solidFill>
              </a:rPr>
              <a:t>Autor: Pavla Žilinská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000" dirty="0" smtClean="0">
              <a:solidFill>
                <a:srgbClr val="443329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4868863"/>
            <a:ext cx="7056437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Anotace: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dirty="0" smtClean="0"/>
              <a:t>ŠPANĚLSKO</a:t>
            </a:r>
            <a:endParaRPr lang="cs-CZ" sz="8800" dirty="0"/>
          </a:p>
        </p:txBody>
      </p:sp>
      <p:pic>
        <p:nvPicPr>
          <p:cNvPr id="14338" name="Picture 2" descr="C:\Users\123P\AppData\Local\Microsoft\Windows\Temporary Internet Files\Content.IE5\K0O7W0UI\MP90040080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14613" y="1863725"/>
            <a:ext cx="5106987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 location ES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76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4508" y="188640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>
                <a:effectLst/>
              </a:rPr>
              <a:t>Fyzická mapa Španělska (bez Kanárských ostrovů)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smtClean="0"/>
              <a:t>   </a:t>
            </a:r>
            <a:endParaRPr lang="cs-CZ" sz="3200" dirty="0"/>
          </a:p>
        </p:txBody>
      </p:sp>
      <p:pic>
        <p:nvPicPr>
          <p:cNvPr id="17410" name="Picture 2" descr="Soubor:Spai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7300" y="1169988"/>
            <a:ext cx="66294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1843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Hlavní město- Madrid</a:t>
            </a:r>
          </a:p>
          <a:p>
            <a:r>
              <a:rPr lang="cs-CZ" smtClean="0"/>
              <a:t>Počet obyvatel- 46060000</a:t>
            </a:r>
          </a:p>
          <a:p>
            <a:r>
              <a:rPr lang="cs-CZ" smtClean="0"/>
              <a:t>Státní zřízení-konstituční monarchie</a:t>
            </a:r>
          </a:p>
          <a:p>
            <a:r>
              <a:rPr lang="cs-CZ" smtClean="0"/>
              <a:t>Jazyk-španělština, katalánština</a:t>
            </a:r>
          </a:p>
          <a:p>
            <a:r>
              <a:rPr lang="cs-CZ" smtClean="0"/>
              <a:t>Měna-euro</a:t>
            </a:r>
          </a:p>
          <a:p>
            <a:r>
              <a:rPr lang="cs-CZ" smtClean="0"/>
              <a:t>Další velká města-Barcelona, Valencia, Sevilla, Zaragoza, Málaga, Murcia, …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3"/>
          <p:cNvSpPr>
            <a:spLocks noChangeArrowheads="1"/>
          </p:cNvSpPr>
          <p:nvPr/>
        </p:nvSpPr>
        <p:spPr bwMode="auto">
          <a:xfrm>
            <a:off x="323850" y="1268413"/>
            <a:ext cx="8208963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Franklin Gothic Book" pitchFamily="34" charset="0"/>
              </a:rPr>
              <a:t>Z východu Španělsko omývá Středozemní moře, ve kterém se nacházejí Baleárské ostrovy;</a:t>
            </a:r>
          </a:p>
          <a:p>
            <a:pPr algn="ctr"/>
            <a:r>
              <a:rPr lang="cs-CZ" sz="3200">
                <a:latin typeface="Franklin Gothic Book" pitchFamily="34" charset="0"/>
              </a:rPr>
              <a:t> ze severu Biskajský záliv,</a:t>
            </a:r>
          </a:p>
          <a:p>
            <a:pPr algn="ctr"/>
            <a:r>
              <a:rPr lang="cs-CZ" sz="3200">
                <a:latin typeface="Franklin Gothic Book" pitchFamily="34" charset="0"/>
              </a:rPr>
              <a:t> ze západu Atlantský oceán,</a:t>
            </a:r>
          </a:p>
          <a:p>
            <a:pPr algn="ctr"/>
            <a:r>
              <a:rPr lang="cs-CZ" sz="3200">
                <a:latin typeface="Franklin Gothic Book" pitchFamily="34" charset="0"/>
              </a:rPr>
              <a:t> ve kterém se nacházejí</a:t>
            </a:r>
          </a:p>
          <a:p>
            <a:pPr algn="ctr"/>
            <a:r>
              <a:rPr lang="cs-CZ" sz="3200">
                <a:latin typeface="Franklin Gothic Book" pitchFamily="34" charset="0"/>
              </a:rPr>
              <a:t> Kanárské ostrovy.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/>
              <a:t>MADRID</a:t>
            </a:r>
            <a:endParaRPr lang="cs-CZ" sz="6600" dirty="0"/>
          </a:p>
        </p:txBody>
      </p:sp>
      <p:pic>
        <p:nvPicPr>
          <p:cNvPr id="20482" name="Picture 2" descr="Soubor:MontajeMadri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150813"/>
            <a:ext cx="3408363" cy="670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fotografie Madridu</a:t>
            </a:r>
            <a:endParaRPr lang="cs-CZ" dirty="0"/>
          </a:p>
        </p:txBody>
      </p:sp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1042988" y="2551113"/>
            <a:ext cx="72009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Franklin Gothic Book" pitchFamily="34" charset="0"/>
                <a:hlinkClick r:id="rId2"/>
              </a:rPr>
              <a:t>http://www.google.cz/search?tbm=isch&amp;hl=cs&amp;source=hp&amp;biw=1014&amp;bih=568&amp;q=madrid&amp;gbv=2&amp;oq=madrid&amp;aq=f&amp;aqi=g10&amp;aql=&amp;gs_sm=e&amp;gs_upl=2200l3166l0l3853l6l6l0l0l0l0l271l990l0.3.2l5l0</a:t>
            </a:r>
            <a:endParaRPr lang="cs-CZ" sz="240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V nitrozemí Španělska dominují vysoké náhorní plošiny jako Meseta León a La Mancha a pohoří Pyreneje, Sierra Nevada a Kantaberské pohoří.</a:t>
            </a:r>
          </a:p>
          <a:p>
            <a:endParaRPr lang="cs-CZ" sz="2400" smtClean="0"/>
          </a:p>
          <a:p>
            <a:r>
              <a:rPr lang="cs-CZ" sz="2400" smtClean="0"/>
              <a:t>Nejvyšší horou je Pico de Teide (3720 m) na ostrově Tenerife, jedna z největších sopek světa. Na pevninském Španělsku náleží prvenství hoře Mulhacén (3478 m) u Granady, následuje Pico de Aneto (3404 m), nejvyšší vrcholek Pyrenejí.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r>
              <a:rPr lang="cs-CZ" sz="2400" smtClean="0"/>
              <a:t>Řeky: Tajo, Ebro, Duero, Guadiana a Guadalquivir, na východě Segura, Júcar a Turia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Španělsko je možno rozdělit podle podnebí do čtyř oblastí: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Pobřeží Středozemního moře: nejteplejší na východní a jižní části země; deštivá období jsou jaro a podzim.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Vnitrozemí: Velmi studené zimy a velmi horká a suchá léta.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Severní atlantické pobřeží: ostré zimy s klidnými léty (trošku chladnějšími).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Kanárské ostrovy: subtropické počasí, s příjemnými teplotami.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Obyvatelstvo+náboženství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21. století zaznamenala silnou vlnu migrace</a:t>
            </a:r>
          </a:p>
          <a:p>
            <a:endParaRPr lang="cs-CZ" smtClean="0"/>
          </a:p>
          <a:p>
            <a:r>
              <a:rPr lang="cs-CZ" smtClean="0"/>
              <a:t>Zpočátku převažovali mezi imigranty obyvatelé Afriky a Jižní Ameriky (zejména Maročané a Ekvádorci), v posledních letech však mezi příchozími převážili Evropané. </a:t>
            </a:r>
          </a:p>
          <a:p>
            <a:endParaRPr lang="cs-CZ" smtClean="0"/>
          </a:p>
          <a:p>
            <a:r>
              <a:rPr lang="cs-CZ" smtClean="0"/>
              <a:t>Náboženství převážně katolické.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u="sng" smtClean="0"/>
              <a:t>Těží se-</a:t>
            </a:r>
            <a:r>
              <a:rPr lang="cs-CZ" sz="2800" smtClean="0"/>
              <a:t>železná ruda, zemní plyn,rtuť</a:t>
            </a:r>
          </a:p>
          <a:p>
            <a:endParaRPr lang="cs-CZ" sz="2800" u="sng" smtClean="0"/>
          </a:p>
          <a:p>
            <a:endParaRPr lang="cs-CZ" sz="2800" u="sng" smtClean="0"/>
          </a:p>
          <a:p>
            <a:r>
              <a:rPr lang="cs-CZ" sz="2800" u="sng" smtClean="0"/>
              <a:t>Pěstuje se-</a:t>
            </a:r>
            <a:r>
              <a:rPr lang="cs-CZ" sz="2800" smtClean="0"/>
              <a:t>pšenice,vinná réva,brambory,olivy,slunešnice,citrusové plody,kukuřice,cukrová řepa,zelenina,ovoce</a:t>
            </a:r>
          </a:p>
          <a:p>
            <a:endParaRPr lang="cs-CZ" sz="2800" u="sng" smtClean="0"/>
          </a:p>
          <a:p>
            <a:endParaRPr lang="cs-CZ" sz="2800" u="sng" smtClean="0"/>
          </a:p>
          <a:p>
            <a:r>
              <a:rPr lang="cs-CZ" sz="2800" u="sng" smtClean="0"/>
              <a:t>Chová se- </a:t>
            </a:r>
            <a:r>
              <a:rPr lang="cs-CZ" sz="2800" smtClean="0"/>
              <a:t>prasata, ovce,kozy,skot,rybolov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Barcelona</a:t>
            </a:r>
            <a:endParaRPr lang="cs-CZ" dirty="0"/>
          </a:p>
        </p:txBody>
      </p:sp>
      <p:pic>
        <p:nvPicPr>
          <p:cNvPr id="27650" name="Picture 2" descr="C:\Users\123P\AppData\Local\Microsoft\Windows\Temporary Internet Files\Content.IE5\AM1I8PN9\MP90040355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1475" y="2152650"/>
            <a:ext cx="6746875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3" descr="C:\Users\123P\AppData\Local\Microsoft\Windows\Temporary Internet Files\Content.IE5\K0O7W0UI\MP9004037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341438"/>
            <a:ext cx="7259637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133701"/>
            <a:ext cx="7643192" cy="8412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Alcatar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C:\Users\123P\AppData\Local\Microsoft\Windows\Temporary Internet Files\Content.IE5\AM1I8PN9\MP90040375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268413"/>
            <a:ext cx="66992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C:\Users\123P\AppData\Local\Microsoft\Windows\Temporary Internet Files\Content.IE5\DE4CGPLA\MC9004152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765175"/>
            <a:ext cx="2446337" cy="344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3" descr="C:\Users\123P\AppData\Local\Microsoft\Windows\Temporary Internet Files\Content.IE5\K0O7W0UI\MC9001678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2489200"/>
            <a:ext cx="4179888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Obdélník 1"/>
          <p:cNvSpPr>
            <a:spLocks noChangeArrowheads="1"/>
          </p:cNvSpPr>
          <p:nvPr/>
        </p:nvSpPr>
        <p:spPr bwMode="auto">
          <a:xfrm>
            <a:off x="5003800" y="908050"/>
            <a:ext cx="1773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Franklin Gothic Book" pitchFamily="34" charset="0"/>
              </a:rPr>
              <a:t>Toroencorrida</a:t>
            </a:r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Další fotografie Španělska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>
              <a:hlinkClick r:id="rId2"/>
            </a:endParaRPr>
          </a:p>
          <a:p>
            <a:endParaRPr lang="cs-CZ" smtClean="0">
              <a:hlinkClick r:id="rId2"/>
            </a:endParaRPr>
          </a:p>
          <a:p>
            <a:r>
              <a:rPr lang="cs-CZ" smtClean="0">
                <a:hlinkClick r:id="rId2"/>
              </a:rPr>
              <a:t>http://www.google.cz/search?hl=cs&amp;biw=1040&amp;bih=626&amp;gbv=2&amp;tbm=isch&amp;sa=1&amp;q=%C5%A1pan%C4%9Blsko&amp;oq=%C5%A1pan%C4%9Blsko&amp;aq=f&amp;aqi=g10&amp;aql=&amp;gs_sm=e&amp;gs_upl=1465513l1826148l0l1826536l20l19l0l1l1l0l749l2567l0.1.4.1.1.0.1l9l0</a:t>
            </a: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/>
              <a:t>SAN, </a:t>
            </a:r>
            <a:r>
              <a:rPr lang="cs-CZ" sz="2800" dirty="0" err="1"/>
              <a:t>Jose:Europe</a:t>
            </a:r>
            <a:r>
              <a:rPr lang="cs-CZ" sz="2800" dirty="0"/>
              <a:t> </a:t>
            </a:r>
            <a:r>
              <a:rPr lang="cs-CZ" sz="2800" dirty="0" err="1"/>
              <a:t>countries</a:t>
            </a:r>
            <a:r>
              <a:rPr lang="cs-CZ" sz="2800" dirty="0"/>
              <a:t> map cs.png </a:t>
            </a:r>
            <a:r>
              <a:rPr lang="cs-CZ" sz="2800" b="1" dirty="0"/>
              <a:t>[online]. </a:t>
            </a:r>
            <a:r>
              <a:rPr lang="cs-CZ" sz="2800" b="1" dirty="0" smtClean="0"/>
              <a:t>31.7.2011 </a:t>
            </a:r>
            <a:r>
              <a:rPr lang="cs-CZ" sz="2800" b="1" dirty="0"/>
              <a:t>13:26:54 [cit. </a:t>
            </a:r>
            <a:r>
              <a:rPr lang="cs-CZ" sz="2800" b="1" dirty="0" smtClean="0"/>
              <a:t>2011-07-31]. </a:t>
            </a:r>
            <a:r>
              <a:rPr lang="cs-CZ" sz="2800" b="1" dirty="0"/>
              <a:t>Dostupný z WWW: &lt; </a:t>
            </a:r>
            <a:r>
              <a:rPr lang="cs-CZ" sz="2800" dirty="0">
                <a:hlinkClick r:id="rId2"/>
              </a:rPr>
              <a:t>http://cs.wikipedia.org/wiki/</a:t>
            </a:r>
            <a:r>
              <a:rPr lang="cs-CZ" sz="2800" dirty="0" err="1">
                <a:hlinkClick r:id="rId2"/>
              </a:rPr>
              <a:t>Soubor:Europe_countries_map_cs.png</a:t>
            </a:r>
            <a:r>
              <a:rPr lang="cs-CZ" sz="2800" b="1" dirty="0" smtClean="0"/>
              <a:t>&gt;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err="1" smtClean="0"/>
              <a:t>LIUZZO,David:</a:t>
            </a:r>
            <a:r>
              <a:rPr lang="cs-CZ" sz="2800" dirty="0" err="1"/>
              <a:t>EU</a:t>
            </a:r>
            <a:r>
              <a:rPr lang="cs-CZ" sz="2800" dirty="0"/>
              <a:t> </a:t>
            </a:r>
            <a:r>
              <a:rPr lang="cs-CZ" sz="2800" dirty="0" err="1"/>
              <a:t>location</a:t>
            </a:r>
            <a:r>
              <a:rPr lang="cs-CZ" sz="2800" dirty="0"/>
              <a:t> </a:t>
            </a:r>
            <a:r>
              <a:rPr lang="cs-CZ" sz="2800" dirty="0" smtClean="0"/>
              <a:t>ESP.png</a:t>
            </a:r>
            <a:r>
              <a:rPr lang="cs-CZ" sz="2800" b="1" dirty="0"/>
              <a:t> [online]. 31.7.2011 </a:t>
            </a:r>
            <a:r>
              <a:rPr lang="cs-CZ" sz="2800" b="1" dirty="0" smtClean="0"/>
              <a:t>14:03:12 </a:t>
            </a:r>
            <a:r>
              <a:rPr lang="cs-CZ" sz="2800" b="1" dirty="0"/>
              <a:t>[cit. 2011-07-31]. Dostupný z WWW: </a:t>
            </a:r>
            <a:r>
              <a:rPr lang="cs-CZ" sz="2800" b="1" dirty="0" smtClean="0"/>
              <a:t>&lt;</a:t>
            </a:r>
            <a:r>
              <a:rPr lang="cs-CZ" sz="2800" dirty="0">
                <a:hlinkClick r:id="rId3"/>
              </a:rPr>
              <a:t> http://</a:t>
            </a:r>
            <a:r>
              <a:rPr lang="cs-CZ" sz="2800" dirty="0" smtClean="0">
                <a:hlinkClick r:id="rId3"/>
              </a:rPr>
              <a:t>cs.wikipedia.org/wiki/</a:t>
            </a:r>
            <a:r>
              <a:rPr lang="cs-CZ" sz="2800" dirty="0" err="1" smtClean="0">
                <a:hlinkClick r:id="rId3"/>
              </a:rPr>
              <a:t>Soubor:EU_location_ESP.png</a:t>
            </a:r>
            <a:r>
              <a:rPr lang="cs-CZ" sz="2800" dirty="0" smtClean="0"/>
              <a:t>&gt;.</a:t>
            </a:r>
            <a:r>
              <a:rPr lang="cs-CZ" sz="2800" b="1" dirty="0" smtClean="0"/>
              <a:t>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err="1" smtClean="0"/>
              <a:t>NOTSUREIFSRS:MontajeMadrid.png</a:t>
            </a:r>
            <a:r>
              <a:rPr lang="cs-CZ" sz="2800" b="1" dirty="0"/>
              <a:t> [online]. 31.7.2011 </a:t>
            </a:r>
            <a:r>
              <a:rPr lang="cs-CZ" sz="2800" b="1" dirty="0" smtClean="0"/>
              <a:t>14:08:36 </a:t>
            </a:r>
            <a:r>
              <a:rPr lang="cs-CZ" sz="2800" b="1" dirty="0"/>
              <a:t>[cit. 2011-07-31]. Dostupný z WWW: &lt;</a:t>
            </a:r>
            <a:r>
              <a:rPr lang="cs-CZ" sz="2800" dirty="0">
                <a:hlinkClick r:id="rId3"/>
              </a:rPr>
              <a:t> </a:t>
            </a:r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</a:t>
            </a:r>
            <a:r>
              <a:rPr lang="cs-CZ" sz="2800" dirty="0" err="1" smtClean="0">
                <a:hlinkClick r:id="rId4"/>
              </a:rPr>
              <a:t>Soubor:MontajeMadrid.png</a:t>
            </a:r>
            <a:r>
              <a:rPr lang="cs-CZ" sz="2800" dirty="0" smtClean="0"/>
              <a:t>&gt;.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 BAS DE </a:t>
            </a:r>
            <a:r>
              <a:rPr lang="cs-CZ" sz="2400" dirty="0" err="1" smtClean="0"/>
              <a:t>JONG:Spain.png</a:t>
            </a:r>
            <a:r>
              <a:rPr lang="cs-CZ" sz="2400" b="1" dirty="0"/>
              <a:t> [online]. 31.7.2011 </a:t>
            </a:r>
            <a:r>
              <a:rPr lang="cs-CZ" sz="2400" b="1" dirty="0" smtClean="0"/>
              <a:t>14:14:30 </a:t>
            </a:r>
            <a:r>
              <a:rPr lang="cs-CZ" sz="2400" b="1" dirty="0"/>
              <a:t>[cit. 2011-07-31]. Dostupný z WWW: </a:t>
            </a:r>
            <a:r>
              <a:rPr lang="cs-CZ" sz="2400" b="1" dirty="0" smtClean="0"/>
              <a:t>&lt;</a:t>
            </a:r>
            <a:r>
              <a:rPr lang="cs-CZ" sz="2000" dirty="0">
                <a:hlinkClick r:id="rId5"/>
              </a:rPr>
              <a:t> http://</a:t>
            </a:r>
            <a:r>
              <a:rPr lang="cs-CZ" sz="2000" dirty="0" smtClean="0">
                <a:hlinkClick r:id="rId5"/>
              </a:rPr>
              <a:t>cs.wikipedia.org/wiki/</a:t>
            </a:r>
            <a:r>
              <a:rPr lang="cs-CZ" sz="2000" dirty="0" err="1" smtClean="0">
                <a:hlinkClick r:id="rId5"/>
              </a:rPr>
              <a:t>Soubor:Spain.png</a:t>
            </a:r>
            <a:r>
              <a:rPr lang="cs-CZ" sz="2000" dirty="0" smtClean="0"/>
              <a:t>&gt;.</a:t>
            </a:r>
            <a:r>
              <a:rPr lang="cs-CZ" sz="2400" dirty="0" smtClean="0">
                <a:hlinkClick r:id="rId3"/>
              </a:rPr>
              <a:t> </a:t>
            </a:r>
            <a:endParaRPr lang="cs-CZ" sz="2400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2800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181</TotalTime>
  <Words>365</Words>
  <Application>Microsoft Office PowerPoint</Application>
  <PresentationFormat>Předvádění na obrazovce (4:3)</PresentationFormat>
  <Paragraphs>70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Španělsko</vt:lpstr>
      <vt:lpstr>ŠPANĚLSKO</vt:lpstr>
      <vt:lpstr>Prezentace aplikace PowerPoint</vt:lpstr>
      <vt:lpstr>Prezentace aplikace PowerPoint</vt:lpstr>
      <vt:lpstr>Fyzická mapa Španělska (bez Kanárských ostrovů)    </vt:lpstr>
      <vt:lpstr>Základní informace</vt:lpstr>
      <vt:lpstr>Prezentace aplikace PowerPoint</vt:lpstr>
      <vt:lpstr>MADRID</vt:lpstr>
      <vt:lpstr>Další fotografie Madridu</vt:lpstr>
      <vt:lpstr>Povrch</vt:lpstr>
      <vt:lpstr>Vodstvo</vt:lpstr>
      <vt:lpstr>Podnebí</vt:lpstr>
      <vt:lpstr>Obyvatelstvo+náboženství</vt:lpstr>
      <vt:lpstr>Hospodářství</vt:lpstr>
      <vt:lpstr>          Barcelona</vt:lpstr>
      <vt:lpstr>Alcatar</vt:lpstr>
      <vt:lpstr>Prezentace aplikace PowerPoint</vt:lpstr>
      <vt:lpstr>Prezentace aplikace PowerPoint</vt:lpstr>
      <vt:lpstr>Další fotografie Španělska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ŠPANĚLSKO</dc:title>
  <dc:creator>123P</dc:creator>
  <cp:lastModifiedBy>123P</cp:lastModifiedBy>
  <cp:revision>19</cp:revision>
  <dcterms:modified xsi:type="dcterms:W3CDTF">2012-03-16T07:44:55Z</dcterms:modified>
</cp:coreProperties>
</file>