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81" r:id="rId2"/>
    <p:sldId id="256" r:id="rId3"/>
    <p:sldId id="282" r:id="rId4"/>
    <p:sldId id="269" r:id="rId5"/>
    <p:sldId id="259" r:id="rId6"/>
    <p:sldId id="278" r:id="rId7"/>
    <p:sldId id="257" r:id="rId8"/>
    <p:sldId id="270" r:id="rId9"/>
    <p:sldId id="258" r:id="rId10"/>
    <p:sldId id="260" r:id="rId11"/>
    <p:sldId id="261" r:id="rId12"/>
    <p:sldId id="262" r:id="rId13"/>
    <p:sldId id="263" r:id="rId14"/>
    <p:sldId id="274" r:id="rId15"/>
    <p:sldId id="283" r:id="rId16"/>
    <p:sldId id="280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53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27.1.2012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>
    <p:zoom dir="in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27.1.2012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zoom dir="in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27.1.2012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>
    <p:zoom dir="in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27.1.2012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zoom dir="in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27.1.2012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zoom dir="in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27.1.2012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zoom dir="in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27.1.2012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zoom dir="in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27.1.2012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zoom dir="in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27.1.2012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zoom dir="in"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27.1.2012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zoom dir="in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27.1.2012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zoom dir="in"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27.1.2012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med">
    <p:zoom dir="in"/>
  </p:transition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hyperlink" Target="http://upload.wikimedia.org/wikipedia/commons/f/f8/Europe_location_MNO.png" TargetMode="Externa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oogle.cz/imgres?q=mapa+%C4%8Cern%C3%A9+hory&amp;hl=cs&amp;biw=1366&amp;bih=643&amp;gbv=2&amp;tbm=isch&amp;tbnid=YR6LFhz5Fwbg9M:&amp;imgrefurl=http://cernahora.me/&amp;docid=FUNzbc4r8mZbYM&amp;w=500&amp;h=570&amp;ei=7hYwTpaxEo3HsgbZ3NX_Dw&amp;zoom=1&amp;iact=rc&amp;dur=255&amp;page=1&amp;tbnh=160&amp;tbnw=140&amp;start=0&amp;ndsp=19&amp;ved=1t:429,r:2,s:0&amp;tx=81&amp;ty=71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oogle.cz/search?hl=cs&amp;biw=1366&amp;bih=643&amp;gbv=2&amp;tbm=isch&amp;sa=1&amp;q=Podgorica&amp;oq=Podgorica&amp;aq=f&amp;aqi=g1&amp;aql=&amp;gs_sm=e&amp;gs_upl=8632l11333l0l11621l12l12l0l4l4l0l144l728l5.3l8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Coat_of_arms_of_Montenegro.svg" TargetMode="External"/><Relationship Id="rId2" Type="http://schemas.openxmlformats.org/officeDocument/2006/relationships/hyperlink" Target="http://cs.wikipedia.org/wiki/Soubor:Europe_countries_map_cs.pn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Soubor:Europe_location_BHG.png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z/" TargetMode="External"/><Relationship Id="rId7" Type="http://schemas.openxmlformats.org/officeDocument/2006/relationships/hyperlink" Target="http://office.microsoft.com/" TargetMode="External"/><Relationship Id="rId2" Type="http://schemas.openxmlformats.org/officeDocument/2006/relationships/hyperlink" Target="http://cs.tixik.com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referaty.cz/" TargetMode="External"/><Relationship Id="rId5" Type="http://schemas.openxmlformats.org/officeDocument/2006/relationships/hyperlink" Target="http://www.zemepis.com/" TargetMode="External"/><Relationship Id="rId4" Type="http://schemas.openxmlformats.org/officeDocument/2006/relationships/hyperlink" Target="http://cs.wikipedia.org/wiki/Hlavn%C3%AD_strana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544656" y="1412776"/>
            <a:ext cx="7772400" cy="1470025"/>
          </a:xfrm>
        </p:spPr>
        <p:txBody>
          <a:bodyPr/>
          <a:lstStyle/>
          <a:p>
            <a:r>
              <a:rPr lang="cs-CZ" dirty="0" smtClean="0"/>
              <a:t>ČERNÁ HORA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350" y="3213100"/>
            <a:ext cx="6400800" cy="1824038"/>
          </a:xfrm>
        </p:spPr>
        <p:txBody>
          <a:bodyPr rtlCol="0">
            <a:normAutofit fontScale="85000" lnSpcReduction="2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/>
              <a:t>Základní škola a Mateřská škola Valašské Meziříčí, </a:t>
            </a:r>
            <a:r>
              <a:rPr lang="cs-CZ" dirty="0" err="1"/>
              <a:t>Poličná</a:t>
            </a:r>
            <a:r>
              <a:rPr lang="cs-CZ" dirty="0"/>
              <a:t> 276, okres Vsetín, příspěvková organizace</a:t>
            </a:r>
          </a:p>
          <a:p>
            <a:pPr fontAlgn="auto">
              <a:spcAft>
                <a:spcPts val="0"/>
              </a:spcAft>
              <a:defRPr/>
            </a:pPr>
            <a:r>
              <a:rPr lang="cs-CZ" dirty="0"/>
              <a:t> projekt č</a:t>
            </a:r>
            <a:r>
              <a:rPr lang="cs-CZ" dirty="0" smtClean="0"/>
              <a:t>. </a:t>
            </a:r>
            <a:r>
              <a:rPr lang="cs-CZ" dirty="0"/>
              <a:t>CZ.1.07/1.4.00/21.1504</a:t>
            </a:r>
          </a:p>
          <a:p>
            <a:pPr fontAlgn="auto">
              <a:spcAft>
                <a:spcPts val="0"/>
              </a:spcAft>
              <a:defRPr/>
            </a:pPr>
            <a:r>
              <a:rPr lang="cs-CZ" dirty="0"/>
              <a:t>Č. </a:t>
            </a:r>
            <a:r>
              <a:rPr lang="cs-CZ" dirty="0" err="1"/>
              <a:t>DUMu</a:t>
            </a:r>
            <a:r>
              <a:rPr lang="cs-CZ" dirty="0"/>
              <a:t>: </a:t>
            </a:r>
            <a:r>
              <a:rPr lang="cs-CZ" dirty="0" smtClean="0"/>
              <a:t>VY_52_INOVACE_353 </a:t>
            </a:r>
            <a:endParaRPr lang="cs-CZ" dirty="0"/>
          </a:p>
          <a:p>
            <a:pPr fontAlgn="auto">
              <a:spcAft>
                <a:spcPts val="0"/>
              </a:spcAft>
              <a:defRPr/>
            </a:pPr>
            <a:r>
              <a:rPr lang="cs-CZ" dirty="0" err="1"/>
              <a:t>Tématický</a:t>
            </a:r>
            <a:r>
              <a:rPr lang="cs-CZ" dirty="0"/>
              <a:t> celek: </a:t>
            </a:r>
            <a:r>
              <a:rPr lang="cs-CZ" smtClean="0"/>
              <a:t>Evropské </a:t>
            </a:r>
            <a:r>
              <a:rPr lang="cs-CZ" smtClean="0"/>
              <a:t>státy II. </a:t>
            </a:r>
            <a:endParaRPr lang="cs-CZ" dirty="0"/>
          </a:p>
          <a:p>
            <a:pPr fontAlgn="auto">
              <a:spcAft>
                <a:spcPts val="0"/>
              </a:spcAft>
              <a:defRPr/>
            </a:pPr>
            <a:r>
              <a:rPr lang="cs-CZ" dirty="0"/>
              <a:t>Autor: </a:t>
            </a:r>
            <a:r>
              <a:rPr lang="cs-CZ" dirty="0" smtClean="0"/>
              <a:t>Pavla Žilinská</a:t>
            </a:r>
            <a:endParaRPr lang="cs-CZ" dirty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19250" y="404813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053" name="TextovéPole 5"/>
          <p:cNvSpPr txBox="1">
            <a:spLocks noChangeArrowheads="1"/>
          </p:cNvSpPr>
          <p:nvPr/>
        </p:nvSpPr>
        <p:spPr bwMode="auto">
          <a:xfrm>
            <a:off x="902638" y="5085184"/>
            <a:ext cx="7989842" cy="14773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/>
            <a:r>
              <a:rPr lang="cs-CZ" dirty="0">
                <a:latin typeface="Calibri" pitchFamily="34" charset="0"/>
              </a:rPr>
              <a:t>Anotace: </a:t>
            </a:r>
            <a:r>
              <a:rPr lang="cs-CZ" dirty="0"/>
              <a:t>Materiál je určen k využití pro práci s interaktivní tabulí.</a:t>
            </a:r>
          </a:p>
          <a:p>
            <a:pPr algn="ctr"/>
            <a:r>
              <a:rPr lang="cs-CZ" dirty="0"/>
              <a:t>Slouží k probírání učiva Evropské státy  formou prezentace a k doplnění učiva o Evropě. Materiál obsahuje obrázky a hypertextové internetové odkazy k větší názornosti a zpestření výuky. </a:t>
            </a:r>
          </a:p>
          <a:p>
            <a:pPr algn="ctr"/>
            <a:r>
              <a:rPr lang="cs-CZ" dirty="0"/>
              <a:t>Materiál může být využit jako zápis do </a:t>
            </a:r>
            <a:r>
              <a:rPr lang="cs-CZ" dirty="0" smtClean="0"/>
              <a:t>sešitu</a:t>
            </a:r>
            <a:endParaRPr lang="cs-CZ" dirty="0">
              <a:latin typeface="Calibri" pitchFamily="34" charset="0"/>
            </a:endParaRPr>
          </a:p>
        </p:txBody>
      </p:sp>
    </p:spTree>
  </p:cSld>
  <p:clrMapOvr>
    <a:masterClrMapping/>
  </p:clrMapOvr>
  <p:transition spd="med">
    <p:zoom dir="in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96752"/>
            <a:ext cx="8229600" cy="1143000"/>
          </a:xfrm>
        </p:spPr>
        <p:txBody>
          <a:bodyPr>
            <a:noAutofit/>
          </a:bodyPr>
          <a:lstStyle/>
          <a:p>
            <a:r>
              <a:rPr lang="cs-CZ" sz="9600" dirty="0" smtClean="0"/>
              <a:t>ČERNÁ HORA</a:t>
            </a:r>
            <a:endParaRPr lang="cs-CZ" sz="9600" dirty="0"/>
          </a:p>
        </p:txBody>
      </p:sp>
      <p:pic>
        <p:nvPicPr>
          <p:cNvPr id="1026" name="Picture 2" descr="C:\Users\Lucky\AppData\Local\Microsoft\Windows\Temporary Internet Files\Content.IE5\0X7C6S8G\MC90043208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71800" y="3501008"/>
            <a:ext cx="3657600" cy="1812925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zoom dir="in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Znak</a:t>
            </a:r>
            <a:endParaRPr lang="cs-CZ" dirty="0"/>
          </a:p>
        </p:txBody>
      </p:sp>
      <p:pic>
        <p:nvPicPr>
          <p:cNvPr id="2050" name="Picture 2" descr="Soubor:Coat of arms of Montenegro.sv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71800" y="1412776"/>
            <a:ext cx="3820439" cy="4409332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zoom dir="in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oubor:Europe countries map cs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404664"/>
            <a:ext cx="7488435" cy="609641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zoom dir="in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2" descr="Soubor:Europe location MNO.pn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7584" y="548680"/>
            <a:ext cx="7620000" cy="5715000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zoom dir="in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Mapa Černé Hory 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539552" y="1628800"/>
            <a:ext cx="8147248" cy="4497363"/>
          </a:xfrm>
        </p:spPr>
        <p:txBody>
          <a:bodyPr>
            <a:normAutofit/>
          </a:bodyPr>
          <a:lstStyle/>
          <a:p>
            <a:r>
              <a:rPr lang="cs-CZ" sz="2400" dirty="0" smtClean="0">
                <a:hlinkClick r:id="rId2"/>
              </a:rPr>
              <a:t>http://www.</a:t>
            </a:r>
            <a:r>
              <a:rPr lang="cs-CZ" sz="2400" dirty="0" err="1" smtClean="0">
                <a:hlinkClick r:id="rId2"/>
              </a:rPr>
              <a:t>google.cz</a:t>
            </a:r>
            <a:r>
              <a:rPr lang="cs-CZ" sz="2400" dirty="0" smtClean="0">
                <a:hlinkClick r:id="rId2"/>
              </a:rPr>
              <a:t>/</a:t>
            </a:r>
            <a:r>
              <a:rPr lang="cs-CZ" sz="2400" dirty="0" err="1" smtClean="0">
                <a:hlinkClick r:id="rId2"/>
              </a:rPr>
              <a:t>imgres</a:t>
            </a:r>
            <a:r>
              <a:rPr lang="cs-CZ" sz="2400" dirty="0" smtClean="0">
                <a:hlinkClick r:id="rId2"/>
              </a:rPr>
              <a:t>?q=mapa+%C4%8Cern%C3%A9+hory&amp;</a:t>
            </a:r>
            <a:r>
              <a:rPr lang="cs-CZ" sz="2400" dirty="0" err="1" smtClean="0">
                <a:hlinkClick r:id="rId2"/>
              </a:rPr>
              <a:t>hl</a:t>
            </a:r>
            <a:r>
              <a:rPr lang="cs-CZ" sz="2400" dirty="0" smtClean="0">
                <a:hlinkClick r:id="rId2"/>
              </a:rPr>
              <a:t>=</a:t>
            </a:r>
            <a:r>
              <a:rPr lang="cs-CZ" sz="2400" dirty="0" err="1" smtClean="0">
                <a:hlinkClick r:id="rId2"/>
              </a:rPr>
              <a:t>cs</a:t>
            </a:r>
            <a:r>
              <a:rPr lang="cs-CZ" sz="2400" dirty="0" smtClean="0">
                <a:hlinkClick r:id="rId2"/>
              </a:rPr>
              <a:t>&amp;</a:t>
            </a:r>
            <a:r>
              <a:rPr lang="cs-CZ" sz="2400" dirty="0" err="1" smtClean="0">
                <a:hlinkClick r:id="rId2"/>
              </a:rPr>
              <a:t>biw</a:t>
            </a:r>
            <a:r>
              <a:rPr lang="cs-CZ" sz="2400" dirty="0" smtClean="0">
                <a:hlinkClick r:id="rId2"/>
              </a:rPr>
              <a:t>=1366&amp;</a:t>
            </a:r>
            <a:r>
              <a:rPr lang="cs-CZ" sz="2400" dirty="0" err="1" smtClean="0">
                <a:hlinkClick r:id="rId2"/>
              </a:rPr>
              <a:t>bih</a:t>
            </a:r>
            <a:r>
              <a:rPr lang="cs-CZ" sz="2400" dirty="0" smtClean="0">
                <a:hlinkClick r:id="rId2"/>
              </a:rPr>
              <a:t>=643&amp;</a:t>
            </a:r>
            <a:r>
              <a:rPr lang="cs-CZ" sz="2400" dirty="0" err="1" smtClean="0">
                <a:hlinkClick r:id="rId2"/>
              </a:rPr>
              <a:t>gbv</a:t>
            </a:r>
            <a:r>
              <a:rPr lang="cs-CZ" sz="2400" dirty="0" smtClean="0">
                <a:hlinkClick r:id="rId2"/>
              </a:rPr>
              <a:t>=2&amp;</a:t>
            </a:r>
            <a:r>
              <a:rPr lang="cs-CZ" sz="2400" dirty="0" err="1" smtClean="0">
                <a:hlinkClick r:id="rId2"/>
              </a:rPr>
              <a:t>tbm</a:t>
            </a:r>
            <a:r>
              <a:rPr lang="cs-CZ" sz="2400" dirty="0" smtClean="0">
                <a:hlinkClick r:id="rId2"/>
              </a:rPr>
              <a:t>=</a:t>
            </a:r>
            <a:r>
              <a:rPr lang="cs-CZ" sz="2400" dirty="0" err="1" smtClean="0">
                <a:hlinkClick r:id="rId2"/>
              </a:rPr>
              <a:t>isch</a:t>
            </a:r>
            <a:r>
              <a:rPr lang="cs-CZ" sz="2400" dirty="0" smtClean="0">
                <a:hlinkClick r:id="rId2"/>
              </a:rPr>
              <a:t>&amp;</a:t>
            </a:r>
            <a:r>
              <a:rPr lang="cs-CZ" sz="2400" dirty="0" err="1" smtClean="0">
                <a:hlinkClick r:id="rId2"/>
              </a:rPr>
              <a:t>tbnid</a:t>
            </a:r>
            <a:r>
              <a:rPr lang="cs-CZ" sz="2400" dirty="0" smtClean="0">
                <a:hlinkClick r:id="rId2"/>
              </a:rPr>
              <a:t>=YR6LFhz5Fwbg9M:&amp;</a:t>
            </a:r>
            <a:r>
              <a:rPr lang="cs-CZ" sz="2400" dirty="0" err="1" smtClean="0">
                <a:hlinkClick r:id="rId2"/>
              </a:rPr>
              <a:t>imgrefurl</a:t>
            </a:r>
            <a:r>
              <a:rPr lang="cs-CZ" sz="2400" dirty="0" smtClean="0">
                <a:hlinkClick r:id="rId2"/>
              </a:rPr>
              <a:t>=http://cernahora.me/&amp;docid=FUNzbc4r8mZbYM&amp;w=500&amp;h=570&amp;ei=7hYwTpaxEo3HsgbZ3NX_Dw&amp;zoom=1&amp;iact=rc&amp;dur=255&amp;page=1&amp;tbnh=160&amp;tbnw=140&amp;start=0&amp;ndsp=19&amp;ved=1t:429,r:2,s:0&amp;tx=81&amp;ty=71</a:t>
            </a:r>
            <a:endParaRPr lang="cs-CZ" sz="2400" dirty="0"/>
          </a:p>
        </p:txBody>
      </p:sp>
    </p:spTree>
  </p:cSld>
  <p:clrMapOvr>
    <a:masterClrMapping/>
  </p:clrMapOvr>
  <p:transition spd="med">
    <p:zoom dir="in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Základní informace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Hlavní město-</a:t>
            </a:r>
            <a:r>
              <a:rPr lang="cs-CZ" dirty="0" err="1" smtClean="0"/>
              <a:t>Podgorica</a:t>
            </a:r>
            <a:endParaRPr lang="cs-CZ" dirty="0" smtClean="0"/>
          </a:p>
          <a:p>
            <a:r>
              <a:rPr lang="cs-CZ" dirty="0" smtClean="0"/>
              <a:t>Počet obyvatel-731 000</a:t>
            </a:r>
          </a:p>
          <a:p>
            <a:r>
              <a:rPr lang="cs-CZ" dirty="0" smtClean="0"/>
              <a:t>Státní zřízení- republika</a:t>
            </a:r>
          </a:p>
          <a:p>
            <a:r>
              <a:rPr lang="cs-CZ" dirty="0" smtClean="0"/>
              <a:t>Jazyk- dle ústavy </a:t>
            </a:r>
            <a:r>
              <a:rPr lang="cs-CZ" dirty="0" err="1" smtClean="0"/>
              <a:t>černohorština</a:t>
            </a:r>
            <a:r>
              <a:rPr lang="cs-CZ" dirty="0" smtClean="0"/>
              <a:t> (</a:t>
            </a:r>
            <a:r>
              <a:rPr lang="cs-CZ" dirty="0" err="1" smtClean="0"/>
              <a:t>úř</a:t>
            </a:r>
            <a:r>
              <a:rPr lang="cs-CZ" dirty="0" smtClean="0"/>
              <a:t>. </a:t>
            </a:r>
            <a:r>
              <a:rPr lang="cs-CZ" dirty="0" err="1" smtClean="0"/>
              <a:t>j</a:t>
            </a:r>
            <a:r>
              <a:rPr lang="cs-CZ" dirty="0" smtClean="0"/>
              <a:t>.), albánština,  </a:t>
            </a:r>
            <a:r>
              <a:rPr lang="cs-CZ" dirty="0" err="1" smtClean="0"/>
              <a:t>bosenština</a:t>
            </a:r>
            <a:r>
              <a:rPr lang="cs-CZ" dirty="0" smtClean="0"/>
              <a:t>,  srbochorvatština</a:t>
            </a:r>
          </a:p>
          <a:p>
            <a:r>
              <a:rPr lang="cs-CZ" dirty="0" smtClean="0"/>
              <a:t>Měna-euro</a:t>
            </a:r>
          </a:p>
          <a:p>
            <a:r>
              <a:rPr lang="cs-CZ" dirty="0" smtClean="0"/>
              <a:t>Vznik- 3. června 2006 (vyčlenění z unie </a:t>
            </a:r>
            <a:r>
              <a:rPr lang="cs-CZ" i="1" dirty="0" smtClean="0"/>
              <a:t>Srbsko a Černá Hora</a:t>
            </a:r>
            <a:r>
              <a:rPr lang="cs-CZ" dirty="0" smtClean="0"/>
              <a:t> na základě referenda)</a:t>
            </a:r>
          </a:p>
        </p:txBody>
      </p:sp>
    </p:spTree>
  </p:cSld>
  <p:clrMapOvr>
    <a:masterClrMapping/>
  </p:clrMapOvr>
  <p:transition spd="med">
    <p:zoom dir="in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PODGORICA-hlavní město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hlinkClick r:id="rId2"/>
              </a:rPr>
              <a:t>http://www.</a:t>
            </a:r>
            <a:r>
              <a:rPr lang="cs-CZ" sz="2800" dirty="0" err="1" smtClean="0">
                <a:hlinkClick r:id="rId2"/>
              </a:rPr>
              <a:t>google.cz</a:t>
            </a:r>
            <a:r>
              <a:rPr lang="cs-CZ" sz="2800" dirty="0" smtClean="0">
                <a:hlinkClick r:id="rId2"/>
              </a:rPr>
              <a:t>/</a:t>
            </a:r>
            <a:r>
              <a:rPr lang="cs-CZ" sz="2800" dirty="0" err="1" smtClean="0">
                <a:hlinkClick r:id="rId2"/>
              </a:rPr>
              <a:t>search</a:t>
            </a:r>
            <a:r>
              <a:rPr lang="cs-CZ" sz="2800" dirty="0" smtClean="0">
                <a:hlinkClick r:id="rId2"/>
              </a:rPr>
              <a:t>?</a:t>
            </a:r>
            <a:r>
              <a:rPr lang="cs-CZ" sz="2800" dirty="0" err="1" smtClean="0">
                <a:hlinkClick r:id="rId2"/>
              </a:rPr>
              <a:t>hl</a:t>
            </a:r>
            <a:r>
              <a:rPr lang="cs-CZ" sz="2800" dirty="0" smtClean="0">
                <a:hlinkClick r:id="rId2"/>
              </a:rPr>
              <a:t>=</a:t>
            </a:r>
            <a:r>
              <a:rPr lang="cs-CZ" sz="2800" dirty="0" err="1" smtClean="0">
                <a:hlinkClick r:id="rId2"/>
              </a:rPr>
              <a:t>cs</a:t>
            </a:r>
            <a:r>
              <a:rPr lang="cs-CZ" sz="2800" dirty="0" smtClean="0">
                <a:hlinkClick r:id="rId2"/>
              </a:rPr>
              <a:t>&amp;</a:t>
            </a:r>
            <a:r>
              <a:rPr lang="cs-CZ" sz="2800" dirty="0" err="1" smtClean="0">
                <a:hlinkClick r:id="rId2"/>
              </a:rPr>
              <a:t>biw</a:t>
            </a:r>
            <a:r>
              <a:rPr lang="cs-CZ" sz="2800" dirty="0" smtClean="0">
                <a:hlinkClick r:id="rId2"/>
              </a:rPr>
              <a:t>=1366&amp;</a:t>
            </a:r>
            <a:r>
              <a:rPr lang="cs-CZ" sz="2800" dirty="0" err="1" smtClean="0">
                <a:hlinkClick r:id="rId2"/>
              </a:rPr>
              <a:t>bih</a:t>
            </a:r>
            <a:r>
              <a:rPr lang="cs-CZ" sz="2800" dirty="0" smtClean="0">
                <a:hlinkClick r:id="rId2"/>
              </a:rPr>
              <a:t>=643&amp;</a:t>
            </a:r>
            <a:r>
              <a:rPr lang="cs-CZ" sz="2800" dirty="0" err="1" smtClean="0">
                <a:hlinkClick r:id="rId2"/>
              </a:rPr>
              <a:t>gbv</a:t>
            </a:r>
            <a:r>
              <a:rPr lang="cs-CZ" sz="2800" dirty="0" smtClean="0">
                <a:hlinkClick r:id="rId2"/>
              </a:rPr>
              <a:t>=2&amp;</a:t>
            </a:r>
            <a:r>
              <a:rPr lang="cs-CZ" sz="2800" dirty="0" err="1" smtClean="0">
                <a:hlinkClick r:id="rId2"/>
              </a:rPr>
              <a:t>tbm</a:t>
            </a:r>
            <a:r>
              <a:rPr lang="cs-CZ" sz="2800" dirty="0" smtClean="0">
                <a:hlinkClick r:id="rId2"/>
              </a:rPr>
              <a:t>=</a:t>
            </a:r>
            <a:r>
              <a:rPr lang="cs-CZ" sz="2800" dirty="0" err="1" smtClean="0">
                <a:hlinkClick r:id="rId2"/>
              </a:rPr>
              <a:t>isch</a:t>
            </a:r>
            <a:r>
              <a:rPr lang="cs-CZ" sz="2800" dirty="0" smtClean="0">
                <a:hlinkClick r:id="rId2"/>
              </a:rPr>
              <a:t>&amp;</a:t>
            </a:r>
            <a:r>
              <a:rPr lang="cs-CZ" sz="2800" dirty="0" err="1" smtClean="0">
                <a:hlinkClick r:id="rId2"/>
              </a:rPr>
              <a:t>sa</a:t>
            </a:r>
            <a:r>
              <a:rPr lang="cs-CZ" sz="2800" dirty="0" smtClean="0">
                <a:hlinkClick r:id="rId2"/>
              </a:rPr>
              <a:t>=1&amp;q=</a:t>
            </a:r>
            <a:r>
              <a:rPr lang="cs-CZ" sz="2800" dirty="0" err="1" smtClean="0">
                <a:hlinkClick r:id="rId2"/>
              </a:rPr>
              <a:t>Podgorica</a:t>
            </a:r>
            <a:r>
              <a:rPr lang="cs-CZ" sz="2800" dirty="0" smtClean="0">
                <a:hlinkClick r:id="rId2"/>
              </a:rPr>
              <a:t>&amp;</a:t>
            </a:r>
            <a:r>
              <a:rPr lang="cs-CZ" sz="2800" dirty="0" err="1" smtClean="0">
                <a:hlinkClick r:id="rId2"/>
              </a:rPr>
              <a:t>oq</a:t>
            </a:r>
            <a:r>
              <a:rPr lang="cs-CZ" sz="2800" dirty="0" smtClean="0">
                <a:hlinkClick r:id="rId2"/>
              </a:rPr>
              <a:t>=</a:t>
            </a:r>
            <a:r>
              <a:rPr lang="cs-CZ" sz="2800" dirty="0" err="1" smtClean="0">
                <a:hlinkClick r:id="rId2"/>
              </a:rPr>
              <a:t>Podgorica</a:t>
            </a:r>
            <a:r>
              <a:rPr lang="cs-CZ" sz="2800" dirty="0" smtClean="0">
                <a:hlinkClick r:id="rId2"/>
              </a:rPr>
              <a:t>&amp;</a:t>
            </a:r>
            <a:r>
              <a:rPr lang="cs-CZ" sz="2800" dirty="0" err="1" smtClean="0">
                <a:hlinkClick r:id="rId2"/>
              </a:rPr>
              <a:t>aq</a:t>
            </a:r>
            <a:r>
              <a:rPr lang="cs-CZ" sz="2800" dirty="0" smtClean="0">
                <a:hlinkClick r:id="rId2"/>
              </a:rPr>
              <a:t>=f&amp;</a:t>
            </a:r>
            <a:r>
              <a:rPr lang="cs-CZ" sz="2800" dirty="0" err="1" smtClean="0">
                <a:hlinkClick r:id="rId2"/>
              </a:rPr>
              <a:t>aqi</a:t>
            </a:r>
            <a:r>
              <a:rPr lang="cs-CZ" sz="2800" dirty="0" smtClean="0">
                <a:hlinkClick r:id="rId2"/>
              </a:rPr>
              <a:t>=g1&amp;</a:t>
            </a:r>
            <a:r>
              <a:rPr lang="cs-CZ" sz="2800" dirty="0" err="1" smtClean="0">
                <a:hlinkClick r:id="rId2"/>
              </a:rPr>
              <a:t>aql</a:t>
            </a:r>
            <a:r>
              <a:rPr lang="cs-CZ" sz="2800" dirty="0" smtClean="0">
                <a:hlinkClick r:id="rId2"/>
              </a:rPr>
              <a:t>=&amp;</a:t>
            </a:r>
            <a:r>
              <a:rPr lang="cs-CZ" sz="2800" dirty="0" err="1" smtClean="0">
                <a:hlinkClick r:id="rId2"/>
              </a:rPr>
              <a:t>gs</a:t>
            </a:r>
            <a:r>
              <a:rPr lang="cs-CZ" sz="2800" dirty="0" smtClean="0">
                <a:hlinkClick r:id="rId2"/>
              </a:rPr>
              <a:t>_</a:t>
            </a:r>
            <a:r>
              <a:rPr lang="cs-CZ" sz="2800" dirty="0" err="1" smtClean="0">
                <a:hlinkClick r:id="rId2"/>
              </a:rPr>
              <a:t>sm</a:t>
            </a:r>
            <a:r>
              <a:rPr lang="cs-CZ" sz="2800" dirty="0" smtClean="0">
                <a:hlinkClick r:id="rId2"/>
              </a:rPr>
              <a:t>=e&amp;</a:t>
            </a:r>
            <a:r>
              <a:rPr lang="cs-CZ" sz="2800" dirty="0" err="1" smtClean="0">
                <a:hlinkClick r:id="rId2"/>
              </a:rPr>
              <a:t>gs</a:t>
            </a:r>
            <a:r>
              <a:rPr lang="cs-CZ" sz="2800" dirty="0" smtClean="0">
                <a:hlinkClick r:id="rId2"/>
              </a:rPr>
              <a:t>_</a:t>
            </a:r>
            <a:r>
              <a:rPr lang="cs-CZ" sz="2800" dirty="0" err="1" smtClean="0">
                <a:hlinkClick r:id="rId2"/>
              </a:rPr>
              <a:t>upl</a:t>
            </a:r>
            <a:r>
              <a:rPr lang="cs-CZ" sz="2800" dirty="0" smtClean="0">
                <a:hlinkClick r:id="rId2"/>
              </a:rPr>
              <a:t>=8632l11333l0l11621l12l12l0l4l4l0l144l728l5.3l8</a:t>
            </a:r>
            <a:endParaRPr lang="cs-CZ" sz="2800" dirty="0"/>
          </a:p>
        </p:txBody>
      </p:sp>
    </p:spTree>
  </p:cSld>
  <p:clrMapOvr>
    <a:masterClrMapping/>
  </p:clrMapOvr>
  <p:transition spd="med">
    <p:zoom dir="in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Povrch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286000" y="2274838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395536" y="1532184"/>
            <a:ext cx="7848872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 smtClean="0"/>
              <a:t>Černá Hora je velmi hornatý stát, celé území náleží k Dinárským horám. Nejvyšší vrcholky přesahují nadmořskou výšku 2500 m </a:t>
            </a:r>
          </a:p>
          <a:p>
            <a:endParaRPr lang="cs-CZ" sz="3200" dirty="0" smtClean="0"/>
          </a:p>
          <a:p>
            <a:r>
              <a:rPr lang="cs-CZ" sz="3200" dirty="0" smtClean="0"/>
              <a:t>Nejhornatější je sever a západ státu spolu s pruhem kolem pobřeží. </a:t>
            </a:r>
          </a:p>
          <a:p>
            <a:endParaRPr lang="cs-CZ" sz="3200" dirty="0" smtClean="0"/>
          </a:p>
          <a:p>
            <a:r>
              <a:rPr lang="cs-CZ" sz="3200" dirty="0" smtClean="0"/>
              <a:t>Nížiny se vyskytují pouze v okolí Skadarského jezera</a:t>
            </a:r>
            <a:r>
              <a:rPr lang="cs-CZ" dirty="0" smtClean="0"/>
              <a:t>.</a:t>
            </a:r>
            <a:endParaRPr lang="cs-CZ" dirty="0"/>
          </a:p>
        </p:txBody>
      </p:sp>
    </p:spTree>
  </p:cSld>
  <p:clrMapOvr>
    <a:masterClrMapping/>
  </p:clrMapOvr>
  <p:transition spd="med">
    <p:zoom dir="in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Vodstvo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sz="3600" dirty="0" smtClean="0"/>
              <a:t>neteče zde žádná velká řeka, mezi významné se ale řadí: </a:t>
            </a:r>
            <a:r>
              <a:rPr lang="cs-CZ" sz="3600" dirty="0" err="1" smtClean="0"/>
              <a:t>Zeta</a:t>
            </a:r>
            <a:r>
              <a:rPr lang="cs-CZ" sz="3600" dirty="0" smtClean="0"/>
              <a:t>, </a:t>
            </a:r>
            <a:r>
              <a:rPr lang="cs-CZ" sz="3600" dirty="0" err="1" smtClean="0"/>
              <a:t>Morača</a:t>
            </a:r>
            <a:r>
              <a:rPr lang="cs-CZ" sz="3600" dirty="0" smtClean="0"/>
              <a:t>, </a:t>
            </a:r>
            <a:r>
              <a:rPr lang="cs-CZ" sz="3600" dirty="0" err="1" smtClean="0"/>
              <a:t>Komarnica</a:t>
            </a:r>
            <a:r>
              <a:rPr lang="cs-CZ" sz="3600" dirty="0" smtClean="0"/>
              <a:t>, Lim, Tara, </a:t>
            </a:r>
            <a:r>
              <a:rPr lang="cs-CZ" sz="3600" dirty="0" err="1" smtClean="0"/>
              <a:t>Cetina</a:t>
            </a:r>
            <a:endParaRPr lang="cs-CZ" sz="3600" dirty="0" smtClean="0"/>
          </a:p>
          <a:p>
            <a:endParaRPr lang="cs-CZ" sz="3600" dirty="0" smtClean="0"/>
          </a:p>
          <a:p>
            <a:r>
              <a:rPr lang="cs-CZ" sz="3600" dirty="0" smtClean="0"/>
              <a:t>Největším jezerem, nejen v Černé Hoře, ale také na celém Balkáně, je Skadar</a:t>
            </a:r>
          </a:p>
          <a:p>
            <a:endParaRPr lang="cs-CZ" sz="3600" dirty="0" smtClean="0"/>
          </a:p>
          <a:p>
            <a:r>
              <a:rPr lang="cs-CZ" sz="3600" dirty="0" smtClean="0"/>
              <a:t> dominantní postavení mezi jezery má Skadarské jezero.</a:t>
            </a:r>
            <a:endParaRPr lang="cs-CZ" sz="3600" dirty="0"/>
          </a:p>
        </p:txBody>
      </p:sp>
    </p:spTree>
  </p:cSld>
  <p:clrMapOvr>
    <a:masterClrMapping/>
  </p:clrMapOvr>
  <p:transition spd="med">
    <p:zoom dir="in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Podnebí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073427"/>
          </a:xfrm>
        </p:spPr>
        <p:txBody>
          <a:bodyPr>
            <a:normAutofit/>
          </a:bodyPr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Odlišujte dvě podnebné oblasti: v přímořské části je středomořské  podnebí s teplým a suchým létem a mírnou deštivou zimou, teploty však málokdy klesají pod bod mrazu.</a:t>
            </a:r>
            <a:r>
              <a:rPr lang="pl-PL" dirty="0" smtClean="0"/>
              <a:t> Pokud napadne sníh, během dne roztaje.</a:t>
            </a:r>
            <a:r>
              <a:rPr lang="cs-CZ" dirty="0" smtClean="0"/>
              <a:t> </a:t>
            </a:r>
          </a:p>
          <a:p>
            <a:pPr>
              <a:buNone/>
            </a:pPr>
            <a:r>
              <a:rPr lang="cs-CZ" dirty="0" smtClean="0"/>
              <a:t>Ve vnitrozemí je podnebí kontinentální - drsnější v závislosti hlavně na nadmořské výšce . V zimě teploty často klesají pod bod mrazu, sněhu bývá hodně a drží se do pozdních jarních dní .</a:t>
            </a:r>
          </a:p>
        </p:txBody>
      </p:sp>
    </p:spTree>
  </p:cSld>
  <p:clrMapOvr>
    <a:masterClrMapping/>
  </p:clrMapOvr>
  <p:transition spd="med">
    <p:zoom dir="in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Obyvatelstvo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Národnost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cs-CZ" dirty="0" smtClean="0"/>
              <a:t>Náboženství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Černohorci 43 %</a:t>
            </a:r>
          </a:p>
          <a:p>
            <a:r>
              <a:rPr lang="cs-CZ" dirty="0" smtClean="0"/>
              <a:t>Srbové (32 %)</a:t>
            </a:r>
          </a:p>
          <a:p>
            <a:r>
              <a:rPr lang="cs-CZ" dirty="0" err="1" smtClean="0"/>
              <a:t>Bosňáci</a:t>
            </a:r>
            <a:r>
              <a:rPr lang="cs-CZ" dirty="0" smtClean="0"/>
              <a:t> (8 %)</a:t>
            </a:r>
          </a:p>
          <a:p>
            <a:r>
              <a:rPr lang="cs-CZ" dirty="0" smtClean="0"/>
              <a:t>Muslimové (5 %)</a:t>
            </a:r>
          </a:p>
          <a:p>
            <a:r>
              <a:rPr lang="cs-CZ" dirty="0" smtClean="0"/>
              <a:t>Albánci(3 %)</a:t>
            </a:r>
          </a:p>
          <a:p>
            <a:r>
              <a:rPr lang="cs-CZ" dirty="0" smtClean="0"/>
              <a:t>zbytek jsou jiné národnosti</a:t>
            </a:r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sz="3200" dirty="0" smtClean="0"/>
              <a:t>Pravoslaví</a:t>
            </a:r>
          </a:p>
          <a:p>
            <a:r>
              <a:rPr lang="cs-CZ" sz="3200" dirty="0" smtClean="0"/>
              <a:t>Islám  (10 %)</a:t>
            </a:r>
            <a:endParaRPr lang="cs-CZ" sz="3200" dirty="0"/>
          </a:p>
        </p:txBody>
      </p:sp>
    </p:spTree>
  </p:cSld>
  <p:clrMapOvr>
    <a:masterClrMapping/>
  </p:clrMapOvr>
  <p:transition spd="med">
    <p:zoom dir="in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Hospodářství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Těží se- hnědé uhlí, ropa, zemní plyn, železná ruda, olovo, zinek, wolfram, kaolín, sůl</a:t>
            </a:r>
          </a:p>
          <a:p>
            <a:endParaRPr lang="cs-CZ" dirty="0" smtClean="0"/>
          </a:p>
          <a:p>
            <a:r>
              <a:rPr lang="cs-CZ" dirty="0" smtClean="0"/>
              <a:t>Pěstuje se- pšenice, oves, ječmen, žito, kukuřice, brambory, cukrová řepa, sója, slunečnice, vinná réva, zelenina, ovoce</a:t>
            </a:r>
          </a:p>
          <a:p>
            <a:endParaRPr lang="cs-CZ" dirty="0" smtClean="0"/>
          </a:p>
          <a:p>
            <a:r>
              <a:rPr lang="cs-CZ" dirty="0" smtClean="0"/>
              <a:t>Chová se- skot, ovce, kozy, prasata, drůbež, koně</a:t>
            </a:r>
          </a:p>
        </p:txBody>
      </p:sp>
    </p:spTree>
  </p:cSld>
  <p:clrMapOvr>
    <a:masterClrMapping/>
  </p:clrMapOvr>
  <p:transition spd="med">
    <p:zoom dir="in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683568" y="476672"/>
            <a:ext cx="7848872" cy="563231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Arial" pitchFamily="34" charset="0"/>
              <a:buChar char="•"/>
            </a:pPr>
            <a:endParaRPr lang="cs-CZ" sz="3600" b="1" dirty="0" smtClean="0"/>
          </a:p>
          <a:p>
            <a:pPr>
              <a:buFont typeface="Arial" pitchFamily="34" charset="0"/>
              <a:buChar char="•"/>
            </a:pPr>
            <a:r>
              <a:rPr lang="cs-CZ" sz="3600" b="1" dirty="0" smtClean="0"/>
              <a:t>Černá Hora</a:t>
            </a:r>
            <a:r>
              <a:rPr lang="cs-CZ" sz="3600" dirty="0" smtClean="0"/>
              <a:t> byla prohlášena „ekologickým státem“. </a:t>
            </a:r>
          </a:p>
          <a:p>
            <a:pPr>
              <a:buFont typeface="Arial" pitchFamily="34" charset="0"/>
              <a:buChar char="•"/>
            </a:pPr>
            <a:endParaRPr lang="cs-CZ" sz="3600" dirty="0" smtClean="0"/>
          </a:p>
          <a:p>
            <a:pPr>
              <a:buFont typeface="Arial" pitchFamily="34" charset="0"/>
              <a:buChar char="•"/>
            </a:pPr>
            <a:r>
              <a:rPr lang="cs-CZ" sz="3600" dirty="0" smtClean="0"/>
              <a:t>Zřízeny zde byly čtyři národní parky:</a:t>
            </a:r>
          </a:p>
          <a:p>
            <a:endParaRPr lang="cs-CZ" sz="3600" dirty="0" smtClean="0"/>
          </a:p>
          <a:p>
            <a:r>
              <a:rPr lang="cs-CZ" sz="3600" dirty="0" smtClean="0"/>
              <a:t> </a:t>
            </a:r>
            <a:r>
              <a:rPr lang="cs-CZ" sz="3600" dirty="0" err="1" smtClean="0"/>
              <a:t>Lovćen</a:t>
            </a:r>
            <a:r>
              <a:rPr lang="cs-CZ" sz="3600" dirty="0" smtClean="0"/>
              <a:t> (považovaný za prapůvodní Černou Horu), </a:t>
            </a:r>
            <a:r>
              <a:rPr lang="cs-CZ" sz="3600" dirty="0" err="1" smtClean="0"/>
              <a:t>Biogradska</a:t>
            </a:r>
            <a:r>
              <a:rPr lang="cs-CZ" sz="3600" dirty="0" smtClean="0"/>
              <a:t> </a:t>
            </a:r>
            <a:r>
              <a:rPr lang="cs-CZ" sz="3600" dirty="0" err="1" smtClean="0"/>
              <a:t>Gora</a:t>
            </a:r>
            <a:r>
              <a:rPr lang="cs-CZ" sz="3600" dirty="0" smtClean="0"/>
              <a:t>, Skadarské jezero a </a:t>
            </a:r>
            <a:r>
              <a:rPr lang="cs-CZ" sz="3600" dirty="0" err="1" smtClean="0"/>
              <a:t>Durmitor</a:t>
            </a:r>
            <a:r>
              <a:rPr lang="cs-CZ" sz="3600" dirty="0" smtClean="0"/>
              <a:t>.</a:t>
            </a:r>
          </a:p>
          <a:p>
            <a:endParaRPr lang="cs-CZ" sz="3600" b="1" dirty="0"/>
          </a:p>
        </p:txBody>
      </p:sp>
    </p:spTree>
  </p:cSld>
  <p:clrMapOvr>
    <a:masterClrMapping/>
  </p:clrMapOvr>
  <p:transition spd="med">
    <p:zoom dir="in"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800" dirty="0" smtClean="0"/>
              <a:t>SAN, </a:t>
            </a:r>
            <a:r>
              <a:rPr lang="cs-CZ" sz="1800" dirty="0" err="1" smtClean="0"/>
              <a:t>Jose</a:t>
            </a:r>
            <a:r>
              <a:rPr lang="cs-CZ" sz="1800" dirty="0" smtClean="0"/>
              <a:t>:</a:t>
            </a:r>
            <a:r>
              <a:rPr lang="cs-CZ" sz="1800" dirty="0" err="1" smtClean="0"/>
              <a:t>Europe</a:t>
            </a:r>
            <a:r>
              <a:rPr lang="cs-CZ" sz="1800" dirty="0" smtClean="0"/>
              <a:t> </a:t>
            </a:r>
            <a:r>
              <a:rPr lang="cs-CZ" sz="1800" dirty="0" err="1" smtClean="0"/>
              <a:t>countries</a:t>
            </a:r>
            <a:r>
              <a:rPr lang="cs-CZ" sz="1800" dirty="0" smtClean="0"/>
              <a:t> map </a:t>
            </a:r>
            <a:r>
              <a:rPr lang="cs-CZ" sz="1800" dirty="0" err="1" smtClean="0"/>
              <a:t>cs.png</a:t>
            </a:r>
            <a:r>
              <a:rPr lang="cs-CZ" sz="1800" dirty="0" smtClean="0"/>
              <a:t> </a:t>
            </a:r>
            <a:r>
              <a:rPr lang="cs-CZ" sz="1800" b="1" dirty="0" smtClean="0"/>
              <a:t>[online]. 27.7.2011 15:23:54 [cit. 2011-07-27]. Dostupný z WWW: &lt; </a:t>
            </a:r>
            <a:r>
              <a:rPr lang="cs-CZ" sz="1800" dirty="0" smtClean="0">
                <a:hlinkClick r:id="rId2"/>
              </a:rPr>
              <a:t>http://cs.wikipedia.org/wiki/Soubor:Europe_countries_map_cs.png</a:t>
            </a:r>
            <a:r>
              <a:rPr lang="cs-CZ" sz="1800" b="1" dirty="0" smtClean="0"/>
              <a:t>&gt;</a:t>
            </a:r>
            <a:r>
              <a:rPr lang="cs-CZ" sz="1800" dirty="0" smtClean="0"/>
              <a:t>.</a:t>
            </a:r>
          </a:p>
          <a:p>
            <a:endParaRPr lang="cs-CZ" sz="1800" dirty="0" smtClean="0"/>
          </a:p>
          <a:p>
            <a:r>
              <a:rPr lang="en-US" sz="1800" dirty="0" err="1" smtClean="0"/>
              <a:t>Vectorized</a:t>
            </a:r>
            <a:r>
              <a:rPr lang="en-US" sz="1800" dirty="0" smtClean="0"/>
              <a:t> by B1mbo edit by: </a:t>
            </a:r>
            <a:r>
              <a:rPr lang="en-US" sz="1800" dirty="0" err="1" smtClean="0"/>
              <a:t>User:Froztbyte</a:t>
            </a:r>
            <a:r>
              <a:rPr lang="cs-CZ" sz="1800" dirty="0" smtClean="0"/>
              <a:t>:</a:t>
            </a:r>
            <a:r>
              <a:rPr lang="en-US" sz="1800" dirty="0" smtClean="0"/>
              <a:t>Coat of arms of Montenegro.svg</a:t>
            </a:r>
            <a:r>
              <a:rPr lang="cs-CZ" sz="1800" b="1" dirty="0" smtClean="0"/>
              <a:t> [online]. 27.7.2011 15:28:56 [cit. 2011-07-27]. Dostupný z WWW: &lt;</a:t>
            </a:r>
            <a:r>
              <a:rPr lang="cs-CZ" sz="1800" dirty="0" smtClean="0">
                <a:hlinkClick r:id="rId3"/>
              </a:rPr>
              <a:t> http://cs.wikipedia.org/wiki/Soubor:Coat_of_arms_of_Montenegro.svg</a:t>
            </a:r>
            <a:r>
              <a:rPr lang="cs-CZ" sz="1800" dirty="0" smtClean="0"/>
              <a:t>&gt;.</a:t>
            </a:r>
          </a:p>
          <a:p>
            <a:pPr>
              <a:buNone/>
              <a:defRPr/>
            </a:pPr>
            <a:r>
              <a:rPr lang="cs-CZ" sz="1800" b="1" dirty="0" smtClean="0"/>
              <a:t> </a:t>
            </a:r>
          </a:p>
          <a:p>
            <a:pPr>
              <a:defRPr/>
            </a:pPr>
            <a:r>
              <a:rPr lang="cs-CZ" sz="1800" dirty="0" smtClean="0"/>
              <a:t>LIUZZO,David :</a:t>
            </a:r>
            <a:r>
              <a:rPr lang="cs-CZ" sz="1800" dirty="0" err="1" smtClean="0"/>
              <a:t>Europe</a:t>
            </a:r>
            <a:r>
              <a:rPr lang="cs-CZ" sz="1800" dirty="0" smtClean="0"/>
              <a:t> </a:t>
            </a:r>
            <a:r>
              <a:rPr lang="cs-CZ" sz="1800" dirty="0" err="1" smtClean="0"/>
              <a:t>location</a:t>
            </a:r>
            <a:r>
              <a:rPr lang="cs-CZ" sz="1800" dirty="0" smtClean="0"/>
              <a:t> </a:t>
            </a:r>
            <a:r>
              <a:rPr lang="cs-CZ" sz="1800" dirty="0" err="1" smtClean="0"/>
              <a:t>BHG.png</a:t>
            </a:r>
            <a:endParaRPr lang="cs-CZ" sz="1800" dirty="0" smtClean="0"/>
          </a:p>
          <a:p>
            <a:pPr marL="0" indent="0">
              <a:buFont typeface="Arial" charset="0"/>
              <a:buNone/>
              <a:defRPr/>
            </a:pPr>
            <a:r>
              <a:rPr lang="cs-CZ" sz="1800" dirty="0" smtClean="0"/>
              <a:t> </a:t>
            </a:r>
            <a:r>
              <a:rPr lang="cs-CZ" sz="1800" b="1" dirty="0" smtClean="0"/>
              <a:t>[online]. 27.7.2011 14:23:54 [cit. 2011-07-27]. Dostupný z WWW: &lt; </a:t>
            </a:r>
            <a:r>
              <a:rPr lang="cs-CZ" sz="1800" dirty="0" smtClean="0">
                <a:hlinkClick r:id="rId4"/>
              </a:rPr>
              <a:t>http://cs.wikipedia.org/wiki/Soubor:Europe_location_BHG.png</a:t>
            </a:r>
            <a:r>
              <a:rPr lang="cs-CZ" sz="1800" b="1" dirty="0" smtClean="0"/>
              <a:t> &gt;</a:t>
            </a:r>
            <a:r>
              <a:rPr lang="cs-CZ" sz="1800" dirty="0" smtClean="0"/>
              <a:t>.</a:t>
            </a:r>
          </a:p>
          <a:p>
            <a:pPr>
              <a:defRPr/>
            </a:pPr>
            <a:endParaRPr lang="cs-CZ" sz="1800" dirty="0" smtClean="0"/>
          </a:p>
          <a:p>
            <a:pPr>
              <a:defRPr/>
            </a:pPr>
            <a:endParaRPr lang="cs-CZ" sz="1800" dirty="0" smtClean="0"/>
          </a:p>
          <a:p>
            <a:pPr marL="0" indent="0">
              <a:defRPr/>
            </a:pPr>
            <a:endParaRPr lang="cs-CZ" sz="1800" dirty="0" smtClean="0"/>
          </a:p>
          <a:p>
            <a:endParaRPr lang="en-US" sz="2400" dirty="0" smtClean="0"/>
          </a:p>
          <a:p>
            <a:endParaRPr lang="cs-CZ" dirty="0"/>
          </a:p>
        </p:txBody>
      </p:sp>
    </p:spTree>
  </p:cSld>
  <p:clrMapOvr>
    <a:masterClrMapping/>
  </p:clrMapOvr>
  <p:transition spd="med">
    <p:zoom dir="in"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cs-CZ" dirty="0" smtClean="0">
                <a:hlinkClick r:id="rId2"/>
              </a:rPr>
              <a:t>http://cs.tixik.com/</a:t>
            </a:r>
            <a:endParaRPr lang="cs-CZ" dirty="0" smtClean="0"/>
          </a:p>
          <a:p>
            <a:pPr>
              <a:defRPr/>
            </a:pPr>
            <a:r>
              <a:rPr lang="cs-CZ" dirty="0" smtClean="0">
                <a:hlinkClick r:id="rId3"/>
              </a:rPr>
              <a:t>http://www.</a:t>
            </a:r>
            <a:r>
              <a:rPr lang="cs-CZ" dirty="0" err="1" smtClean="0">
                <a:hlinkClick r:id="rId3"/>
              </a:rPr>
              <a:t>google.cz</a:t>
            </a:r>
            <a:endParaRPr lang="cs-CZ" dirty="0" smtClean="0"/>
          </a:p>
          <a:p>
            <a:pPr>
              <a:defRPr/>
            </a:pPr>
            <a:r>
              <a:rPr lang="cs-CZ" dirty="0" smtClean="0">
                <a:hlinkClick r:id="rId4"/>
              </a:rPr>
              <a:t>http://cs.wikipedia.org/wiki/Hlavn%C3%AD_strana</a:t>
            </a:r>
            <a:endParaRPr lang="cs-CZ" dirty="0" smtClean="0"/>
          </a:p>
          <a:p>
            <a:pPr>
              <a:defRPr/>
            </a:pPr>
            <a:r>
              <a:rPr lang="cs-CZ" dirty="0" smtClean="0">
                <a:hlinkClick r:id="rId5"/>
              </a:rPr>
              <a:t>http://www.</a:t>
            </a:r>
            <a:r>
              <a:rPr lang="cs-CZ" dirty="0" err="1" smtClean="0">
                <a:hlinkClick r:id="rId5"/>
              </a:rPr>
              <a:t>zemepis.com</a:t>
            </a:r>
            <a:r>
              <a:rPr lang="cs-CZ" dirty="0" smtClean="0">
                <a:hlinkClick r:id="rId5"/>
              </a:rPr>
              <a:t>/</a:t>
            </a:r>
            <a:endParaRPr lang="cs-CZ" dirty="0" smtClean="0"/>
          </a:p>
          <a:p>
            <a:pPr>
              <a:defRPr/>
            </a:pPr>
            <a:r>
              <a:rPr lang="cs-CZ" dirty="0" smtClean="0">
                <a:hlinkClick r:id="rId6"/>
              </a:rPr>
              <a:t>http://referaty.cz/</a:t>
            </a:r>
            <a:endParaRPr lang="cs-CZ" dirty="0" smtClean="0"/>
          </a:p>
          <a:p>
            <a:pPr>
              <a:defRPr/>
            </a:pPr>
            <a:r>
              <a:rPr lang="cs-CZ" dirty="0" smtClean="0">
                <a:hlinkClick r:id="rId7"/>
              </a:rPr>
              <a:t>http://office.</a:t>
            </a:r>
            <a:r>
              <a:rPr lang="cs-CZ" dirty="0" err="1" smtClean="0">
                <a:hlinkClick r:id="rId7"/>
              </a:rPr>
              <a:t>microsoft.com</a:t>
            </a:r>
            <a:r>
              <a:rPr lang="cs-CZ" dirty="0" smtClean="0"/>
              <a:t> 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179</TotalTime>
  <Words>355</Words>
  <Application>Microsoft Office PowerPoint</Application>
  <PresentationFormat>Předvádění na obrazovce (4:3)</PresentationFormat>
  <Paragraphs>81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Bohatý</vt:lpstr>
      <vt:lpstr>ČERNÁ HORA</vt:lpstr>
      <vt:lpstr>ČERNÁ HORA</vt:lpstr>
      <vt:lpstr>Znak</vt:lpstr>
      <vt:lpstr>Prezentace aplikace PowerPoint</vt:lpstr>
      <vt:lpstr>Prezentace aplikace PowerPoint</vt:lpstr>
      <vt:lpstr>Mapa Černé Hory </vt:lpstr>
      <vt:lpstr>Základní informace</vt:lpstr>
      <vt:lpstr> PODGORICA-hlavní město</vt:lpstr>
      <vt:lpstr>Povrch</vt:lpstr>
      <vt:lpstr>Vodstvo</vt:lpstr>
      <vt:lpstr> Podnebí</vt:lpstr>
      <vt:lpstr>Obyvatelstvo</vt:lpstr>
      <vt:lpstr>Hospodářství</vt:lpstr>
      <vt:lpstr>Prezentace aplikace PowerPoint</vt:lpstr>
      <vt:lpstr>Citace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POLSKO</dc:title>
  <cp:lastModifiedBy>123P</cp:lastModifiedBy>
  <cp:revision>18</cp:revision>
  <dcterms:modified xsi:type="dcterms:W3CDTF">2012-01-27T08:58:08Z</dcterms:modified>
</cp:coreProperties>
</file>