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3" r:id="rId4"/>
    <p:sldId id="290" r:id="rId5"/>
    <p:sldId id="293" r:id="rId6"/>
    <p:sldId id="294" r:id="rId7"/>
    <p:sldId id="299" r:id="rId8"/>
    <p:sldId id="296" r:id="rId9"/>
    <p:sldId id="302" r:id="rId10"/>
    <p:sldId id="301" r:id="rId11"/>
    <p:sldId id="30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A861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>
        <p:scale>
          <a:sx n="66" d="100"/>
          <a:sy n="66" d="100"/>
        </p:scale>
        <p:origin x="-145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08_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ROD  A  ČÍSLO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2020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5286" custScaleY="74779" custLinFactY="22674" custLinFactNeighborX="1213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545281" y="0"/>
          <a:ext cx="4786346" cy="4786346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368488" y="481039"/>
          <a:ext cx="6284752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VY_32_ INOVACE_ 08_ ČESKÝ JAZYK  3</a:t>
          </a:r>
          <a:endParaRPr lang="cs-CZ" sz="3000" kern="1200" dirty="0"/>
        </a:p>
      </dsp:txBody>
      <dsp:txXfrm>
        <a:off x="1428270" y="540821"/>
        <a:ext cx="6165188" cy="1105067"/>
      </dsp:txXfrm>
    </dsp:sp>
    <dsp:sp modelId="{ED2230FF-1096-48BA-B691-CB70E3195D4E}">
      <dsp:nvSpPr>
        <dsp:cNvPr id="0" name=""/>
        <dsp:cNvSpPr/>
      </dsp:nvSpPr>
      <dsp:spPr>
        <a:xfrm>
          <a:off x="1414704" y="1858749"/>
          <a:ext cx="6192320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Základní škola a Mateřská škola, Potštejn, okres Rychnov nad Kněžnou</a:t>
          </a:r>
          <a:endParaRPr lang="cs-CZ" sz="2900" kern="1200" dirty="0"/>
        </a:p>
      </dsp:txBody>
      <dsp:txXfrm>
        <a:off x="1474486" y="1918531"/>
        <a:ext cx="6072756" cy="1105067"/>
      </dsp:txXfrm>
    </dsp:sp>
    <dsp:sp modelId="{6E27EA9C-C67C-450A-8A3C-DF1F4862AEAB}">
      <dsp:nvSpPr>
        <dsp:cNvPr id="0" name=""/>
        <dsp:cNvSpPr/>
      </dsp:nvSpPr>
      <dsp:spPr>
        <a:xfrm>
          <a:off x="3561753" y="3667212"/>
          <a:ext cx="2653353" cy="915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ROD  A  ČÍSLO</a:t>
          </a:r>
          <a:endParaRPr lang="cs-CZ" sz="2900" b="1" kern="1200" dirty="0"/>
        </a:p>
      </dsp:txBody>
      <dsp:txXfrm>
        <a:off x="3606457" y="3711916"/>
        <a:ext cx="2563945" cy="826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714488"/>
          <a:ext cx="8215370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  A  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18.10.2011</a:t>
            </a:r>
          </a:p>
          <a:p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podstatné jméno; rod mužský, ženský, střední; číslo jednotné a množné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jelena.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určování podstatných jmen. Seznamuje s určováním rodu a čísla podstatných jmen.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5643570" y="2643182"/>
            <a:ext cx="2608262" cy="337026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000100" y="1000108"/>
            <a:ext cx="4857784" cy="2357454"/>
          </a:xfrm>
          <a:prstGeom prst="cloudCallout">
            <a:avLst>
              <a:gd name="adj1" fmla="val 38981"/>
              <a:gd name="adj2" fmla="val 7920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Dnes si budeme hrát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 podstatnými  jmény.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/>
              <a:t>Podstatná jména jsou názvy:</a:t>
            </a:r>
            <a:endParaRPr lang="cs-CZ" b="1" dirty="0"/>
          </a:p>
        </p:txBody>
      </p:sp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285728"/>
            <a:ext cx="1887639" cy="2071702"/>
          </a:xfrm>
          <a:prstGeom prst="rect">
            <a:avLst/>
          </a:prstGeom>
        </p:spPr>
      </p:pic>
      <p:sp>
        <p:nvSpPr>
          <p:cNvPr id="5" name="Mrak 4"/>
          <p:cNvSpPr/>
          <p:nvPr/>
        </p:nvSpPr>
        <p:spPr>
          <a:xfrm>
            <a:off x="785786" y="1357298"/>
            <a:ext cx="1928826" cy="114300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osob</a:t>
            </a:r>
            <a:endParaRPr lang="cs-CZ" sz="2800" b="1" dirty="0"/>
          </a:p>
        </p:txBody>
      </p:sp>
      <p:sp>
        <p:nvSpPr>
          <p:cNvPr id="6" name="Mrak 5"/>
          <p:cNvSpPr/>
          <p:nvPr/>
        </p:nvSpPr>
        <p:spPr>
          <a:xfrm>
            <a:off x="3714744" y="4071942"/>
            <a:ext cx="2500330" cy="114300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vlastností</a:t>
            </a:r>
            <a:endParaRPr lang="cs-CZ" sz="2800" b="1" dirty="0"/>
          </a:p>
        </p:txBody>
      </p:sp>
      <p:sp>
        <p:nvSpPr>
          <p:cNvPr id="7" name="Mrak 6"/>
          <p:cNvSpPr/>
          <p:nvPr/>
        </p:nvSpPr>
        <p:spPr>
          <a:xfrm>
            <a:off x="500034" y="3643314"/>
            <a:ext cx="1928826" cy="114300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dějů</a:t>
            </a:r>
            <a:endParaRPr lang="cs-CZ" sz="2800" b="1" dirty="0"/>
          </a:p>
        </p:txBody>
      </p:sp>
      <p:sp>
        <p:nvSpPr>
          <p:cNvPr id="8" name="Mrak 7"/>
          <p:cNvSpPr/>
          <p:nvPr/>
        </p:nvSpPr>
        <p:spPr>
          <a:xfrm>
            <a:off x="3571868" y="2214554"/>
            <a:ext cx="1928826" cy="114300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zvířat</a:t>
            </a:r>
            <a:endParaRPr lang="cs-CZ" sz="2800" b="1" dirty="0"/>
          </a:p>
        </p:txBody>
      </p:sp>
      <p:sp>
        <p:nvSpPr>
          <p:cNvPr id="9" name="Mrak 8"/>
          <p:cNvSpPr/>
          <p:nvPr/>
        </p:nvSpPr>
        <p:spPr>
          <a:xfrm>
            <a:off x="6572264" y="2857496"/>
            <a:ext cx="1928826" cy="114300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věcí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000364" y="5643578"/>
            <a:ext cx="1571636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maminka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00826" y="5643578"/>
            <a:ext cx="1285884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kůň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358082" y="5643578"/>
            <a:ext cx="1214446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šaty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572132" y="5643578"/>
            <a:ext cx="1571636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skromnost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928794" y="5643578"/>
            <a:ext cx="1204922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létání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28662" y="5643578"/>
            <a:ext cx="1204922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skok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071934" y="5643578"/>
            <a:ext cx="1133484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píle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428860" y="5643578"/>
            <a:ext cx="1357322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Evička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429256" y="5643578"/>
            <a:ext cx="1428760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krabička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428992" y="5643578"/>
            <a:ext cx="1285884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opička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5643578"/>
            <a:ext cx="1214446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jelen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0034" y="5643578"/>
            <a:ext cx="1214446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hajný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72000" y="5643578"/>
            <a:ext cx="1285884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jahoda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000232" y="5643578"/>
            <a:ext cx="1428760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malování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715140" y="5643578"/>
            <a:ext cx="1714512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neposlušnost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Jelen obývá většinou horské lesy .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Živí se různými částmi rostlin, je to býložravec. Samci bývají samotáři. Ve stádech žije skupina laní s kolouchy. Na podzim můžete slyšet troubení jelenů, kteří mezi sebou bojují. Vítěz se může přidat ke stádu samic.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Lidé obdivují na jelenech jejich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krásné paroží. 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3714752"/>
            <a:ext cx="1990051" cy="2571768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1142976" y="357166"/>
            <a:ext cx="642942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Podtrhni v textu podstatná jména.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3714752"/>
            <a:ext cx="1990051" cy="257176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500166" y="357166"/>
            <a:ext cx="3929090" cy="2571768"/>
          </a:xfrm>
          <a:prstGeom prst="cloudCallout">
            <a:avLst>
              <a:gd name="adj1" fmla="val 83817"/>
              <a:gd name="adj2" fmla="val 11469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 mohou být rodu mužského, ženského nebo středního.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Čtyřiadvaceticípá hvězda 3"/>
          <p:cNvSpPr/>
          <p:nvPr/>
        </p:nvSpPr>
        <p:spPr>
          <a:xfrm>
            <a:off x="357158" y="2857496"/>
            <a:ext cx="2500330" cy="2000264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ROD MUŽSKÝ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Čtyřiadvaceticípá hvězda 4"/>
          <p:cNvSpPr/>
          <p:nvPr/>
        </p:nvSpPr>
        <p:spPr>
          <a:xfrm>
            <a:off x="5786446" y="857232"/>
            <a:ext cx="2357454" cy="2000264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ROD ŽENSKÝ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Čtyřiadvaceticípá hvězda 5"/>
          <p:cNvSpPr/>
          <p:nvPr/>
        </p:nvSpPr>
        <p:spPr>
          <a:xfrm>
            <a:off x="3714744" y="4214818"/>
            <a:ext cx="2500330" cy="2000264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ROD STŘEDNÍ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1500166" y="4500570"/>
            <a:ext cx="1071570" cy="928694"/>
          </a:xfrm>
          <a:prstGeom prst="cloud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TEN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929454" y="2500306"/>
            <a:ext cx="1071570" cy="928694"/>
          </a:xfrm>
          <a:prstGeom prst="cloud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72066" y="5643578"/>
            <a:ext cx="1071570" cy="928694"/>
          </a:xfrm>
          <a:prstGeom prst="cloud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2786050" y="1714488"/>
            <a:ext cx="3224234" cy="2000264"/>
          </a:xfrm>
          <a:prstGeom prst="cloudCallout">
            <a:avLst>
              <a:gd name="adj1" fmla="val 79766"/>
              <a:gd name="adj2" fmla="val 95827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 určování si pomůžeme ukazovacími zájmeny.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929454" y="214290"/>
            <a:ext cx="1887537" cy="2071687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14282" y="285728"/>
            <a:ext cx="5572164" cy="1857388"/>
          </a:xfrm>
          <a:prstGeom prst="cloudCallout">
            <a:avLst>
              <a:gd name="adj1" fmla="val 64988"/>
              <a:gd name="adj2" fmla="val 837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Roztřiď podstatná jména podle rodů. Jakými slovy si pomůžeš?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2428868"/>
            <a:ext cx="2571768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ROD MUŽSKÝ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786578" y="5500702"/>
            <a:ext cx="1071570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jelen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714876" y="5500702"/>
            <a:ext cx="785818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929586" y="5500702"/>
            <a:ext cx="857256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stádo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8662" y="5500702"/>
            <a:ext cx="1143008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podzim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86446" y="5500702"/>
            <a:ext cx="1000132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vítěz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86512" y="5500702"/>
            <a:ext cx="1214446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rostlina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000628" y="5500702"/>
            <a:ext cx="1428760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býložravec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86182" y="5500702"/>
            <a:ext cx="1285884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samotář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714480" y="5500702"/>
            <a:ext cx="1071570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samice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000892" y="5500702"/>
            <a:ext cx="928694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část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357554" y="5500702"/>
            <a:ext cx="1071570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paroží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571736" y="5500702"/>
            <a:ext cx="1071570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samec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214546" y="5500702"/>
            <a:ext cx="1285884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troubení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28596" y="5500702"/>
            <a:ext cx="991012" cy="7143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člověk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2285992"/>
            <a:ext cx="2571768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ROD ŽENSKÝ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072198" y="2428868"/>
            <a:ext cx="2571768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ROD STŘEDNÍ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1" grpId="0" build="allAtOnce" animBg="1"/>
      <p:bldP spid="22" grpId="0" build="allAtOnce" animBg="1"/>
      <p:bldP spid="24" grpId="0" build="allAtOnce" animBg="1"/>
      <p:bldP spid="25" grpId="0" build="allAtOnce" animBg="1"/>
      <p:bldP spid="26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501.JPG"/>
          <p:cNvPicPr>
            <a:picLocks noChangeAspect="1"/>
          </p:cNvPicPr>
          <p:nvPr/>
        </p:nvPicPr>
        <p:blipFill>
          <a:blip r:embed="rId3" cstate="print"/>
          <a:srcRect r="16346"/>
          <a:stretch>
            <a:fillRect/>
          </a:stretch>
        </p:blipFill>
        <p:spPr>
          <a:xfrm>
            <a:off x="785786" y="1571612"/>
            <a:ext cx="2071702" cy="1857388"/>
          </a:xfrm>
          <a:prstGeom prst="roundRect">
            <a:avLst>
              <a:gd name="adj" fmla="val 11111"/>
            </a:avLst>
          </a:prstGeom>
          <a:ln w="190500" cap="rnd">
            <a:solidFill>
              <a:srgbClr val="FF00FF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" name="Obrázek 1" descr="MC900192205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9454" y="2000240"/>
            <a:ext cx="1990051" cy="257176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072066" y="285728"/>
            <a:ext cx="3786214" cy="2000264"/>
          </a:xfrm>
          <a:prstGeom prst="cloudCallout">
            <a:avLst>
              <a:gd name="adj1" fmla="val 4464"/>
              <a:gd name="adj2" fmla="val 8784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 vyjadřují číslo jednotné, nebo množné.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714356"/>
            <a:ext cx="2714644" cy="928694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ČÍSLO JEDNOTNÉ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12" name="Obrázek 11" descr="501.JPG"/>
          <p:cNvPicPr>
            <a:picLocks noChangeAspect="1"/>
          </p:cNvPicPr>
          <p:nvPr/>
        </p:nvPicPr>
        <p:blipFill>
          <a:blip r:embed="rId3" cstate="print"/>
          <a:srcRect r="16346"/>
          <a:stretch>
            <a:fillRect/>
          </a:stretch>
        </p:blipFill>
        <p:spPr>
          <a:xfrm>
            <a:off x="2786050" y="4572008"/>
            <a:ext cx="2071702" cy="1857388"/>
          </a:xfrm>
          <a:prstGeom prst="roundRect">
            <a:avLst>
              <a:gd name="adj" fmla="val 11111"/>
            </a:avLst>
          </a:prstGeom>
          <a:ln w="190500" cap="rnd">
            <a:solidFill>
              <a:srgbClr val="FF00FF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3" name="Obrázek 12" descr="501.JPG"/>
          <p:cNvPicPr>
            <a:picLocks noChangeAspect="1"/>
          </p:cNvPicPr>
          <p:nvPr/>
        </p:nvPicPr>
        <p:blipFill>
          <a:blip r:embed="rId3" cstate="print"/>
          <a:srcRect r="16346"/>
          <a:stretch>
            <a:fillRect/>
          </a:stretch>
        </p:blipFill>
        <p:spPr>
          <a:xfrm>
            <a:off x="4786314" y="4572008"/>
            <a:ext cx="2071702" cy="1857388"/>
          </a:xfrm>
          <a:prstGeom prst="roundRect">
            <a:avLst>
              <a:gd name="adj" fmla="val 11111"/>
            </a:avLst>
          </a:prstGeom>
          <a:ln w="190500" cap="rnd">
            <a:solidFill>
              <a:srgbClr val="FF00FF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4" name="Obrázek 13" descr="501.JPG"/>
          <p:cNvPicPr>
            <a:picLocks noChangeAspect="1"/>
          </p:cNvPicPr>
          <p:nvPr/>
        </p:nvPicPr>
        <p:blipFill>
          <a:blip r:embed="rId3" cstate="print"/>
          <a:srcRect r="16346"/>
          <a:stretch>
            <a:fillRect/>
          </a:stretch>
        </p:blipFill>
        <p:spPr>
          <a:xfrm>
            <a:off x="714348" y="4572008"/>
            <a:ext cx="2071702" cy="1857388"/>
          </a:xfrm>
          <a:prstGeom prst="roundRect">
            <a:avLst>
              <a:gd name="adj" fmla="val 11111"/>
            </a:avLst>
          </a:prstGeom>
          <a:ln w="190500" cap="rnd">
            <a:solidFill>
              <a:srgbClr val="FF00FF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aoblený obdélník 4"/>
          <p:cNvSpPr/>
          <p:nvPr/>
        </p:nvSpPr>
        <p:spPr>
          <a:xfrm>
            <a:off x="2428860" y="3714752"/>
            <a:ext cx="2571768" cy="928694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ČÍSLO MNOŽNÉ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928926" y="2000240"/>
            <a:ext cx="1357322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JELEN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929454" y="5143512"/>
            <a:ext cx="1357322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JELENI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15" grpId="0" build="allAtOnce" animBg="1"/>
      <p:bldP spid="16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357166"/>
            <a:ext cx="1746813" cy="2257428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428596" y="214290"/>
            <a:ext cx="5929354" cy="1571636"/>
          </a:xfrm>
          <a:prstGeom prst="cloudCallout">
            <a:avLst>
              <a:gd name="adj1" fmla="val 61150"/>
              <a:gd name="adj2" fmla="val 2236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Tvořte množná čísla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 těchto podstatných jmen.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143240" y="2285992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medvěd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571472" y="3429000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laň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072066" y="2071678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jelen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2571736" y="5072074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ježek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6715140" y="4572008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veverka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6643702" y="3286124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srnec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4572000" y="3500438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sojka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1142976" y="2143116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jezevec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714348" y="4786322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kolouch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4500562" y="4857760"/>
            <a:ext cx="1714512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srneček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2500298" y="3571876"/>
            <a:ext cx="1500198" cy="928694"/>
          </a:xfrm>
          <a:prstGeom prst="frame">
            <a:avLst/>
          </a:prstGeom>
          <a:solidFill>
            <a:srgbClr val="FA86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srna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láček 20"/>
          <p:cNvSpPr/>
          <p:nvPr/>
        </p:nvSpPr>
        <p:spPr>
          <a:xfrm>
            <a:off x="1500166" y="214290"/>
            <a:ext cx="4857784" cy="1571636"/>
          </a:xfrm>
          <a:prstGeom prst="cloudCallout">
            <a:avLst>
              <a:gd name="adj1" fmla="val 61150"/>
              <a:gd name="adj2" fmla="val 2236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 mají všichni tito živočichové společného?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6" grpId="0" build="allAtOnce" animBg="1"/>
      <p:bldP spid="9" grpId="0" build="allAtOnce" animBg="1"/>
      <p:bldP spid="10" grpId="0" build="allAtOnce" animBg="1"/>
      <p:bldP spid="11" grpId="0" build="allAtOnce" animBg="1"/>
      <p:bldP spid="13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Jelen obývá většinou horské lesy .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Živí se různými částmi rostlin, je to býložravec. Samci bývají samotáři. Ve stádech žije skupina laní s kolouchy. Na podzim můžete slyšet troubení jelenů, kteří mezi sebou bojují. Vítěz se může přidat ke stádu samic.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Lidé obdivují na jelenech jejich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krásné paroží. 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3714752"/>
            <a:ext cx="1990051" cy="2571768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928662" y="214290"/>
            <a:ext cx="6786610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Najděte podstatná jména v množném čísle. </a:t>
            </a:r>
          </a:p>
          <a:p>
            <a:pPr algn="ctr"/>
            <a:r>
              <a:rPr lang="cs-CZ" sz="2800" b="1" dirty="0" smtClean="0"/>
              <a:t>Jak určíte u  těchto podstatných jmen rod?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PODSTATNÁ  JMÉNA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Podstatná jména označují názvy osob, zvířat, věcí, dějů a vlastností.</a:t>
            </a:r>
          </a:p>
          <a:p>
            <a:endParaRPr lang="cs-CZ" b="1" dirty="0" smtClean="0"/>
          </a:p>
          <a:p>
            <a:r>
              <a:rPr lang="cs-CZ" b="1" dirty="0" smtClean="0"/>
              <a:t>Podstatná jména mohou být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RODU MUŽSKÉHO, ŽENSKÉHO</a:t>
            </a:r>
            <a:r>
              <a:rPr lang="cs-CZ" b="1" dirty="0" smtClean="0"/>
              <a:t>, nebo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STŘEDNÍHO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Podstatná jména vyjadřují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FF"/>
                </a:solidFill>
              </a:rPr>
              <a:t>ČÍSLO JEDNOTNÉ</a:t>
            </a:r>
            <a:r>
              <a:rPr lang="cs-CZ" b="1" dirty="0" smtClean="0"/>
              <a:t>, nebo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FF"/>
                </a:solidFill>
              </a:rPr>
              <a:t>MNOŽNÉ</a:t>
            </a:r>
            <a:r>
              <a:rPr lang="cs-CZ" b="1" dirty="0" smtClean="0"/>
              <a:t>.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</a:t>
            </a:r>
            <a:r>
              <a:rPr lang="cs-CZ" dirty="0" smtClean="0"/>
              <a:t>MC900192205.WMF)</a:t>
            </a:r>
            <a:endParaRPr lang="cs-CZ" dirty="0" smtClean="0"/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964</TotalTime>
  <Words>416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ROD  A  ČÍSLO</vt:lpstr>
      <vt:lpstr>Snímek 3</vt:lpstr>
      <vt:lpstr>Podstatná jména jsou názvy:</vt:lpstr>
      <vt:lpstr>Snímek 5</vt:lpstr>
      <vt:lpstr>Snímek 6</vt:lpstr>
      <vt:lpstr>Snímek 7</vt:lpstr>
      <vt:lpstr>Snímek 8</vt:lpstr>
      <vt:lpstr>Snímek 9</vt:lpstr>
      <vt:lpstr>Snímek 10</vt:lpstr>
      <vt:lpstr>PODSTATNÁ  JMÉNA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30</cp:revision>
  <dcterms:created xsi:type="dcterms:W3CDTF">2011-07-24T08:19:55Z</dcterms:created>
  <dcterms:modified xsi:type="dcterms:W3CDTF">2012-01-25T20:10:28Z</dcterms:modified>
</cp:coreProperties>
</file>