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74" r:id="rId2"/>
    <p:sldId id="256" r:id="rId3"/>
    <p:sldId id="261" r:id="rId4"/>
    <p:sldId id="260" r:id="rId5"/>
    <p:sldId id="262" r:id="rId6"/>
    <p:sldId id="273" r:id="rId7"/>
    <p:sldId id="257" r:id="rId8"/>
    <p:sldId id="258" r:id="rId9"/>
    <p:sldId id="259" r:id="rId10"/>
    <p:sldId id="263" r:id="rId11"/>
    <p:sldId id="265" r:id="rId12"/>
    <p:sldId id="266" r:id="rId13"/>
    <p:sldId id="272" r:id="rId14"/>
    <p:sldId id="276" r:id="rId15"/>
    <p:sldId id="264" r:id="rId16"/>
    <p:sldId id="275" r:id="rId17"/>
    <p:sldId id="269" r:id="rId18"/>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5" d="100"/>
          <a:sy n="65" d="100"/>
        </p:scale>
        <p:origin x="-1536" y="-10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B47390D-518D-4331-8FA2-24B42602C610}" type="datetimeFigureOut">
              <a:rPr lang="cs-CZ" smtClean="0"/>
              <a:t>11.4.2012</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AF5A42C-85D3-4EA2-8525-FA77BC714D5C}" type="slidenum">
              <a:rPr lang="cs-CZ" smtClean="0"/>
              <a:t>‹#›</a:t>
            </a:fld>
            <a:endParaRPr lang="cs-CZ"/>
          </a:p>
        </p:txBody>
      </p:sp>
    </p:spTree>
    <p:extLst>
      <p:ext uri="{BB962C8B-B14F-4D97-AF65-F5344CB8AC3E}">
        <p14:creationId xmlns:p14="http://schemas.microsoft.com/office/powerpoint/2010/main" val="14340841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0BC647C8-5F97-4DBA-9DD3-A0D9EFF99081}" type="slidenum">
              <a:rPr lang="cs-CZ" smtClean="0">
                <a:solidFill>
                  <a:prstClr val="black"/>
                </a:solidFill>
              </a:rPr>
              <a:pPr/>
              <a:t>16</a:t>
            </a:fld>
            <a:endParaRPr lang="cs-CZ">
              <a:solidFill>
                <a:prstClr val="black"/>
              </a:solidFill>
            </a:endParaRPr>
          </a:p>
        </p:txBody>
      </p:sp>
    </p:spTree>
    <p:extLst>
      <p:ext uri="{BB962C8B-B14F-4D97-AF65-F5344CB8AC3E}">
        <p14:creationId xmlns:p14="http://schemas.microsoft.com/office/powerpoint/2010/main" val="23646714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11" name="Rectangle 10"/>
          <p:cNvSpPr/>
          <p:nvPr/>
        </p:nvSpPr>
        <p:spPr>
          <a:xfrm>
            <a:off x="0" y="3866920"/>
            <a:ext cx="9144000" cy="299108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0" y="0"/>
            <a:ext cx="9144000" cy="386692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1473795" y="5052545"/>
            <a:ext cx="5637010" cy="882119"/>
          </a:xfrm>
        </p:spPr>
        <p:txBody>
          <a:bodyPr>
            <a:normAutofit/>
          </a:bodyPr>
          <a:lstStyle>
            <a:lvl1pPr marL="0" indent="0" algn="l">
              <a:buNone/>
              <a:defRPr sz="22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4" name="Date Placeholder 3"/>
          <p:cNvSpPr>
            <a:spLocks noGrp="1"/>
          </p:cNvSpPr>
          <p:nvPr>
            <p:ph type="dt" sz="half" idx="10"/>
          </p:nvPr>
        </p:nvSpPr>
        <p:spPr/>
        <p:txBody>
          <a:bodyPr/>
          <a:lstStyle/>
          <a:p>
            <a:fld id="{18A2481B-5154-415F-B752-558547769AA3}" type="datetimeFigureOut">
              <a:rPr lang="cs-CZ" smtClean="0"/>
              <a:pPr/>
              <a:t>11.4.2012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20264769-77EF-4CD0-90DE-F7D7F2D423C4}" type="slidenum">
              <a:rPr lang="cs-CZ" smtClean="0"/>
              <a:pPr/>
              <a:t>‹#›</a:t>
            </a:fld>
            <a:endParaRPr lang="cs-CZ"/>
          </a:p>
        </p:txBody>
      </p:sp>
      <p:sp>
        <p:nvSpPr>
          <p:cNvPr id="2" name="Title 1"/>
          <p:cNvSpPr>
            <a:spLocks noGrp="1"/>
          </p:cNvSpPr>
          <p:nvPr>
            <p:ph type="ctrTitle"/>
          </p:nvPr>
        </p:nvSpPr>
        <p:spPr>
          <a:xfrm>
            <a:off x="817581" y="3132290"/>
            <a:ext cx="7175351" cy="1793167"/>
          </a:xfrm>
          <a:effectLst/>
        </p:spPr>
        <p:txBody>
          <a:bodyPr>
            <a:noAutofit/>
          </a:bodyPr>
          <a:lstStyle>
            <a:lvl1pPr marL="640080" indent="-457200" algn="l">
              <a:defRPr sz="5400"/>
            </a:lvl1pPr>
          </a:lstStyle>
          <a:p>
            <a:r>
              <a:rPr lang="cs-CZ" smtClean="0"/>
              <a:t>Kliknutím lze upravit styl.</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18A2481B-5154-415F-B752-558547769AA3}" type="datetimeFigureOut">
              <a:rPr lang="cs-CZ" smtClean="0"/>
              <a:pPr/>
              <a:t>11.4.2012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20264769-77EF-4CD0-90DE-F7D7F2D423C4}" type="slidenum">
              <a:rPr lang="cs-CZ" smtClean="0"/>
              <a:pPr/>
              <a:t>‹#›</a:t>
            </a:fld>
            <a:endParaRPr lang="cs-CZ"/>
          </a:p>
        </p:txBody>
      </p:sp>
      <p:sp>
        <p:nvSpPr>
          <p:cNvPr id="8" name="Title 7"/>
          <p:cNvSpPr>
            <a:spLocks noGrp="1"/>
          </p:cNvSpPr>
          <p:nvPr>
            <p:ph type="title"/>
          </p:nvPr>
        </p:nvSpPr>
        <p:spPr/>
        <p:txBody>
          <a:bodyPr/>
          <a:lstStyle/>
          <a:p>
            <a:r>
              <a:rPr lang="cs-CZ" smtClean="0"/>
              <a:t>Kliknutím lze upravit styl.</a:t>
            </a:r>
            <a:endParaRPr lang="en-US"/>
          </a:p>
        </p:txBody>
      </p:sp>
      <p:sp>
        <p:nvSpPr>
          <p:cNvPr id="10" name="Content Placeholder 9"/>
          <p:cNvSpPr>
            <a:spLocks noGrp="1"/>
          </p:cNvSpPr>
          <p:nvPr>
            <p:ph sz="quarter" idx="13"/>
          </p:nvPr>
        </p:nvSpPr>
        <p:spPr>
          <a:xfrm>
            <a:off x="1143000" y="731520"/>
            <a:ext cx="6400800" cy="347472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7" name="Rectangle 6"/>
          <p:cNvSpPr/>
          <p:nvPr/>
        </p:nvSpPr>
        <p:spPr>
          <a:xfrm>
            <a:off x="0" y="3866920"/>
            <a:ext cx="9144000" cy="2991080"/>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0" y="0"/>
            <a:ext cx="9144000" cy="3866920"/>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033195" y="2172648"/>
            <a:ext cx="5966666" cy="2423346"/>
          </a:xfrm>
          <a:effectLst/>
        </p:spPr>
        <p:txBody>
          <a:bodyPr anchor="b"/>
          <a:lstStyle>
            <a:lvl1pPr algn="r">
              <a:defRPr sz="4600" b="1" cap="none" baseline="0"/>
            </a:lvl1pPr>
          </a:lstStyle>
          <a:p>
            <a:r>
              <a:rPr lang="cs-CZ" smtClean="0"/>
              <a:t>Kliknutím lze upravit styl.</a:t>
            </a:r>
            <a:endParaRPr lang="en-US" dirty="0"/>
          </a:p>
        </p:txBody>
      </p:sp>
      <p:sp>
        <p:nvSpPr>
          <p:cNvPr id="3" name="Text Placeholder 2"/>
          <p:cNvSpPr>
            <a:spLocks noGrp="1"/>
          </p:cNvSpPr>
          <p:nvPr>
            <p:ph type="body" idx="1"/>
          </p:nvPr>
        </p:nvSpPr>
        <p:spPr>
          <a:xfrm>
            <a:off x="2022438" y="4607511"/>
            <a:ext cx="5970494" cy="835460"/>
          </a:xfrm>
        </p:spPr>
        <p:txBody>
          <a:bodyPr anchor="t"/>
          <a:lstStyle>
            <a:lvl1pPr marL="0" indent="0" algn="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18A2481B-5154-415F-B752-558547769AA3}" type="datetimeFigureOut">
              <a:rPr lang="cs-CZ" smtClean="0"/>
              <a:pPr/>
              <a:t>11.4.2012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18A2481B-5154-415F-B752-558547769AA3}" type="datetimeFigureOut">
              <a:rPr lang="cs-CZ" smtClean="0"/>
              <a:pPr/>
              <a:t>11.4.2012</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20264769-77EF-4CD0-90DE-F7D7F2D423C4}" type="slidenum">
              <a:rPr lang="cs-CZ" smtClean="0"/>
              <a:pPr/>
              <a:t>‹#›</a:t>
            </a:fld>
            <a:endParaRPr lang="cs-CZ"/>
          </a:p>
        </p:txBody>
      </p:sp>
      <p:sp>
        <p:nvSpPr>
          <p:cNvPr id="8" name="Title 7"/>
          <p:cNvSpPr>
            <a:spLocks noGrp="1"/>
          </p:cNvSpPr>
          <p:nvPr>
            <p:ph type="title"/>
          </p:nvPr>
        </p:nvSpPr>
        <p:spPr/>
        <p:txBody>
          <a:bodyPr/>
          <a:lstStyle/>
          <a:p>
            <a:r>
              <a:rPr lang="cs-CZ" smtClean="0"/>
              <a:t>Kliknutím lze upravit styl.</a:t>
            </a:r>
            <a:endParaRPr lang="en-US"/>
          </a:p>
        </p:txBody>
      </p:sp>
      <p:sp>
        <p:nvSpPr>
          <p:cNvPr id="9" name="Content Placeholder 8"/>
          <p:cNvSpPr>
            <a:spLocks noGrp="1"/>
          </p:cNvSpPr>
          <p:nvPr>
            <p:ph sz="quarter" idx="13"/>
          </p:nvPr>
        </p:nvSpPr>
        <p:spPr>
          <a:xfrm>
            <a:off x="1142999" y="731519"/>
            <a:ext cx="3346704" cy="347472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11" name="Content Placeholder 10"/>
          <p:cNvSpPr>
            <a:spLocks noGrp="1"/>
          </p:cNvSpPr>
          <p:nvPr>
            <p:ph sz="quarter" idx="14"/>
          </p:nvPr>
        </p:nvSpPr>
        <p:spPr>
          <a:xfrm>
            <a:off x="4645152" y="731520"/>
            <a:ext cx="3346704" cy="347472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43000" y="731520"/>
            <a:ext cx="3346704" cy="639762"/>
          </a:xfrm>
        </p:spPr>
        <p:txBody>
          <a:bodyPr anchor="b">
            <a:noAutofit/>
          </a:bodyPr>
          <a:lstStyle>
            <a:lvl1pPr marL="0" indent="0" algn="ctr">
              <a:buNone/>
              <a:defRPr lang="en-US" sz="2400" b="1" i="0" kern="1200" dirty="0" smtClean="0">
                <a:gradFill>
                  <a:gsLst>
                    <a:gs pos="0">
                      <a:schemeClr val="tx1"/>
                    </a:gs>
                    <a:gs pos="40000">
                      <a:schemeClr val="tx1">
                        <a:lumMod val="75000"/>
                        <a:lumOff val="25000"/>
                      </a:schemeClr>
                    </a:gs>
                    <a:gs pos="100000">
                      <a:schemeClr val="tx2">
                        <a:alpha val="65000"/>
                      </a:schemeClr>
                    </a:gs>
                  </a:gsLst>
                  <a:lin ang="5400000" scaled="0"/>
                </a:gradFill>
                <a:effectLst/>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1156447" y="1400327"/>
            <a:ext cx="3346704" cy="2743200"/>
          </a:xfrm>
        </p:spPr>
        <p:txBody>
          <a:bodyPr>
            <a:normAutofit/>
          </a:bodyPr>
          <a:lstStyle>
            <a:lvl1pPr>
              <a:defRPr sz="18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Text Placeholder 4"/>
          <p:cNvSpPr>
            <a:spLocks noGrp="1"/>
          </p:cNvSpPr>
          <p:nvPr>
            <p:ph type="body" sz="quarter" idx="3"/>
          </p:nvPr>
        </p:nvSpPr>
        <p:spPr>
          <a:xfrm>
            <a:off x="4647302" y="731520"/>
            <a:ext cx="3346704" cy="639762"/>
          </a:xfrm>
        </p:spPr>
        <p:txBody>
          <a:bodyPr anchor="b">
            <a:noAutofit/>
          </a:bodyPr>
          <a:lstStyle>
            <a:lvl1pPr marL="0" indent="0" algn="ctr">
              <a:buNone/>
              <a:defRPr lang="en-US" sz="2400" b="1" i="0" kern="1200" dirty="0" smtClean="0">
                <a:gradFill>
                  <a:gsLst>
                    <a:gs pos="0">
                      <a:schemeClr val="tx1"/>
                    </a:gs>
                    <a:gs pos="40000">
                      <a:schemeClr val="tx1">
                        <a:lumMod val="75000"/>
                        <a:lumOff val="25000"/>
                      </a:schemeClr>
                    </a:gs>
                    <a:gs pos="100000">
                      <a:schemeClr val="tx2">
                        <a:alpha val="65000"/>
                      </a:schemeClr>
                    </a:gs>
                  </a:gsLst>
                  <a:lin ang="5400000" scaled="0"/>
                </a:gradFill>
                <a:effectLst/>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ctr" defTabSz="914400" rtl="0" eaLnBrk="1" latinLnBrk="0" hangingPunct="1">
              <a:spcBef>
                <a:spcPct val="20000"/>
              </a:spcBef>
              <a:spcAft>
                <a:spcPts val="300"/>
              </a:spcAft>
              <a:buClr>
                <a:schemeClr val="accent6">
                  <a:lumMod val="75000"/>
                </a:schemeClr>
              </a:buClr>
              <a:buSzPct val="130000"/>
              <a:buFont typeface="Georgia" pitchFamily="18" charset="0"/>
              <a:buNone/>
            </a:pPr>
            <a:r>
              <a:rPr lang="cs-CZ" smtClean="0"/>
              <a:t>Kliknutím lze upravit styly předlohy textu.</a:t>
            </a:r>
          </a:p>
        </p:txBody>
      </p:sp>
      <p:sp>
        <p:nvSpPr>
          <p:cNvPr id="6" name="Content Placeholder 5"/>
          <p:cNvSpPr>
            <a:spLocks noGrp="1"/>
          </p:cNvSpPr>
          <p:nvPr>
            <p:ph sz="quarter" idx="4"/>
          </p:nvPr>
        </p:nvSpPr>
        <p:spPr>
          <a:xfrm>
            <a:off x="4645025" y="1399032"/>
            <a:ext cx="3346704" cy="2743200"/>
          </a:xfrm>
        </p:spPr>
        <p:txBody>
          <a:bodyPr>
            <a:normAutofit/>
          </a:bodyPr>
          <a:lstStyle>
            <a:lvl1pPr>
              <a:defRPr sz="18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Date Placeholder 6"/>
          <p:cNvSpPr>
            <a:spLocks noGrp="1"/>
          </p:cNvSpPr>
          <p:nvPr>
            <p:ph type="dt" sz="half" idx="10"/>
          </p:nvPr>
        </p:nvSpPr>
        <p:spPr/>
        <p:txBody>
          <a:bodyPr/>
          <a:lstStyle/>
          <a:p>
            <a:fld id="{18A2481B-5154-415F-B752-558547769AA3}" type="datetimeFigureOut">
              <a:rPr lang="cs-CZ" smtClean="0"/>
              <a:pPr/>
              <a:t>11.4.2012</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20264769-77EF-4CD0-90DE-F7D7F2D423C4}" type="slidenum">
              <a:rPr lang="cs-CZ" smtClean="0"/>
              <a:pPr/>
              <a:t>‹#›</a:t>
            </a:fld>
            <a:endParaRPr lang="cs-CZ"/>
          </a:p>
        </p:txBody>
      </p:sp>
      <p:sp>
        <p:nvSpPr>
          <p:cNvPr id="10" name="Title 9"/>
          <p:cNvSpPr>
            <a:spLocks noGrp="1"/>
          </p:cNvSpPr>
          <p:nvPr>
            <p:ph type="title"/>
          </p:nvPr>
        </p:nvSpPr>
        <p:spPr/>
        <p:txBody>
          <a:bodyPr/>
          <a:lstStyle/>
          <a:p>
            <a:r>
              <a:rPr lang="cs-CZ" smtClean="0"/>
              <a:t>Kliknutím lze upravit styl.</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Date Placeholder 2"/>
          <p:cNvSpPr>
            <a:spLocks noGrp="1"/>
          </p:cNvSpPr>
          <p:nvPr>
            <p:ph type="dt" sz="half" idx="10"/>
          </p:nvPr>
        </p:nvSpPr>
        <p:spPr/>
        <p:txBody>
          <a:bodyPr/>
          <a:lstStyle/>
          <a:p>
            <a:fld id="{18A2481B-5154-415F-B752-558547769AA3}" type="datetimeFigureOut">
              <a:rPr lang="cs-CZ" smtClean="0"/>
              <a:pPr/>
              <a:t>11.4.2012</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8A2481B-5154-415F-B752-558547769AA3}" type="datetimeFigureOut">
              <a:rPr lang="cs-CZ" smtClean="0"/>
              <a:pPr/>
              <a:t>11.4.2012</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839095" y="2209800"/>
            <a:ext cx="3636085" cy="1258493"/>
          </a:xfrm>
          <a:effectLst/>
        </p:spPr>
        <p:txBody>
          <a:bodyPr anchor="b">
            <a:noAutofit/>
          </a:bodyPr>
          <a:lstStyle>
            <a:lvl1pPr marL="228600" indent="-228600" algn="l">
              <a:defRPr sz="2800" b="1">
                <a:effectLst/>
              </a:defRPr>
            </a:lvl1pPr>
          </a:lstStyle>
          <a:p>
            <a:r>
              <a:rPr lang="cs-CZ" smtClean="0"/>
              <a:t>Kliknutím lze upravit styl.</a:t>
            </a:r>
            <a:endParaRPr lang="en-US" dirty="0"/>
          </a:p>
        </p:txBody>
      </p:sp>
      <p:sp>
        <p:nvSpPr>
          <p:cNvPr id="3" name="Content Placeholder 2"/>
          <p:cNvSpPr>
            <a:spLocks noGrp="1"/>
          </p:cNvSpPr>
          <p:nvPr>
            <p:ph idx="1"/>
          </p:nvPr>
        </p:nvSpPr>
        <p:spPr>
          <a:xfrm>
            <a:off x="4593515" y="731520"/>
            <a:ext cx="4017085" cy="4894730"/>
          </a:xfrm>
        </p:spPr>
        <p:txBody>
          <a:bodyPr anchor="ctr"/>
          <a:lstStyle>
            <a:lvl1pPr>
              <a:defRPr sz="2200"/>
            </a:lvl1pPr>
            <a:lvl2pPr>
              <a:defRPr sz="2000"/>
            </a:lvl2pPr>
            <a:lvl3pPr>
              <a:defRPr sz="1800"/>
            </a:lvl3pPr>
            <a:lvl4pPr>
              <a:defRPr sz="1600"/>
            </a:lvl4pPr>
            <a:lvl5pPr>
              <a:defRPr sz="14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Text Placeholder 3"/>
          <p:cNvSpPr>
            <a:spLocks noGrp="1"/>
          </p:cNvSpPr>
          <p:nvPr>
            <p:ph type="body" sz="half" idx="2"/>
          </p:nvPr>
        </p:nvSpPr>
        <p:spPr>
          <a:xfrm>
            <a:off x="1075765" y="3497802"/>
            <a:ext cx="3388660" cy="213951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18A2481B-5154-415F-B752-558547769AA3}" type="datetimeFigureOut">
              <a:rPr lang="cs-CZ" smtClean="0"/>
              <a:pPr/>
              <a:t>11.4.2012</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8" name="Rectangle 7"/>
          <p:cNvSpPr/>
          <p:nvPr/>
        </p:nvSpPr>
        <p:spPr>
          <a:xfrm>
            <a:off x="0" y="3866920"/>
            <a:ext cx="9144000" cy="2991080"/>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0" y="0"/>
            <a:ext cx="9144000" cy="3866920"/>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4475175" y="1143000"/>
            <a:ext cx="4114800" cy="3127806"/>
          </a:xfrm>
          <a:prstGeom prst="roundRect">
            <a:avLst>
              <a:gd name="adj" fmla="val 4230"/>
            </a:avLst>
          </a:prstGeom>
          <a:solidFill>
            <a:schemeClr val="bg2">
              <a:lumMod val="90000"/>
            </a:schemeClr>
          </a:solidFill>
          <a:effectLst>
            <a:reflection blurRad="4350" stA="23000" endA="300" endPos="28000" dir="5400000" sy="-100000" algn="bl" rotWithShape="0"/>
          </a:effectLst>
          <a:scene3d>
            <a:camera prst="perspectiveContrastingLeftFacing" fov="1800000">
              <a:rot lat="300000" lon="2100000" rev="0"/>
            </a:camera>
            <a:lightRig rig="balanced" dir="t"/>
          </a:scene3d>
          <a:sp3d>
            <a:bevelT w="50800" h="50800"/>
          </a:sp3d>
        </p:spPr>
        <p:txBody>
          <a:bodyPr>
            <a:normAutofit/>
            <a:flatTx/>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dirty="0"/>
          </a:p>
        </p:txBody>
      </p:sp>
      <p:sp>
        <p:nvSpPr>
          <p:cNvPr id="4" name="Text Placeholder 3"/>
          <p:cNvSpPr>
            <a:spLocks noGrp="1"/>
          </p:cNvSpPr>
          <p:nvPr>
            <p:ph type="body" sz="half" idx="2"/>
          </p:nvPr>
        </p:nvSpPr>
        <p:spPr>
          <a:xfrm>
            <a:off x="877887" y="1010486"/>
            <a:ext cx="3694114" cy="2163020"/>
          </a:xfrm>
        </p:spPr>
        <p:txBody>
          <a:bodyPr anchor="b"/>
          <a:lstStyle>
            <a:lvl1pPr marL="182880" indent="-182880">
              <a:buFont typeface="Georgia" pitchFamily="18" charset="0"/>
              <a:buChar char="*"/>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18A2481B-5154-415F-B752-558547769AA3}" type="datetimeFigureOut">
              <a:rPr lang="cs-CZ" smtClean="0"/>
              <a:pPr/>
              <a:t>11.4.2012</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20264769-77EF-4CD0-90DE-F7D7F2D423C4}" type="slidenum">
              <a:rPr lang="cs-CZ" smtClean="0"/>
              <a:pPr/>
              <a:t>‹#›</a:t>
            </a:fld>
            <a:endParaRPr lang="cs-CZ"/>
          </a:p>
        </p:txBody>
      </p:sp>
      <p:sp>
        <p:nvSpPr>
          <p:cNvPr id="2" name="Title 1"/>
          <p:cNvSpPr>
            <a:spLocks noGrp="1"/>
          </p:cNvSpPr>
          <p:nvPr>
            <p:ph type="title"/>
          </p:nvPr>
        </p:nvSpPr>
        <p:spPr>
          <a:xfrm>
            <a:off x="727268" y="4464421"/>
            <a:ext cx="6383538" cy="1143000"/>
          </a:xfrm>
        </p:spPr>
        <p:txBody>
          <a:bodyPr anchor="b">
            <a:noAutofit/>
          </a:bodyPr>
          <a:lstStyle>
            <a:lvl1pPr algn="l">
              <a:defRPr sz="4600" b="1"/>
            </a:lvl1pPr>
          </a:lstStyle>
          <a:p>
            <a:r>
              <a:rPr lang="cs-CZ" smtClean="0"/>
              <a:t>Kliknutím lze upravit styl.</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a:xfrm>
            <a:off x="1905000" y="731519"/>
            <a:ext cx="6400800" cy="3474720"/>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18A2481B-5154-415F-B752-558547769AA3}" type="datetimeFigureOut">
              <a:rPr lang="cs-CZ" smtClean="0"/>
              <a:pPr/>
              <a:t>11.4.2012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153758" y="376517"/>
            <a:ext cx="2057400" cy="5238339"/>
          </a:xfrm>
          <a:effectLst/>
        </p:spPr>
        <p:txBody>
          <a:bodyPr vert="eaVert"/>
          <a:lstStyle>
            <a:lvl1pPr algn="l">
              <a:defRPr/>
            </a:lvl1pPr>
          </a:lstStyle>
          <a:p>
            <a:r>
              <a:rPr lang="cs-CZ" smtClean="0"/>
              <a:t>Kliknutím lze upravit styl.</a:t>
            </a:r>
            <a:endParaRPr lang="en-US"/>
          </a:p>
        </p:txBody>
      </p:sp>
      <p:sp>
        <p:nvSpPr>
          <p:cNvPr id="3" name="Vertical Text Placeholder 2"/>
          <p:cNvSpPr>
            <a:spLocks noGrp="1"/>
          </p:cNvSpPr>
          <p:nvPr>
            <p:ph type="body" orient="vert" idx="1"/>
          </p:nvPr>
        </p:nvSpPr>
        <p:spPr>
          <a:xfrm>
            <a:off x="3324113" y="731519"/>
            <a:ext cx="4829287" cy="4894729"/>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10"/>
          </p:nvPr>
        </p:nvSpPr>
        <p:spPr/>
        <p:txBody>
          <a:bodyPr/>
          <a:lstStyle/>
          <a:p>
            <a:fld id="{18A2481B-5154-415F-B752-558547769AA3}" type="datetimeFigureOut">
              <a:rPr lang="cs-CZ" smtClean="0"/>
              <a:pPr/>
              <a:t>11.4.2012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5105400"/>
            <a:ext cx="9144000" cy="175260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0" y="0"/>
            <a:ext cx="9144000" cy="510540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p:nvSpPr>
        <p:spPr>
          <a:xfrm>
            <a:off x="0" y="3768304"/>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a:off x="0" y="1600200"/>
            <a:ext cx="9144000" cy="5105400"/>
          </a:xfrm>
          <a:prstGeom prst="ellipse">
            <a:avLst/>
          </a:prstGeom>
          <a:gradFill flip="none" rotWithShape="1">
            <a:gsLst>
              <a:gs pos="0">
                <a:schemeClr val="bg1"/>
              </a:gs>
              <a:gs pos="56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793289" y="4372168"/>
            <a:ext cx="6512511" cy="1143000"/>
          </a:xfrm>
          <a:prstGeom prst="rect">
            <a:avLst/>
          </a:prstGeom>
          <a:effectLst/>
        </p:spPr>
        <p:txBody>
          <a:bodyPr vert="horz" lIns="91440" tIns="45720" rIns="91440" bIns="45720" rtlCol="0" anchor="t" anchorCtr="0">
            <a:noAutofit/>
          </a:bodyPr>
          <a:lstStyle/>
          <a:p>
            <a:r>
              <a:rPr lang="cs-CZ" smtClean="0"/>
              <a:t>Kliknutím lze upravit styl.</a:t>
            </a:r>
            <a:endParaRPr lang="en-US" dirty="0"/>
          </a:p>
        </p:txBody>
      </p:sp>
      <p:sp>
        <p:nvSpPr>
          <p:cNvPr id="3" name="Text Placeholder 2"/>
          <p:cNvSpPr>
            <a:spLocks noGrp="1"/>
          </p:cNvSpPr>
          <p:nvPr>
            <p:ph type="body" idx="1"/>
          </p:nvPr>
        </p:nvSpPr>
        <p:spPr>
          <a:xfrm>
            <a:off x="1143000" y="732260"/>
            <a:ext cx="6400800" cy="3474720"/>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2"/>
          </p:nvPr>
        </p:nvSpPr>
        <p:spPr>
          <a:xfrm>
            <a:off x="6172200" y="6172200"/>
            <a:ext cx="2514600" cy="365125"/>
          </a:xfrm>
          <a:prstGeom prst="rect">
            <a:avLst/>
          </a:prstGeom>
        </p:spPr>
        <p:txBody>
          <a:bodyPr vert="horz" lIns="91440" tIns="45720" rIns="91440" bIns="45720" rtlCol="0" anchor="ctr"/>
          <a:lstStyle>
            <a:lvl1pPr algn="r">
              <a:defRPr sz="1100" b="1">
                <a:solidFill>
                  <a:schemeClr val="tx1">
                    <a:lumMod val="50000"/>
                    <a:lumOff val="50000"/>
                  </a:schemeClr>
                </a:solidFill>
              </a:defRPr>
            </a:lvl1pPr>
          </a:lstStyle>
          <a:p>
            <a:fld id="{18A2481B-5154-415F-B752-558547769AA3}" type="datetimeFigureOut">
              <a:rPr lang="cs-CZ" smtClean="0"/>
              <a:pPr/>
              <a:t>11.4.2012</a:t>
            </a:fld>
            <a:endParaRPr lang="cs-CZ"/>
          </a:p>
        </p:txBody>
      </p:sp>
      <p:sp>
        <p:nvSpPr>
          <p:cNvPr id="5" name="Footer Placeholder 4"/>
          <p:cNvSpPr>
            <a:spLocks noGrp="1"/>
          </p:cNvSpPr>
          <p:nvPr>
            <p:ph type="ftr" sz="quarter" idx="3"/>
          </p:nvPr>
        </p:nvSpPr>
        <p:spPr>
          <a:xfrm>
            <a:off x="457199" y="6172200"/>
            <a:ext cx="3352801" cy="365125"/>
          </a:xfrm>
          <a:prstGeom prst="rect">
            <a:avLst/>
          </a:prstGeom>
        </p:spPr>
        <p:txBody>
          <a:bodyPr vert="horz" lIns="91440" tIns="45720" rIns="91440" bIns="45720" rtlCol="0" anchor="ctr"/>
          <a:lstStyle>
            <a:lvl1pPr algn="l">
              <a:defRPr sz="1100" b="1">
                <a:solidFill>
                  <a:schemeClr val="tx1">
                    <a:lumMod val="50000"/>
                    <a:lumOff val="50000"/>
                  </a:schemeClr>
                </a:solidFill>
              </a:defRPr>
            </a:lvl1pPr>
          </a:lstStyle>
          <a:p>
            <a:endParaRPr lang="cs-CZ"/>
          </a:p>
        </p:txBody>
      </p:sp>
      <p:sp>
        <p:nvSpPr>
          <p:cNvPr id="6" name="Slide Number Placeholder 5"/>
          <p:cNvSpPr>
            <a:spLocks noGrp="1"/>
          </p:cNvSpPr>
          <p:nvPr>
            <p:ph type="sldNum" sz="quarter" idx="4"/>
          </p:nvPr>
        </p:nvSpPr>
        <p:spPr>
          <a:xfrm>
            <a:off x="3810000" y="6172200"/>
            <a:ext cx="1828800" cy="365125"/>
          </a:xfrm>
          <a:prstGeom prst="rect">
            <a:avLst/>
          </a:prstGeom>
        </p:spPr>
        <p:txBody>
          <a:bodyPr vert="horz" lIns="91440" tIns="45720" rIns="91440" bIns="45720" rtlCol="0" anchor="ctr"/>
          <a:lstStyle>
            <a:lvl1pPr algn="ctr">
              <a:defRPr sz="1200" b="1">
                <a:solidFill>
                  <a:schemeClr val="tx1">
                    <a:lumMod val="50000"/>
                    <a:lumOff val="50000"/>
                  </a:schemeClr>
                </a:solidFill>
              </a:defRPr>
            </a:lvl1pPr>
          </a:lstStyle>
          <a:p>
            <a:fld id="{20264769-77EF-4CD0-90DE-F7D7F2D423C4}"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par>
    </p:tnLst>
  </p:timing>
  <p:txStyles>
    <p:titleStyle>
      <a:lvl1pPr marL="320040" indent="-320040" algn="r" defTabSz="914400" rtl="0" eaLnBrk="1" latinLnBrk="0" hangingPunct="1">
        <a:spcBef>
          <a:spcPct val="0"/>
        </a:spcBef>
        <a:buClr>
          <a:schemeClr val="accent6">
            <a:lumMod val="75000"/>
          </a:schemeClr>
        </a:buClr>
        <a:buSzPct val="128000"/>
        <a:buFont typeface="Georgia" pitchFamily="18" charset="0"/>
        <a:buChar char="*"/>
        <a:defRPr sz="46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200" kern="1200">
          <a:solidFill>
            <a:schemeClr val="tx1">
              <a:lumMod val="75000"/>
              <a:lumOff val="25000"/>
            </a:schemeClr>
          </a:solidFill>
          <a:latin typeface="+mn-lt"/>
          <a:ea typeface="+mn-ea"/>
          <a:cs typeface="+mn-cs"/>
        </a:defRPr>
      </a:lvl1pPr>
      <a:lvl2pPr marL="54864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000" kern="1200">
          <a:solidFill>
            <a:schemeClr val="tx1">
              <a:lumMod val="75000"/>
              <a:lumOff val="25000"/>
            </a:schemeClr>
          </a:solidFill>
          <a:latin typeface="+mn-lt"/>
          <a:ea typeface="+mn-ea"/>
          <a:cs typeface="+mn-cs"/>
        </a:defRPr>
      </a:lvl2pPr>
      <a:lvl3pPr marL="822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800" kern="1200">
          <a:solidFill>
            <a:schemeClr val="tx1">
              <a:lumMod val="75000"/>
              <a:lumOff val="25000"/>
            </a:schemeClr>
          </a:solidFill>
          <a:latin typeface="+mn-lt"/>
          <a:ea typeface="+mn-ea"/>
          <a:cs typeface="+mn-cs"/>
        </a:defRPr>
      </a:lvl3pPr>
      <a:lvl4pPr marL="109728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600" kern="1200">
          <a:solidFill>
            <a:schemeClr val="tx1">
              <a:lumMod val="75000"/>
              <a:lumOff val="25000"/>
            </a:schemeClr>
          </a:solidFill>
          <a:latin typeface="+mn-lt"/>
          <a:ea typeface="+mn-ea"/>
          <a:cs typeface="+mn-cs"/>
        </a:defRPr>
      </a:lvl4pPr>
      <a:lvl5pPr marL="138988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5pPr>
      <a:lvl6pPr marL="166420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6pPr>
      <a:lvl7pPr marL="1965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7pPr>
      <a:lvl8pPr marL="22860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8pPr>
      <a:lvl9pPr marL="2587752"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hyperlink" Target="http://www.google.cz/imgres?q=povrch+venu%C5%A1e&amp;num=10&amp;hl=cs&amp;gbv=2&amp;biw=1014&amp;bih=568&amp;tbm=isch&amp;tbnid=r3YYrJaf5VHFFM:&amp;imgrefurl=http://astronomia.zcu.cz/planety/venuse/1915-povrch&amp;docid=-h6TOUIzAPgq7M&amp;imgurl=http://astronomia.zcu.cz/obr/planety/venuse/venus" TargetMode="Externa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hyperlink" Target="http://www.google.cz/search?tbm=isch&amp;hl=cs&amp;source=hp&amp;biw=1014&amp;bih=568&amp;q=venu%C5%A1e&amp;gbv=2&amp;oq=venu%C5%A1e&amp;aq=f&amp;aqi=g10&amp;aql=&amp;gs_sm=e&amp;gs_upl=2678l4588l0l5242l6l6l0l0l0l0l382l758l4.1.0.1l6l0" TargetMode="Externa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hyperlink" Target="http://cs.wikipedia.org/wiki/Soubor:NovaSlunecniSoustava.jpg"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hyperlink" Target="http://cs.wikipedia.org/wiki/Soubor:Mgn_p39146.png" TargetMode="External"/><Relationship Id="rId4" Type="http://schemas.openxmlformats.org/officeDocument/2006/relationships/hyperlink" Target="http://cs.wikipedia.org/wiki/Soubor:Venuspioneeruv.jpg"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dnadpis 2"/>
          <p:cNvSpPr>
            <a:spLocks noGrp="1"/>
          </p:cNvSpPr>
          <p:nvPr>
            <p:ph type="subTitle" idx="1"/>
          </p:nvPr>
        </p:nvSpPr>
        <p:spPr>
          <a:xfrm>
            <a:off x="1403350" y="3573463"/>
            <a:ext cx="6400800" cy="1824037"/>
          </a:xfrm>
        </p:spPr>
        <p:txBody>
          <a:bodyPr rtlCol="0">
            <a:normAutofit fontScale="85000" lnSpcReduction="20000"/>
          </a:bodyPr>
          <a:lstStyle/>
          <a:p>
            <a:pPr fontAlgn="auto">
              <a:spcAft>
                <a:spcPts val="0"/>
              </a:spcAft>
              <a:buFont typeface="Wingdings 2"/>
              <a:buNone/>
              <a:defRPr/>
            </a:pPr>
            <a:r>
              <a:rPr lang="cs-CZ" dirty="0"/>
              <a:t>Základní škola a Mateřská škola Valašské Meziříčí, </a:t>
            </a:r>
            <a:r>
              <a:rPr lang="cs-CZ" dirty="0" err="1"/>
              <a:t>Poličná</a:t>
            </a:r>
            <a:r>
              <a:rPr lang="cs-CZ" dirty="0"/>
              <a:t> 276, okres Vsetín, příspěvková organizace</a:t>
            </a:r>
          </a:p>
          <a:p>
            <a:pPr>
              <a:spcAft>
                <a:spcPts val="0"/>
              </a:spcAft>
              <a:defRPr/>
            </a:pPr>
            <a:r>
              <a:rPr lang="cs-CZ" dirty="0"/>
              <a:t> projekt č. </a:t>
            </a:r>
            <a:r>
              <a:rPr lang="cs-CZ" dirty="0" smtClean="0"/>
              <a:t>CZ.1.07/1.4.00/21.1504</a:t>
            </a:r>
            <a:endParaRPr lang="cs-CZ" dirty="0"/>
          </a:p>
          <a:p>
            <a:pPr fontAlgn="auto">
              <a:spcAft>
                <a:spcPts val="0"/>
              </a:spcAft>
              <a:buFont typeface="Wingdings 2"/>
              <a:buNone/>
              <a:defRPr/>
            </a:pPr>
            <a:r>
              <a:rPr lang="cs-CZ" dirty="0"/>
              <a:t>Č. </a:t>
            </a:r>
            <a:r>
              <a:rPr lang="cs-CZ" dirty="0" err="1"/>
              <a:t>DUMu</a:t>
            </a:r>
            <a:r>
              <a:rPr lang="cs-CZ" dirty="0"/>
              <a:t>: </a:t>
            </a:r>
            <a:r>
              <a:rPr lang="cs-CZ" dirty="0" smtClean="0"/>
              <a:t>VY_52_INOVACE_650</a:t>
            </a:r>
            <a:endParaRPr lang="cs-CZ" dirty="0"/>
          </a:p>
          <a:p>
            <a:pPr fontAlgn="auto">
              <a:spcAft>
                <a:spcPts val="0"/>
              </a:spcAft>
              <a:buFont typeface="Wingdings 2"/>
              <a:buNone/>
              <a:defRPr/>
            </a:pPr>
            <a:r>
              <a:rPr lang="cs-CZ" dirty="0" err="1"/>
              <a:t>Tématický</a:t>
            </a:r>
            <a:r>
              <a:rPr lang="cs-CZ" dirty="0"/>
              <a:t> celek: </a:t>
            </a:r>
            <a:r>
              <a:rPr lang="cs-CZ" dirty="0" smtClean="0"/>
              <a:t>Vesmír</a:t>
            </a:r>
            <a:endParaRPr lang="cs-CZ" dirty="0"/>
          </a:p>
          <a:p>
            <a:pPr fontAlgn="auto">
              <a:spcAft>
                <a:spcPts val="0"/>
              </a:spcAft>
              <a:buFont typeface="Wingdings 2"/>
              <a:buNone/>
              <a:defRPr/>
            </a:pPr>
            <a:r>
              <a:rPr lang="cs-CZ" dirty="0"/>
              <a:t>Autor: </a:t>
            </a:r>
            <a:r>
              <a:rPr lang="cs-CZ" dirty="0" smtClean="0"/>
              <a:t>Rudolf Konvičný</a:t>
            </a:r>
            <a:endParaRPr lang="cs-CZ" dirty="0"/>
          </a:p>
          <a:p>
            <a:pPr fontAlgn="auto">
              <a:spcAft>
                <a:spcPts val="0"/>
              </a:spcAft>
              <a:buFont typeface="Arial" pitchFamily="34" charset="0"/>
              <a:buNone/>
              <a:defRPr/>
            </a:pPr>
            <a:endParaRPr lang="cs-CZ" dirty="0"/>
          </a:p>
        </p:txBody>
      </p:sp>
      <p:sp>
        <p:nvSpPr>
          <p:cNvPr id="2050" name="Nadpis 1"/>
          <p:cNvSpPr>
            <a:spLocks noGrp="1"/>
          </p:cNvSpPr>
          <p:nvPr>
            <p:ph type="ctrTitle"/>
          </p:nvPr>
        </p:nvSpPr>
        <p:spPr>
          <a:xfrm>
            <a:off x="590550" y="1844824"/>
            <a:ext cx="7772400" cy="1470025"/>
          </a:xfrm>
        </p:spPr>
        <p:txBody>
          <a:bodyPr/>
          <a:lstStyle/>
          <a:p>
            <a:pPr fontAlgn="auto">
              <a:spcAft>
                <a:spcPts val="0"/>
              </a:spcAft>
              <a:defRPr/>
            </a:pPr>
            <a:r>
              <a:rPr lang="cs-CZ" dirty="0" smtClean="0"/>
              <a:t>Venuše</a:t>
            </a:r>
          </a:p>
        </p:txBody>
      </p:sp>
      <p:pic>
        <p:nvPicPr>
          <p:cNvPr id="717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19250" y="404813"/>
            <a:ext cx="5715000" cy="1247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73" name="TextovéPole 5"/>
          <p:cNvSpPr txBox="1">
            <a:spLocks noChangeArrowheads="1"/>
          </p:cNvSpPr>
          <p:nvPr/>
        </p:nvSpPr>
        <p:spPr bwMode="auto">
          <a:xfrm>
            <a:off x="971550" y="5103674"/>
            <a:ext cx="7056438" cy="17543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onstantia" pitchFamily="18" charset="0"/>
              </a:defRPr>
            </a:lvl1pPr>
            <a:lvl2pPr marL="742950" indent="-285750">
              <a:defRPr>
                <a:solidFill>
                  <a:schemeClr val="tx1"/>
                </a:solidFill>
                <a:latin typeface="Constantia" pitchFamily="18" charset="0"/>
              </a:defRPr>
            </a:lvl2pPr>
            <a:lvl3pPr marL="1143000" indent="-228600">
              <a:defRPr>
                <a:solidFill>
                  <a:schemeClr val="tx1"/>
                </a:solidFill>
                <a:latin typeface="Constantia" pitchFamily="18" charset="0"/>
              </a:defRPr>
            </a:lvl3pPr>
            <a:lvl4pPr marL="1600200" indent="-228600">
              <a:defRPr>
                <a:solidFill>
                  <a:schemeClr val="tx1"/>
                </a:solidFill>
                <a:latin typeface="Constantia" pitchFamily="18" charset="0"/>
              </a:defRPr>
            </a:lvl4pPr>
            <a:lvl5pPr marL="2057400" indent="-228600">
              <a:defRPr>
                <a:solidFill>
                  <a:schemeClr val="tx1"/>
                </a:solidFill>
                <a:latin typeface="Constantia" pitchFamily="18" charset="0"/>
              </a:defRPr>
            </a:lvl5pPr>
            <a:lvl6pPr marL="2514600" indent="-228600" fontAlgn="base">
              <a:spcBef>
                <a:spcPct val="0"/>
              </a:spcBef>
              <a:spcAft>
                <a:spcPct val="0"/>
              </a:spcAft>
              <a:defRPr>
                <a:solidFill>
                  <a:schemeClr val="tx1"/>
                </a:solidFill>
                <a:latin typeface="Constantia" pitchFamily="18" charset="0"/>
              </a:defRPr>
            </a:lvl6pPr>
            <a:lvl7pPr marL="2971800" indent="-228600" fontAlgn="base">
              <a:spcBef>
                <a:spcPct val="0"/>
              </a:spcBef>
              <a:spcAft>
                <a:spcPct val="0"/>
              </a:spcAft>
              <a:defRPr>
                <a:solidFill>
                  <a:schemeClr val="tx1"/>
                </a:solidFill>
                <a:latin typeface="Constantia" pitchFamily="18" charset="0"/>
              </a:defRPr>
            </a:lvl7pPr>
            <a:lvl8pPr marL="3429000" indent="-228600" fontAlgn="base">
              <a:spcBef>
                <a:spcPct val="0"/>
              </a:spcBef>
              <a:spcAft>
                <a:spcPct val="0"/>
              </a:spcAft>
              <a:defRPr>
                <a:solidFill>
                  <a:schemeClr val="tx1"/>
                </a:solidFill>
                <a:latin typeface="Constantia" pitchFamily="18" charset="0"/>
              </a:defRPr>
            </a:lvl8pPr>
            <a:lvl9pPr marL="3886200" indent="-228600" fontAlgn="base">
              <a:spcBef>
                <a:spcPct val="0"/>
              </a:spcBef>
              <a:spcAft>
                <a:spcPct val="0"/>
              </a:spcAft>
              <a:defRPr>
                <a:solidFill>
                  <a:schemeClr val="tx1"/>
                </a:solidFill>
                <a:latin typeface="Constantia" pitchFamily="18" charset="0"/>
              </a:defRPr>
            </a:lvl9pPr>
          </a:lstStyle>
          <a:p>
            <a:endParaRPr lang="cs-CZ" dirty="0">
              <a:solidFill>
                <a:prstClr val="white"/>
              </a:solidFill>
              <a:latin typeface="Calibri" pitchFamily="34" charset="0"/>
            </a:endParaRPr>
          </a:p>
          <a:p>
            <a:pPr algn="ctr" fontAlgn="auto">
              <a:spcBef>
                <a:spcPts val="0"/>
              </a:spcBef>
              <a:spcAft>
                <a:spcPts val="0"/>
              </a:spcAft>
              <a:defRPr/>
            </a:pPr>
            <a:r>
              <a:rPr lang="cs-CZ" dirty="0">
                <a:latin typeface="Calibri" pitchFamily="34" charset="0"/>
              </a:rPr>
              <a:t>Anotace</a:t>
            </a:r>
            <a:r>
              <a:rPr lang="cs-CZ" dirty="0" smtClean="0">
                <a:latin typeface="Calibri" pitchFamily="34" charset="0"/>
              </a:rPr>
              <a:t>: </a:t>
            </a:r>
            <a:r>
              <a:rPr lang="cs-CZ" dirty="0">
                <a:solidFill>
                  <a:schemeClr val="bg2">
                    <a:lumMod val="10000"/>
                  </a:schemeClr>
                </a:solidFill>
              </a:rPr>
              <a:t>Materiál je určen k využití pro práci s interaktivní tabulí.</a:t>
            </a:r>
          </a:p>
          <a:p>
            <a:pPr algn="ctr" fontAlgn="auto">
              <a:spcBef>
                <a:spcPts val="0"/>
              </a:spcBef>
              <a:spcAft>
                <a:spcPts val="0"/>
              </a:spcAft>
              <a:defRPr/>
            </a:pPr>
            <a:r>
              <a:rPr lang="cs-CZ" dirty="0">
                <a:solidFill>
                  <a:schemeClr val="bg2">
                    <a:lumMod val="10000"/>
                  </a:schemeClr>
                </a:solidFill>
              </a:rPr>
              <a:t>Slouží k probírání </a:t>
            </a:r>
            <a:r>
              <a:rPr lang="cs-CZ" dirty="0" err="1">
                <a:solidFill>
                  <a:schemeClr val="bg2">
                    <a:lumMod val="10000"/>
                  </a:schemeClr>
                </a:solidFill>
              </a:rPr>
              <a:t>tématického</a:t>
            </a:r>
            <a:r>
              <a:rPr lang="cs-CZ" dirty="0">
                <a:solidFill>
                  <a:schemeClr val="bg2">
                    <a:lumMod val="10000"/>
                  </a:schemeClr>
                </a:solidFill>
              </a:rPr>
              <a:t> celku  Vesmír  formou prezentace.  Materiál obsahuje obrázky k větší názornosti a zpestření výuky. </a:t>
            </a:r>
          </a:p>
          <a:p>
            <a:pPr algn="ctr" fontAlgn="auto">
              <a:spcBef>
                <a:spcPts val="0"/>
              </a:spcBef>
              <a:spcAft>
                <a:spcPts val="0"/>
              </a:spcAft>
              <a:defRPr/>
            </a:pPr>
            <a:r>
              <a:rPr lang="cs-CZ" dirty="0">
                <a:solidFill>
                  <a:schemeClr val="bg2">
                    <a:lumMod val="10000"/>
                  </a:schemeClr>
                </a:solidFill>
              </a:rPr>
              <a:t>Materiál může být využit jako zápis do sešitu.</a:t>
            </a:r>
          </a:p>
          <a:p>
            <a:endParaRPr lang="cs-CZ" dirty="0">
              <a:solidFill>
                <a:prstClr val="white"/>
              </a:solidFill>
              <a:latin typeface="Calibri" pitchFamily="34" charset="0"/>
            </a:endParaRPr>
          </a:p>
        </p:txBody>
      </p:sp>
    </p:spTree>
    <p:extLst>
      <p:ext uri="{BB962C8B-B14F-4D97-AF65-F5344CB8AC3E}">
        <p14:creationId xmlns:p14="http://schemas.microsoft.com/office/powerpoint/2010/main" val="2454306918"/>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dnadpis 2"/>
          <p:cNvSpPr>
            <a:spLocks noGrp="1"/>
          </p:cNvSpPr>
          <p:nvPr>
            <p:ph type="subTitle" idx="1"/>
          </p:nvPr>
        </p:nvSpPr>
        <p:spPr>
          <a:xfrm>
            <a:off x="1619672" y="4797152"/>
            <a:ext cx="5637010" cy="882119"/>
          </a:xfrm>
        </p:spPr>
        <p:txBody>
          <a:bodyPr>
            <a:normAutofit/>
          </a:bodyPr>
          <a:lstStyle/>
          <a:p>
            <a:r>
              <a:rPr lang="cs-CZ" sz="4000" i="1" dirty="0" smtClean="0"/>
              <a:t>Horké dvojče</a:t>
            </a:r>
            <a:endParaRPr lang="cs-CZ" sz="4000" i="1" dirty="0"/>
          </a:p>
        </p:txBody>
      </p:sp>
      <p:sp>
        <p:nvSpPr>
          <p:cNvPr id="2" name="Nadpis 1"/>
          <p:cNvSpPr>
            <a:spLocks noGrp="1"/>
          </p:cNvSpPr>
          <p:nvPr>
            <p:ph type="ctrTitle"/>
          </p:nvPr>
        </p:nvSpPr>
        <p:spPr>
          <a:xfrm>
            <a:off x="2532162" y="2708920"/>
            <a:ext cx="7175351" cy="1793167"/>
          </a:xfrm>
        </p:spPr>
        <p:txBody>
          <a:bodyPr>
            <a:normAutofit/>
          </a:bodyPr>
          <a:lstStyle/>
          <a:p>
            <a:r>
              <a:rPr lang="cs-CZ" sz="6000" dirty="0" smtClean="0"/>
              <a:t>VENUŠE</a:t>
            </a:r>
            <a:endParaRPr lang="cs-CZ" sz="6000" dirty="0"/>
          </a:p>
        </p:txBody>
      </p:sp>
      <p:pic>
        <p:nvPicPr>
          <p:cNvPr id="4098" name="Picture 2" descr="Astronomický symbol Venuše"/>
          <p:cNvPicPr>
            <a:picLocks noChangeAspect="1" noChangeArrowheads="1"/>
          </p:cNvPicPr>
          <p:nvPr/>
        </p:nvPicPr>
        <p:blipFill>
          <a:blip r:embed="rId2" cstate="print"/>
          <a:srcRect/>
          <a:stretch>
            <a:fillRect/>
          </a:stretch>
        </p:blipFill>
        <p:spPr bwMode="auto">
          <a:xfrm>
            <a:off x="1979712" y="1556792"/>
            <a:ext cx="1152128" cy="1152128"/>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Soubor:Venuspioneeruv.jpg"/>
          <p:cNvPicPr>
            <a:picLocks noChangeAspect="1" noChangeArrowheads="1"/>
          </p:cNvPicPr>
          <p:nvPr/>
        </p:nvPicPr>
        <p:blipFill>
          <a:blip r:embed="rId2" cstate="print"/>
          <a:srcRect/>
          <a:stretch>
            <a:fillRect/>
          </a:stretch>
        </p:blipFill>
        <p:spPr bwMode="auto">
          <a:xfrm>
            <a:off x="2051720" y="548680"/>
            <a:ext cx="5314950" cy="5715000"/>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bdélník 3"/>
          <p:cNvSpPr/>
          <p:nvPr/>
        </p:nvSpPr>
        <p:spPr>
          <a:xfrm>
            <a:off x="755576" y="1412776"/>
            <a:ext cx="8136904" cy="3539430"/>
          </a:xfrm>
          <a:prstGeom prst="rect">
            <a:avLst/>
          </a:prstGeom>
        </p:spPr>
        <p:txBody>
          <a:bodyPr wrap="square">
            <a:spAutoFit/>
          </a:bodyPr>
          <a:lstStyle/>
          <a:p>
            <a:pPr>
              <a:buFont typeface="Arial" pitchFamily="34" charset="0"/>
              <a:buChar char="•"/>
            </a:pPr>
            <a:endParaRPr lang="cs-CZ" sz="3200" dirty="0" smtClean="0"/>
          </a:p>
          <a:p>
            <a:pPr>
              <a:buFont typeface="Arial" pitchFamily="34" charset="0"/>
              <a:buChar char="•"/>
            </a:pPr>
            <a:endParaRPr lang="cs-CZ" sz="3200" dirty="0"/>
          </a:p>
          <a:p>
            <a:pPr>
              <a:buFont typeface="Arial" pitchFamily="34" charset="0"/>
              <a:buChar char="•"/>
            </a:pPr>
            <a:r>
              <a:rPr lang="cs-CZ" sz="3200" dirty="0" smtClean="0"/>
              <a:t> pojmenovaná po římské bohyni  lásky a krásy Venuši</a:t>
            </a:r>
          </a:p>
          <a:p>
            <a:pPr>
              <a:buFont typeface="Arial" pitchFamily="34" charset="0"/>
              <a:buChar char="•"/>
            </a:pPr>
            <a:endParaRPr lang="cs-CZ" sz="3200" dirty="0" smtClean="0"/>
          </a:p>
          <a:p>
            <a:pPr>
              <a:buFont typeface="Arial" pitchFamily="34" charset="0"/>
              <a:buChar char="•"/>
            </a:pPr>
            <a:r>
              <a:rPr lang="cs-CZ" sz="3200" dirty="0" smtClean="0"/>
              <a:t>  jedná se o jedinou planetu sluneční soustavy, která je pojmenována po ženě</a:t>
            </a:r>
            <a:endParaRPr lang="cs-CZ" sz="3200" dirty="0"/>
          </a:p>
        </p:txBody>
      </p:sp>
      <p:sp>
        <p:nvSpPr>
          <p:cNvPr id="2" name="Nadpis 1"/>
          <p:cNvSpPr>
            <a:spLocks noGrp="1"/>
          </p:cNvSpPr>
          <p:nvPr>
            <p:ph type="title"/>
          </p:nvPr>
        </p:nvSpPr>
        <p:spPr>
          <a:xfrm>
            <a:off x="467544" y="841276"/>
            <a:ext cx="8229600" cy="1143000"/>
          </a:xfrm>
        </p:spPr>
        <p:txBody>
          <a:bodyPr/>
          <a:lstStyle/>
          <a:p>
            <a:r>
              <a:rPr lang="cs-CZ" dirty="0" smtClean="0"/>
              <a:t>Venuše</a:t>
            </a:r>
            <a:endParaRPr lang="cs-CZ" dirty="0"/>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descr="http://media.novinky.cz/097/170978-top_foto1-frvhw.jpg"/>
          <p:cNvPicPr>
            <a:picLocks noChangeAspect="1" noChangeArrowheads="1"/>
          </p:cNvPicPr>
          <p:nvPr/>
        </p:nvPicPr>
        <p:blipFill>
          <a:blip r:embed="rId2" cstate="print"/>
          <a:srcRect/>
          <a:stretch>
            <a:fillRect/>
          </a:stretch>
        </p:blipFill>
        <p:spPr bwMode="auto">
          <a:xfrm>
            <a:off x="683567" y="1052736"/>
            <a:ext cx="7820451" cy="4392488"/>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files.slunecnisoustava.webnode.cz/200000200-c0e24c1dc8/fe44a1c622_37902264_o2.jpg"/>
          <p:cNvPicPr>
            <a:picLocks noChangeAspect="1" noChangeArrowheads="1"/>
          </p:cNvPicPr>
          <p:nvPr/>
        </p:nvPicPr>
        <p:blipFill>
          <a:blip r:embed="rId2" cstate="print"/>
          <a:srcRect/>
          <a:stretch>
            <a:fillRect/>
          </a:stretch>
        </p:blipFill>
        <p:spPr bwMode="auto">
          <a:xfrm>
            <a:off x="539552" y="980728"/>
            <a:ext cx="8306292" cy="3960440"/>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Základní údaje</a:t>
            </a:r>
            <a:endParaRPr lang="cs-CZ" dirty="0"/>
          </a:p>
        </p:txBody>
      </p:sp>
      <p:sp>
        <p:nvSpPr>
          <p:cNvPr id="3" name="Zástupný symbol pro obsah 2"/>
          <p:cNvSpPr>
            <a:spLocks noGrp="1"/>
          </p:cNvSpPr>
          <p:nvPr>
            <p:ph sz="quarter" idx="13"/>
          </p:nvPr>
        </p:nvSpPr>
        <p:spPr/>
        <p:txBody>
          <a:bodyPr/>
          <a:lstStyle/>
          <a:p>
            <a:r>
              <a:rPr lang="cs-CZ" dirty="0" smtClean="0"/>
              <a:t>Poloha- druhá planeta od Slunce</a:t>
            </a:r>
          </a:p>
          <a:p>
            <a:r>
              <a:rPr lang="cs-CZ" dirty="0" smtClean="0"/>
              <a:t>Průměrná vzdálenost od Slunce- 108 miliónů km</a:t>
            </a:r>
          </a:p>
          <a:p>
            <a:r>
              <a:rPr lang="cs-CZ" dirty="0" smtClean="0"/>
              <a:t>Oběžná rychlost- 126 111 km/h</a:t>
            </a:r>
          </a:p>
          <a:p>
            <a:r>
              <a:rPr lang="cs-CZ" dirty="0" smtClean="0"/>
              <a:t>Hmotnost- čtyři pětiny hmotnosti Země</a:t>
            </a:r>
          </a:p>
          <a:p>
            <a:r>
              <a:rPr lang="cs-CZ" dirty="0" smtClean="0"/>
              <a:t>Gravitace- devět desetin hmotnosti Země; člověk vážící 45kg by tu vážil 40kg</a:t>
            </a:r>
            <a:endParaRPr lang="cs-CZ" dirty="0"/>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4294967295"/>
          </p:nvPr>
        </p:nvSpPr>
        <p:spPr>
          <a:xfrm>
            <a:off x="914400" y="1125538"/>
            <a:ext cx="8229600" cy="4525962"/>
          </a:xfrm>
        </p:spPr>
        <p:txBody>
          <a:bodyPr>
            <a:normAutofit/>
          </a:bodyPr>
          <a:lstStyle/>
          <a:p>
            <a:r>
              <a:rPr lang="cs-CZ" sz="3600" dirty="0" smtClean="0"/>
              <a:t>Průměrná povrchová teplota- 500°C</a:t>
            </a:r>
          </a:p>
          <a:p>
            <a:r>
              <a:rPr lang="cs-CZ" sz="3600" dirty="0" smtClean="0"/>
              <a:t>Hlavní atmosférické plyny- oxid uhličitý</a:t>
            </a:r>
          </a:p>
          <a:p>
            <a:pPr>
              <a:buNone/>
            </a:pPr>
            <a:endParaRPr lang="cs-CZ" sz="3600" dirty="0" smtClean="0"/>
          </a:p>
          <a:p>
            <a:r>
              <a:rPr lang="cs-CZ" sz="3600" dirty="0" smtClean="0"/>
              <a:t>Měsíce- Žádné</a:t>
            </a:r>
          </a:p>
          <a:p>
            <a:r>
              <a:rPr lang="cs-CZ" sz="3600" dirty="0" smtClean="0"/>
              <a:t>Prstence- Žádné</a:t>
            </a:r>
            <a:endParaRPr lang="cs-CZ" sz="3600" dirty="0"/>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2123728" y="5589240"/>
            <a:ext cx="6512511" cy="1143000"/>
          </a:xfrm>
        </p:spPr>
        <p:txBody>
          <a:bodyPr/>
          <a:lstStyle/>
          <a:p>
            <a:r>
              <a:rPr lang="cs-CZ" dirty="0" smtClean="0"/>
              <a:t>Stavba Venuše</a:t>
            </a:r>
            <a:endParaRPr lang="cs-CZ" dirty="0"/>
          </a:p>
        </p:txBody>
      </p:sp>
      <p:sp>
        <p:nvSpPr>
          <p:cNvPr id="3" name="Zástupný symbol pro obsah 2"/>
          <p:cNvSpPr>
            <a:spLocks noGrp="1"/>
          </p:cNvSpPr>
          <p:nvPr>
            <p:ph sz="quarter" idx="13"/>
          </p:nvPr>
        </p:nvSpPr>
        <p:spPr>
          <a:xfrm>
            <a:off x="539552" y="1412776"/>
            <a:ext cx="8229600" cy="4493096"/>
          </a:xfrm>
        </p:spPr>
        <p:txBody>
          <a:bodyPr>
            <a:normAutofit/>
          </a:bodyPr>
          <a:lstStyle/>
          <a:p>
            <a:r>
              <a:rPr lang="cs-CZ" sz="2800" dirty="0"/>
              <a:t>V horních vrstvách Venuše vanou větry vysokou rychlostí (kolem 350 km v hodině). U povrchu už rychlost větru není tak výrazná a blíží se několika desítkám km/h</a:t>
            </a:r>
            <a:r>
              <a:rPr lang="cs-CZ" sz="2800" dirty="0" smtClean="0"/>
              <a:t>.</a:t>
            </a:r>
          </a:p>
          <a:p>
            <a:pPr marL="45720" indent="0">
              <a:buNone/>
            </a:pPr>
            <a:endParaRPr lang="cs-CZ" sz="2800" dirty="0" smtClean="0"/>
          </a:p>
          <a:p>
            <a:r>
              <a:rPr lang="cs-CZ" sz="2800" dirty="0"/>
              <a:t>Předpokládá se, že se nitro Venuše skládá z kapalného jádra obklopeného relativně tenkým pláštěm se skalnatou kůrou. </a:t>
            </a:r>
          </a:p>
          <a:p>
            <a:endParaRPr lang="cs-CZ" sz="2800" dirty="0"/>
          </a:p>
          <a:p>
            <a:endParaRPr lang="cs-CZ" dirty="0"/>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délník 2"/>
          <p:cNvSpPr/>
          <p:nvPr/>
        </p:nvSpPr>
        <p:spPr>
          <a:xfrm>
            <a:off x="827584" y="1196752"/>
            <a:ext cx="7020272" cy="954107"/>
          </a:xfrm>
          <a:prstGeom prst="rect">
            <a:avLst/>
          </a:prstGeom>
        </p:spPr>
        <p:txBody>
          <a:bodyPr wrap="square">
            <a:spAutoFit/>
          </a:bodyPr>
          <a:lstStyle/>
          <a:p>
            <a:pPr algn="ctr"/>
            <a:r>
              <a:rPr lang="cs-CZ" sz="2800" dirty="0" smtClean="0"/>
              <a:t>Atmosféra Venuše je poměrně hustá a především značně horká.</a:t>
            </a:r>
            <a:endParaRPr lang="cs-CZ" sz="2800" dirty="0"/>
          </a:p>
        </p:txBody>
      </p:sp>
      <p:sp>
        <p:nvSpPr>
          <p:cNvPr id="4" name="Obdélník 3"/>
          <p:cNvSpPr/>
          <p:nvPr/>
        </p:nvSpPr>
        <p:spPr>
          <a:xfrm>
            <a:off x="1475656" y="3140968"/>
            <a:ext cx="6228184" cy="1815882"/>
          </a:xfrm>
          <a:prstGeom prst="rect">
            <a:avLst/>
          </a:prstGeom>
        </p:spPr>
        <p:txBody>
          <a:bodyPr wrap="square">
            <a:spAutoFit/>
          </a:bodyPr>
          <a:lstStyle/>
          <a:p>
            <a:pPr algn="ctr"/>
            <a:r>
              <a:rPr lang="cs-CZ" sz="2800" dirty="0" smtClean="0"/>
              <a:t>  </a:t>
            </a:r>
            <a:r>
              <a:rPr lang="cs-CZ" sz="2800" dirty="0"/>
              <a:t>P</a:t>
            </a:r>
            <a:r>
              <a:rPr lang="cs-CZ" sz="2800" dirty="0" smtClean="0"/>
              <a:t>ovrchová teplota se pohybuje kolem 460 °C  a dochází k  postupnému ochlazování ve vyšších vrstvách. V nejvyšší vrstvě je kolem 15 stupňů.</a:t>
            </a:r>
            <a:endParaRPr lang="cs-CZ" sz="2800" dirty="0"/>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886644" y="1889249"/>
            <a:ext cx="7776864" cy="1384995"/>
          </a:xfrm>
          <a:prstGeom prst="rect">
            <a:avLst/>
          </a:prstGeom>
        </p:spPr>
        <p:txBody>
          <a:bodyPr wrap="square">
            <a:spAutoFit/>
          </a:bodyPr>
          <a:lstStyle/>
          <a:p>
            <a:pPr algn="ctr"/>
            <a:r>
              <a:rPr lang="cs-CZ" sz="2800" dirty="0" smtClean="0"/>
              <a:t>Teprve na konci 20. století se nám podařilo prohlédnout skrze hustou atmosféru Venuše, která chrání před našimi zraky skutečný povrch planety.</a:t>
            </a:r>
            <a:endParaRPr lang="cs-CZ" sz="2800" dirty="0"/>
          </a:p>
        </p:txBody>
      </p:sp>
      <p:sp>
        <p:nvSpPr>
          <p:cNvPr id="3" name="Tlačítko akce: Vlastní 2">
            <a:hlinkClick r:id="rId2" highlightClick="1"/>
          </p:cNvPr>
          <p:cNvSpPr/>
          <p:nvPr/>
        </p:nvSpPr>
        <p:spPr>
          <a:xfrm>
            <a:off x="4067944" y="4365104"/>
            <a:ext cx="2664296" cy="1042416"/>
          </a:xfrm>
          <a:prstGeom prst="actionButtonBlank">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Vrstva Venuše</a:t>
            </a:r>
            <a:endParaRPr lang="cs-CZ" dirty="0"/>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426767" y="1700808"/>
            <a:ext cx="8496944" cy="3108543"/>
          </a:xfrm>
          <a:prstGeom prst="rect">
            <a:avLst/>
          </a:prstGeom>
        </p:spPr>
        <p:txBody>
          <a:bodyPr wrap="square">
            <a:spAutoFit/>
          </a:bodyPr>
          <a:lstStyle/>
          <a:p>
            <a:pPr algn="ctr"/>
            <a:r>
              <a:rPr lang="cs-CZ" sz="2800" dirty="0" smtClean="0"/>
              <a:t>Povrch Venuše je zjizven krátery způsobenými meteory, které na něj náhodně dopadají. Krátery menší než 2 kilometry (1,2 míle) zde téměř nenajdete. Je to způsobeno hustou atmosférou, ve které většina malých meteorů shoří. Výjimku tvoří velké meteority, které mohou proniknout atmosférou až na povrch. Ty se rozbijí až těsně před dopadem a vytvoří velké krátery.</a:t>
            </a:r>
            <a:endParaRPr lang="cs-CZ" sz="2800" dirty="0"/>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2195736" y="908720"/>
            <a:ext cx="5760640" cy="4401205"/>
          </a:xfrm>
          <a:prstGeom prst="rect">
            <a:avLst/>
          </a:prstGeom>
        </p:spPr>
        <p:txBody>
          <a:bodyPr wrap="square">
            <a:spAutoFit/>
          </a:bodyPr>
          <a:lstStyle/>
          <a:p>
            <a:pPr algn="ctr"/>
            <a:r>
              <a:rPr lang="cs-CZ" sz="2800" dirty="0" smtClean="0"/>
              <a:t>Vulkány a vulkanické oblasti také patří k častým úkazům. Přinejmenším 85 % povrchu Venuše je pokryto vulkanickou horninou. </a:t>
            </a:r>
          </a:p>
          <a:p>
            <a:pPr algn="ctr"/>
            <a:r>
              <a:rPr lang="cs-CZ" sz="2800" dirty="0" smtClean="0"/>
              <a:t>Mohutné výtoky lávy dosahující i několika kilometrů pokrývají většinu nížin. </a:t>
            </a:r>
          </a:p>
          <a:p>
            <a:pPr algn="ctr"/>
            <a:r>
              <a:rPr lang="cs-CZ" sz="2800" dirty="0" smtClean="0"/>
              <a:t>Více než 100 000 malých sopek působí jako drobné body mezi velkými vulkány. </a:t>
            </a:r>
            <a:endParaRPr lang="cs-CZ" sz="2800" dirty="0"/>
          </a:p>
        </p:txBody>
      </p:sp>
      <p:sp>
        <p:nvSpPr>
          <p:cNvPr id="3" name="Tlačítko akce: Vlastní 2">
            <a:hlinkClick r:id="rId2" highlightClick="1"/>
          </p:cNvPr>
          <p:cNvSpPr/>
          <p:nvPr/>
        </p:nvSpPr>
        <p:spPr>
          <a:xfrm>
            <a:off x="3491880" y="5309925"/>
            <a:ext cx="3274664" cy="840885"/>
          </a:xfrm>
          <a:prstGeom prst="actionButtonBlank">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Povrch  Venuše</a:t>
            </a:r>
            <a:endParaRPr lang="cs-CZ" dirty="0"/>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87624" y="188640"/>
            <a:ext cx="6778327" cy="53564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Obdélník 1"/>
          <p:cNvSpPr/>
          <p:nvPr/>
        </p:nvSpPr>
        <p:spPr>
          <a:xfrm>
            <a:off x="467544" y="5686157"/>
            <a:ext cx="8280920" cy="707886"/>
          </a:xfrm>
          <a:prstGeom prst="rect">
            <a:avLst/>
          </a:prstGeom>
        </p:spPr>
        <p:txBody>
          <a:bodyPr wrap="square">
            <a:spAutoFit/>
          </a:bodyPr>
          <a:lstStyle/>
          <a:p>
            <a:r>
              <a:rPr lang="cs-CZ" sz="2000" dirty="0"/>
              <a:t>Tři impaktní krátery na Venuši. Nejblíže k pozorovateli se nachází kráter </a:t>
            </a:r>
            <a:r>
              <a:rPr lang="cs-CZ" sz="2000" dirty="0" smtClean="0"/>
              <a:t>Saskia o</a:t>
            </a:r>
            <a:r>
              <a:rPr lang="cs-CZ" sz="2000" dirty="0"/>
              <a:t> průměru 37,3 km. Snímek byl pořízen z radarového mapování povrchu</a:t>
            </a:r>
          </a:p>
        </p:txBody>
      </p:sp>
    </p:spTree>
    <p:extLst>
      <p:ext uri="{BB962C8B-B14F-4D97-AF65-F5344CB8AC3E}">
        <p14:creationId xmlns:p14="http://schemas.microsoft.com/office/powerpoint/2010/main" val="2531980641"/>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2339752" y="1412776"/>
            <a:ext cx="4572000" cy="3539430"/>
          </a:xfrm>
          <a:prstGeom prst="rect">
            <a:avLst/>
          </a:prstGeom>
        </p:spPr>
        <p:txBody>
          <a:bodyPr>
            <a:spAutoFit/>
          </a:bodyPr>
          <a:lstStyle/>
          <a:p>
            <a:pPr algn="ctr"/>
            <a:r>
              <a:rPr lang="cs-CZ" sz="2800" dirty="0" smtClean="0"/>
              <a:t>Jednou ze zajímavostí atmosféry jsou černé skvrny, které krouží v jejích horních vrstvách. Podle výzkumníků Texaské univerzity může planeta obsahovat v horní atmosféře vhodné místo pro život.</a:t>
            </a:r>
            <a:endParaRPr lang="cs-CZ" sz="2800" dirty="0"/>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Citace</a:t>
            </a:r>
            <a:endParaRPr lang="cs-CZ" dirty="0"/>
          </a:p>
        </p:txBody>
      </p:sp>
      <p:sp>
        <p:nvSpPr>
          <p:cNvPr id="3" name="Zástupný symbol pro obsah 2"/>
          <p:cNvSpPr>
            <a:spLocks noGrp="1"/>
          </p:cNvSpPr>
          <p:nvPr>
            <p:ph sz="quarter" idx="13"/>
          </p:nvPr>
        </p:nvSpPr>
        <p:spPr/>
        <p:txBody>
          <a:bodyPr>
            <a:normAutofit fontScale="77500" lnSpcReduction="20000"/>
          </a:bodyPr>
          <a:lstStyle/>
          <a:p>
            <a:pPr marL="0" indent="0">
              <a:buNone/>
            </a:pPr>
            <a:r>
              <a:rPr lang="cs-CZ" dirty="0" err="1" smtClean="0"/>
              <a:t>Power:NovaSlunecniSoustava.jpg</a:t>
            </a:r>
            <a:r>
              <a:rPr lang="cs-CZ" b="1" dirty="0" smtClean="0"/>
              <a:t> </a:t>
            </a:r>
            <a:r>
              <a:rPr lang="cs-CZ" b="1" dirty="0"/>
              <a:t>[online]. </a:t>
            </a:r>
            <a:r>
              <a:rPr lang="cs-CZ" b="1" dirty="0" smtClean="0"/>
              <a:t>29.1.2012 18:02:41 </a:t>
            </a:r>
            <a:r>
              <a:rPr lang="cs-CZ" b="1" dirty="0"/>
              <a:t>[cit. </a:t>
            </a:r>
            <a:r>
              <a:rPr lang="cs-CZ" b="1" dirty="0" smtClean="0"/>
              <a:t>2012-01-29]. </a:t>
            </a:r>
            <a:r>
              <a:rPr lang="cs-CZ" b="1" dirty="0"/>
              <a:t>Dostupný z WWW: &lt; </a:t>
            </a:r>
            <a:r>
              <a:rPr lang="cs-CZ" dirty="0">
                <a:hlinkClick r:id="rId3"/>
              </a:rPr>
              <a:t>http://</a:t>
            </a:r>
            <a:r>
              <a:rPr lang="cs-CZ" dirty="0" smtClean="0">
                <a:hlinkClick r:id="rId3"/>
              </a:rPr>
              <a:t>cs.wikipedia.org/wiki/</a:t>
            </a:r>
            <a:r>
              <a:rPr lang="cs-CZ" dirty="0" err="1" smtClean="0">
                <a:hlinkClick r:id="rId3"/>
              </a:rPr>
              <a:t>Soubor:NovaSlunecniSoustava.jpg</a:t>
            </a:r>
            <a:r>
              <a:rPr lang="cs-CZ" dirty="0" smtClean="0"/>
              <a:t>&gt;.</a:t>
            </a:r>
          </a:p>
          <a:p>
            <a:pPr marL="0" indent="0">
              <a:buNone/>
            </a:pPr>
            <a:r>
              <a:rPr lang="cs-CZ" dirty="0" err="1" smtClean="0"/>
              <a:t>NASA:Venuspioneeruv.jpg</a:t>
            </a:r>
            <a:r>
              <a:rPr lang="cs-CZ" b="1" dirty="0"/>
              <a:t> [online]. </a:t>
            </a:r>
            <a:r>
              <a:rPr lang="cs-CZ" b="1" dirty="0" smtClean="0"/>
              <a:t>29.1.2012 18:09:56 </a:t>
            </a:r>
            <a:r>
              <a:rPr lang="cs-CZ" b="1" dirty="0"/>
              <a:t>[cit. </a:t>
            </a:r>
            <a:r>
              <a:rPr lang="cs-CZ" b="1" dirty="0" smtClean="0"/>
              <a:t>2012-01-29]. </a:t>
            </a:r>
            <a:r>
              <a:rPr lang="cs-CZ" b="1" dirty="0"/>
              <a:t>Dostupný z WWW: &lt; </a:t>
            </a:r>
            <a:r>
              <a:rPr lang="cs-CZ" dirty="0">
                <a:hlinkClick r:id="rId4"/>
              </a:rPr>
              <a:t>http://</a:t>
            </a:r>
            <a:r>
              <a:rPr lang="cs-CZ" dirty="0" smtClean="0">
                <a:hlinkClick r:id="rId4"/>
              </a:rPr>
              <a:t>cs.wikipedia.org/wiki/</a:t>
            </a:r>
            <a:r>
              <a:rPr lang="cs-CZ" dirty="0" err="1" smtClean="0">
                <a:hlinkClick r:id="rId4"/>
              </a:rPr>
              <a:t>Soubor:Venuspioneeruv.jpg</a:t>
            </a:r>
            <a:r>
              <a:rPr lang="cs-CZ" dirty="0" smtClean="0"/>
              <a:t>&gt;.</a:t>
            </a:r>
            <a:endParaRPr lang="cs-CZ" dirty="0"/>
          </a:p>
          <a:p>
            <a:pPr marL="0" indent="0">
              <a:buNone/>
            </a:pPr>
            <a:r>
              <a:rPr lang="cs-CZ" dirty="0" smtClean="0"/>
              <a:t>NASA:</a:t>
            </a:r>
            <a:r>
              <a:rPr lang="cs-CZ" dirty="0"/>
              <a:t> </a:t>
            </a:r>
            <a:r>
              <a:rPr lang="cs-CZ" dirty="0" err="1"/>
              <a:t>Mgn</a:t>
            </a:r>
            <a:r>
              <a:rPr lang="cs-CZ" dirty="0"/>
              <a:t> </a:t>
            </a:r>
            <a:r>
              <a:rPr lang="cs-CZ" dirty="0" smtClean="0"/>
              <a:t>p39146.png</a:t>
            </a:r>
            <a:r>
              <a:rPr lang="cs-CZ" dirty="0"/>
              <a:t> </a:t>
            </a:r>
            <a:r>
              <a:rPr lang="cs-CZ" b="1" dirty="0"/>
              <a:t>[online]. 29.1.2012 </a:t>
            </a:r>
            <a:r>
              <a:rPr lang="cs-CZ" b="1" dirty="0" smtClean="0"/>
              <a:t>19:11:33 </a:t>
            </a:r>
            <a:r>
              <a:rPr lang="cs-CZ" b="1" dirty="0"/>
              <a:t>[cit. 2012-01-29]. Dostupný z WWW: &lt; </a:t>
            </a:r>
            <a:r>
              <a:rPr lang="cs-CZ" dirty="0">
                <a:hlinkClick r:id="rId5"/>
              </a:rPr>
              <a:t>http://</a:t>
            </a:r>
            <a:r>
              <a:rPr lang="cs-CZ" dirty="0" smtClean="0">
                <a:hlinkClick r:id="rId5"/>
              </a:rPr>
              <a:t>cs.wikipedia.org/wiki/Soubor:Mgn_p39146.png</a:t>
            </a:r>
            <a:r>
              <a:rPr lang="cs-CZ" dirty="0" smtClean="0"/>
              <a:t>&gt;.</a:t>
            </a:r>
            <a:endParaRPr lang="cs-CZ" dirty="0"/>
          </a:p>
          <a:p>
            <a:pPr marL="0" indent="0">
              <a:buNone/>
            </a:pPr>
            <a:endParaRPr lang="cs-CZ" dirty="0" smtClean="0"/>
          </a:p>
          <a:p>
            <a:pPr marL="0" indent="0">
              <a:buNone/>
            </a:pPr>
            <a:endParaRPr lang="cs-CZ" dirty="0"/>
          </a:p>
          <a:p>
            <a:pPr marL="0" indent="0">
              <a:buNone/>
            </a:pPr>
            <a:r>
              <a:rPr lang="cs-CZ" b="1" dirty="0" smtClean="0"/>
              <a:t> </a:t>
            </a:r>
            <a:endParaRPr lang="en-US" dirty="0"/>
          </a:p>
          <a:p>
            <a:endParaRPr lang="cs-CZ" dirty="0"/>
          </a:p>
          <a:p>
            <a:endParaRPr lang="cs-CZ" dirty="0"/>
          </a:p>
          <a:p>
            <a:endParaRPr lang="cs-CZ" dirty="0"/>
          </a:p>
          <a:p>
            <a:endParaRPr lang="cs-CZ" dirty="0"/>
          </a:p>
        </p:txBody>
      </p:sp>
    </p:spTree>
    <p:extLst>
      <p:ext uri="{BB962C8B-B14F-4D97-AF65-F5344CB8AC3E}">
        <p14:creationId xmlns:p14="http://schemas.microsoft.com/office/powerpoint/2010/main" val="1761906095"/>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Zdroje</a:t>
            </a:r>
            <a:endParaRPr lang="cs-CZ" dirty="0"/>
          </a:p>
        </p:txBody>
      </p:sp>
      <p:sp>
        <p:nvSpPr>
          <p:cNvPr id="3" name="Zástupný symbol pro obsah 2"/>
          <p:cNvSpPr>
            <a:spLocks noGrp="1"/>
          </p:cNvSpPr>
          <p:nvPr>
            <p:ph sz="quarter" idx="13"/>
          </p:nvPr>
        </p:nvSpPr>
        <p:spPr/>
        <p:txBody>
          <a:bodyPr>
            <a:normAutofit fontScale="77500" lnSpcReduction="20000"/>
          </a:bodyPr>
          <a:lstStyle/>
          <a:p>
            <a:r>
              <a:rPr lang="cs-CZ" dirty="0" smtClean="0"/>
              <a:t>http://astronomia.zcu.cz</a:t>
            </a:r>
          </a:p>
          <a:p>
            <a:r>
              <a:rPr lang="cs-CZ" dirty="0" smtClean="0"/>
              <a:t>www.</a:t>
            </a:r>
            <a:r>
              <a:rPr lang="cs-CZ" dirty="0" err="1" smtClean="0"/>
              <a:t>wikipedie.cz</a:t>
            </a:r>
            <a:endParaRPr lang="cs-CZ" dirty="0" smtClean="0"/>
          </a:p>
          <a:p>
            <a:r>
              <a:rPr lang="cs-CZ" dirty="0" smtClean="0"/>
              <a:t>www.</a:t>
            </a:r>
            <a:r>
              <a:rPr lang="cs-CZ" dirty="0" err="1" smtClean="0"/>
              <a:t>planets.cz</a:t>
            </a:r>
            <a:endParaRPr lang="cs-CZ" dirty="0" smtClean="0"/>
          </a:p>
          <a:p>
            <a:r>
              <a:rPr lang="cs-CZ" dirty="0" smtClean="0"/>
              <a:t>www.</a:t>
            </a:r>
            <a:r>
              <a:rPr lang="cs-CZ" dirty="0" err="1" smtClean="0"/>
              <a:t>google.cz</a:t>
            </a:r>
            <a:endParaRPr lang="cs-CZ" dirty="0" smtClean="0"/>
          </a:p>
          <a:p>
            <a:r>
              <a:rPr lang="cs-CZ" dirty="0" smtClean="0"/>
              <a:t>www.astro.</a:t>
            </a:r>
            <a:r>
              <a:rPr lang="cs-CZ" dirty="0" err="1" smtClean="0"/>
              <a:t>cz</a:t>
            </a:r>
            <a:endParaRPr lang="cs-CZ" dirty="0" smtClean="0"/>
          </a:p>
          <a:p>
            <a:r>
              <a:rPr lang="cs-CZ" dirty="0" smtClean="0"/>
              <a:t>Obrazový atlas vesmíru /</a:t>
            </a:r>
            <a:r>
              <a:rPr lang="cs-CZ" dirty="0" err="1" smtClean="0"/>
              <a:t>H.Couperová</a:t>
            </a:r>
            <a:r>
              <a:rPr lang="cs-CZ" dirty="0" smtClean="0"/>
              <a:t>,</a:t>
            </a:r>
            <a:r>
              <a:rPr lang="cs-CZ" dirty="0" err="1" smtClean="0"/>
              <a:t>N.Hesbest</a:t>
            </a:r>
            <a:r>
              <a:rPr lang="cs-CZ" dirty="0" smtClean="0"/>
              <a:t>/</a:t>
            </a:r>
          </a:p>
          <a:p>
            <a:r>
              <a:rPr lang="cs-CZ" dirty="0" smtClean="0"/>
              <a:t>Atlas vesmírných  objevů/ </a:t>
            </a:r>
            <a:r>
              <a:rPr lang="cs-CZ" dirty="0" err="1" smtClean="0"/>
              <a:t>Tim</a:t>
            </a:r>
            <a:r>
              <a:rPr lang="cs-CZ" dirty="0" smtClean="0"/>
              <a:t> </a:t>
            </a:r>
            <a:r>
              <a:rPr lang="cs-CZ" dirty="0" err="1" smtClean="0"/>
              <a:t>Furniss</a:t>
            </a:r>
            <a:r>
              <a:rPr lang="cs-CZ" dirty="0" smtClean="0"/>
              <a:t>/</a:t>
            </a:r>
          </a:p>
          <a:p>
            <a:r>
              <a:rPr lang="cs-CZ" dirty="0" smtClean="0"/>
              <a:t>Vesmír</a:t>
            </a:r>
          </a:p>
          <a:p>
            <a:r>
              <a:rPr lang="cs-CZ" dirty="0" smtClean="0"/>
              <a:t>Čtení za poznáním  - Pohled do vesmíru /encyklopedie školáka</a:t>
            </a:r>
          </a:p>
          <a:p>
            <a:r>
              <a:rPr lang="cs-CZ" dirty="0" smtClean="0"/>
              <a:t>Co – jak-proč –Planety a lety do vesmíru /</a:t>
            </a:r>
            <a:r>
              <a:rPr lang="cs-CZ" dirty="0" err="1" smtClean="0"/>
              <a:t>Prof.Dr.E.Ubelacker</a:t>
            </a:r>
            <a:r>
              <a:rPr lang="cs-CZ" dirty="0" smtClean="0"/>
              <a:t>/</a:t>
            </a:r>
          </a:p>
          <a:p>
            <a:endParaRPr lang="cs-CZ" dirty="0"/>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par>
    </p:tnLst>
  </p:timing>
</p:sld>
</file>

<file path=ppt/theme/theme1.xml><?xml version="1.0" encoding="utf-8"?>
<a:theme xmlns:a="http://schemas.openxmlformats.org/drawingml/2006/main" name="Aerodynamika">
  <a:themeElements>
    <a:clrScheme name="Aerodynamika">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Aerodynamika">
      <a:majorFont>
        <a:latin typeface="Trebuchet MS"/>
        <a:ea typeface=""/>
        <a:cs typeface=""/>
        <a:font script="Jpan" typeface="HGｺﾞｼｯｸM"/>
        <a:font script="Hang" typeface="HY그래픽B"/>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ｺﾞｼｯｸM"/>
        <a:font script="Hang" typeface="HY그래픽M"/>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erodynamika">
      <a:fillStyleLst>
        <a:solidFill>
          <a:schemeClr val="phClr"/>
        </a:solidFill>
        <a:gradFill rotWithShape="1">
          <a:gsLst>
            <a:gs pos="28000">
              <a:schemeClr val="phClr">
                <a:tint val="18000"/>
                <a:satMod val="120000"/>
                <a:lumMod val="88000"/>
              </a:schemeClr>
            </a:gs>
            <a:gs pos="100000">
              <a:schemeClr val="phClr">
                <a:tint val="40000"/>
                <a:satMod val="100000"/>
                <a:lumMod val="78000"/>
              </a:schemeClr>
            </a:gs>
          </a:gsLst>
          <a:lin ang="5400000" scaled="0"/>
        </a:gradFill>
        <a:gradFill rotWithShape="1">
          <a:gsLst>
            <a:gs pos="0">
              <a:schemeClr val="phClr">
                <a:lumMod val="95000"/>
              </a:schemeClr>
            </a:gs>
            <a:gs pos="100000">
              <a:schemeClr val="phClr">
                <a:shade val="82000"/>
                <a:satMod val="125000"/>
                <a:lumMod val="74000"/>
              </a:schemeClr>
            </a:gs>
          </a:gsLst>
          <a:lin ang="5400000" scaled="0"/>
        </a:gradFill>
      </a:fillStyleLst>
      <a:lnStyleLst>
        <a:ln w="9525" cap="flat" cmpd="sng" algn="ctr">
          <a:solidFill>
            <a:schemeClr val="phClr"/>
          </a:solidFill>
          <a:prstDash val="solid"/>
        </a:ln>
        <a:ln w="15875" cap="flat" cmpd="sng" algn="ctr">
          <a:solidFill>
            <a:schemeClr val="phClr">
              <a:shade val="75000"/>
              <a:satMod val="125000"/>
              <a:lumMod val="75000"/>
            </a:schemeClr>
          </a:solidFill>
          <a:prstDash val="solid"/>
        </a:ln>
        <a:ln w="25400" cap="flat" cmpd="sng" algn="ctr">
          <a:solidFill>
            <a:schemeClr val="phClr"/>
          </a:solidFill>
          <a:prstDash val="solid"/>
        </a:ln>
      </a:lnStyleLst>
      <a:effectStyleLst>
        <a:effectStyle>
          <a:effectLst>
            <a:outerShdw blurRad="63500" dist="50800" dir="5400000" sx="98000" sy="98000" rotWithShape="0">
              <a:srgbClr val="000000">
                <a:alpha val="20000"/>
              </a:srgbClr>
            </a:outerShdw>
          </a:effectLst>
        </a:effectStyle>
        <a:effectStyle>
          <a:effectLst>
            <a:outerShdw blurRad="40005" dist="22984" dir="5400000" rotWithShape="0">
              <a:srgbClr val="000000">
                <a:alpha val="45000"/>
              </a:srgbClr>
            </a:outerShdw>
          </a:effectLst>
          <a:scene3d>
            <a:camera prst="orthographicFront">
              <a:rot lat="0" lon="0" rev="0"/>
            </a:camera>
            <a:lightRig rig="balanced" dir="tr"/>
          </a:scene3d>
          <a:sp3d prstMaterial="matte">
            <a:bevelT w="19050" h="38100"/>
          </a:sp3d>
        </a:effectStyle>
        <a:effectStyle>
          <a:effectLst>
            <a:reflection blurRad="38100" stA="26000" endPos="23000" dist="25400" dir="5400000" sy="-100000" rotWithShape="0"/>
          </a:effectLst>
          <a:scene3d>
            <a:camera prst="orthographicFront">
              <a:rot lat="0" lon="0" rev="0"/>
            </a:camera>
            <a:lightRig rig="balanced" dir="tr"/>
          </a:scene3d>
          <a:sp3d contourW="14605" prstMaterial="plastic">
            <a:bevelT w="50800"/>
            <a:contourClr>
              <a:schemeClr val="phClr">
                <a:shade val="30000"/>
                <a:satMod val="120000"/>
              </a:schemeClr>
            </a:contourClr>
          </a:sp3d>
        </a:effectStyle>
      </a:effectStyleLst>
      <a:bgFillStyleLst>
        <a:solidFill>
          <a:schemeClr val="phClr"/>
        </a:solidFill>
        <a:gradFill rotWithShape="1">
          <a:gsLst>
            <a:gs pos="0">
              <a:schemeClr val="phClr">
                <a:tint val="98000"/>
                <a:shade val="90000"/>
                <a:satMod val="160000"/>
                <a:lumMod val="100000"/>
              </a:schemeClr>
            </a:gs>
            <a:gs pos="60000">
              <a:schemeClr val="phClr">
                <a:tint val="95000"/>
                <a:shade val="100000"/>
                <a:satMod val="130000"/>
                <a:lumMod val="130000"/>
              </a:schemeClr>
            </a:gs>
            <a:gs pos="100000">
              <a:schemeClr val="phClr">
                <a:tint val="97000"/>
                <a:shade val="100000"/>
                <a:hueMod val="100000"/>
                <a:satMod val="140000"/>
                <a:lumMod val="80000"/>
              </a:schemeClr>
            </a:gs>
          </a:gsLst>
          <a:path path="circle">
            <a:fillToRect l="20000" t="10000" r="20000" b="60000"/>
          </a:path>
        </a:gradFill>
        <a:gradFill rotWithShape="1">
          <a:gsLst>
            <a:gs pos="0">
              <a:schemeClr val="phClr">
                <a:tint val="94000"/>
                <a:satMod val="160000"/>
                <a:lumMod val="160000"/>
              </a:schemeClr>
            </a:gs>
            <a:gs pos="42000">
              <a:schemeClr val="phClr">
                <a:tint val="94000"/>
                <a:shade val="94000"/>
                <a:satMod val="160000"/>
                <a:lumMod val="130000"/>
              </a:schemeClr>
            </a:gs>
            <a:gs pos="100000">
              <a:schemeClr val="phClr">
                <a:tint val="97000"/>
                <a:shade val="94000"/>
                <a:satMod val="180000"/>
                <a:lumMod val="84000"/>
              </a:schemeClr>
            </a:gs>
          </a:gsLst>
          <a:path path="circle">
            <a:fillToRect l="24000" t="44000" r="24000" b="12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Slipstream</Template>
  <TotalTime>118</TotalTime>
  <Words>362</Words>
  <Application>Microsoft Office PowerPoint</Application>
  <PresentationFormat>Předvádění na obrazovce (4:3)</PresentationFormat>
  <Paragraphs>65</Paragraphs>
  <Slides>17</Slides>
  <Notes>1</Notes>
  <HiddenSlides>0</HiddenSlides>
  <MMClips>0</MMClips>
  <ScaleCrop>false</ScaleCrop>
  <HeadingPairs>
    <vt:vector size="4" baseType="variant">
      <vt:variant>
        <vt:lpstr>Motiv</vt:lpstr>
      </vt:variant>
      <vt:variant>
        <vt:i4>1</vt:i4>
      </vt:variant>
      <vt:variant>
        <vt:lpstr>Nadpisy snímků</vt:lpstr>
      </vt:variant>
      <vt:variant>
        <vt:i4>17</vt:i4>
      </vt:variant>
    </vt:vector>
  </HeadingPairs>
  <TitlesOfParts>
    <vt:vector size="18" baseType="lpstr">
      <vt:lpstr>Aerodynamika</vt:lpstr>
      <vt:lpstr>Venuše</vt:lpstr>
      <vt:lpstr>VENUŠE</vt:lpstr>
      <vt:lpstr>Prezentace aplikace PowerPoint</vt:lpstr>
      <vt:lpstr>Venuše</vt:lpstr>
      <vt:lpstr>Prezentace aplikace PowerPoint</vt:lpstr>
      <vt:lpstr>Prezentace aplikace PowerPoint</vt:lpstr>
      <vt:lpstr>Základní údaje</vt:lpstr>
      <vt:lpstr>Prezentace aplikace PowerPoint</vt:lpstr>
      <vt:lpstr>Stavba Venuše</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Citace</vt:lpstr>
      <vt:lpstr>Zdroje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VENUŠE</dc:title>
  <dc:creator>123P</dc:creator>
  <cp:lastModifiedBy>123P</cp:lastModifiedBy>
  <cp:revision>12</cp:revision>
  <dcterms:modified xsi:type="dcterms:W3CDTF">2012-04-11T08:06:10Z</dcterms:modified>
</cp:coreProperties>
</file>