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OV7PDKJ7\MP900404840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"/>
            <a:ext cx="803396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3548" y="332656"/>
            <a:ext cx="8496944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Velké historické bitvy starověku</a:t>
            </a:r>
            <a:br>
              <a:rPr lang="cs-CZ" dirty="0" smtClean="0"/>
            </a:br>
            <a:r>
              <a:rPr lang="cs-CZ" dirty="0" smtClean="0"/>
              <a:t>část 1.</a:t>
            </a:r>
            <a:br>
              <a:rPr lang="cs-CZ" dirty="0" smtClean="0"/>
            </a:br>
            <a:r>
              <a:rPr lang="cs-CZ" dirty="0" smtClean="0"/>
              <a:t>Řecko – Perské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48323" y="4725144"/>
            <a:ext cx="3960440" cy="1176536"/>
          </a:xfrm>
          <a:ln>
            <a:noFill/>
          </a:ln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Bitva u Salamíny</a:t>
            </a:r>
          </a:p>
          <a:p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áří roku 480 př. n. l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31072" y="6388987"/>
            <a:ext cx="2594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Mgr. David Pokorn</a:t>
            </a:r>
            <a:r>
              <a:rPr lang="cs-CZ" sz="2400" dirty="0" smtClean="0"/>
              <a:t>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83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bitvě předcházelo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Tažení Xerxova vojska, bitva u Thermopyl</a:t>
            </a:r>
          </a:p>
          <a:p>
            <a:pPr marL="0" indent="0">
              <a:buNone/>
            </a:pPr>
            <a:r>
              <a:rPr lang="cs-CZ" dirty="0" smtClean="0"/>
              <a:t>Dobytí Athén </a:t>
            </a:r>
            <a:r>
              <a:rPr lang="cs-CZ" dirty="0" err="1" smtClean="0"/>
              <a:t>peršany</a:t>
            </a:r>
            <a:r>
              <a:rPr lang="cs-CZ" dirty="0" smtClean="0"/>
              <a:t>, útěk athénských obyvatel na přilehlé ostrůvky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Perský </a:t>
            </a:r>
            <a:r>
              <a:rPr lang="cs-CZ" dirty="0" err="1" smtClean="0"/>
              <a:t>velkokrál</a:t>
            </a:r>
            <a:r>
              <a:rPr lang="cs-CZ" dirty="0" smtClean="0"/>
              <a:t> Xerxes I. Chtěl svést rozhodující bitvu na moři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625" y="147045"/>
            <a:ext cx="1590657" cy="1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898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25121"/>
            <a:ext cx="8229600" cy="1143000"/>
          </a:xfrm>
        </p:spPr>
        <p:txBody>
          <a:bodyPr/>
          <a:lstStyle/>
          <a:p>
            <a:r>
              <a:rPr lang="cs-CZ" dirty="0" smtClean="0"/>
              <a:t>Vojenská síla obou protivníků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496944" cy="5472608"/>
          </a:xfrm>
        </p:spPr>
        <p:txBody>
          <a:bodyPr>
            <a:normAutofit/>
          </a:bodyPr>
          <a:lstStyle/>
          <a:p>
            <a:r>
              <a:rPr lang="cs-CZ" b="1" dirty="0" smtClean="0"/>
              <a:t>Řecko (</a:t>
            </a:r>
            <a:r>
              <a:rPr lang="cs-CZ" b="1" dirty="0" err="1" smtClean="0"/>
              <a:t>Themistoklés</a:t>
            </a:r>
            <a:r>
              <a:rPr lang="cs-CZ" b="1" dirty="0" smtClean="0"/>
              <a:t> z Athén)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celkem cca 370 – 390 lodí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výhody</a:t>
            </a:r>
            <a:r>
              <a:rPr lang="en-US" dirty="0" smtClean="0"/>
              <a:t>: </a:t>
            </a:r>
            <a:r>
              <a:rPr lang="cs-CZ" dirty="0" smtClean="0"/>
              <a:t>bezvýchodná situace, bezprostřední ohrožení holé existence Řecka</a:t>
            </a:r>
          </a:p>
          <a:p>
            <a:endParaRPr lang="cs-CZ" dirty="0"/>
          </a:p>
          <a:p>
            <a:r>
              <a:rPr lang="cs-CZ" b="1" dirty="0" smtClean="0"/>
              <a:t>Persie (Xerxes I., perský </a:t>
            </a:r>
            <a:r>
              <a:rPr lang="cs-CZ" b="1" dirty="0" err="1" smtClean="0"/>
              <a:t>velkokrál</a:t>
            </a:r>
            <a:r>
              <a:rPr lang="cs-CZ" b="1" dirty="0" smtClean="0"/>
              <a:t>, </a:t>
            </a:r>
            <a:r>
              <a:rPr lang="cs-CZ" b="1" dirty="0" err="1" smtClean="0"/>
              <a:t>Ariabignés</a:t>
            </a:r>
            <a:r>
              <a:rPr lang="cs-CZ" b="1" dirty="0" smtClean="0"/>
              <a:t>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celkem minimálně 500 max. 900 lodí</a:t>
            </a:r>
          </a:p>
          <a:p>
            <a:r>
              <a:rPr lang="en-US" dirty="0"/>
              <a:t>v</a:t>
            </a:r>
            <a:r>
              <a:rPr lang="cs-CZ" dirty="0" err="1" smtClean="0"/>
              <a:t>ýhody</a:t>
            </a:r>
            <a:r>
              <a:rPr lang="en-US" dirty="0" smtClean="0"/>
              <a:t>: </a:t>
            </a:r>
            <a:r>
              <a:rPr lang="cs-CZ" dirty="0" smtClean="0"/>
              <a:t>dvojnásobná přesila, obklíčení Řeků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OV7PDKJ7\MM90035447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1296144" cy="10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Přípravy na bitvu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Ariabignés</a:t>
            </a:r>
            <a:r>
              <a:rPr lang="cs-CZ" dirty="0" smtClean="0"/>
              <a:t> </a:t>
            </a:r>
            <a:r>
              <a:rPr lang="cs-CZ" dirty="0" smtClean="0"/>
              <a:t>obklíčil Řeky u ostrova </a:t>
            </a:r>
            <a:r>
              <a:rPr lang="cs-CZ" dirty="0" err="1" smtClean="0"/>
              <a:t>Salamína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Řekové seřadili svoje lodě do dvouřadu a rozhodli se </a:t>
            </a:r>
            <a:r>
              <a:rPr lang="cs-CZ" dirty="0" smtClean="0"/>
              <a:t>za příznivého větru probít </a:t>
            </a:r>
            <a:r>
              <a:rPr lang="cs-CZ" dirty="0" smtClean="0"/>
              <a:t>z obklíčení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00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 rot="19021523">
            <a:off x="6248807" y="1078318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19021523">
            <a:off x="5367947" y="268723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9021523">
            <a:off x="3646042" y="314485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9021523">
            <a:off x="4350640" y="1245429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62167" y="-92534"/>
            <a:ext cx="8229600" cy="1143000"/>
          </a:xfrm>
        </p:spPr>
        <p:txBody>
          <a:bodyPr/>
          <a:lstStyle/>
          <a:p>
            <a:r>
              <a:rPr lang="cs-CZ" dirty="0" smtClean="0"/>
              <a:t>Průběh bitvy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 rot="18983581">
            <a:off x="2298645" y="3075929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37552" y="1109599"/>
            <a:ext cx="61074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1. – Řekové útočí na svých lehkých lodích </a:t>
            </a:r>
            <a:endParaRPr lang="cs-CZ" sz="2400" dirty="0"/>
          </a:p>
        </p:txBody>
      </p:sp>
      <p:sp>
        <p:nvSpPr>
          <p:cNvPr id="17" name="Oblouk 16"/>
          <p:cNvSpPr/>
          <p:nvPr/>
        </p:nvSpPr>
        <p:spPr>
          <a:xfrm rot="20605544">
            <a:off x="-793330" y="10163394"/>
            <a:ext cx="3196139" cy="6266305"/>
          </a:xfrm>
          <a:prstGeom prst="arc">
            <a:avLst>
              <a:gd name="adj1" fmla="val 16318155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021523">
            <a:off x="7628034" y="4310158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19021523">
            <a:off x="6779290" y="3530179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rot="19021523">
            <a:off x="7225703" y="1849197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 rot="18986307">
            <a:off x="5177709" y="1885200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 rot="19021523">
            <a:off x="5987200" y="2526386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 rot="18983581">
            <a:off x="2830918" y="3582410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rot="18983581">
            <a:off x="3288118" y="4008050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18983581">
            <a:off x="2035410" y="4087701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18983581">
            <a:off x="3769607" y="4398039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 rot="18983581">
            <a:off x="3375049" y="5304802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 rot="18983581">
            <a:off x="3798211" y="5739509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 rot="18983581">
            <a:off x="5055667" y="5694789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rot="18983581">
            <a:off x="4176086" y="4914812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rot="19021523">
            <a:off x="6830931" y="-493497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rot="19021523">
            <a:off x="7550943" y="299667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rot="19021523">
            <a:off x="8464205" y="1078319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rot="19021523">
            <a:off x="8017793" y="2750929"/>
            <a:ext cx="1175105" cy="5555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rot="18983581">
            <a:off x="2468062" y="4519545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rot="18983581">
            <a:off x="2918682" y="4899867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rot="18983581">
            <a:off x="4632711" y="5328216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rot="18983581">
            <a:off x="4263578" y="6234256"/>
            <a:ext cx="732124" cy="379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137552" y="1523221"/>
            <a:ext cx="48881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silný západní vítr </a:t>
            </a:r>
            <a:br>
              <a:rPr lang="cs-CZ" sz="2400" dirty="0" smtClean="0"/>
            </a:br>
            <a:r>
              <a:rPr lang="cs-CZ" sz="2400" dirty="0" smtClean="0"/>
              <a:t>žene řecké lodě vpřed </a:t>
            </a:r>
          </a:p>
          <a:p>
            <a:r>
              <a:rPr lang="cs-CZ" sz="2400" dirty="0" smtClean="0"/>
              <a:t>Perské se pod jeho náporem kymácejí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5493" y="2850341"/>
            <a:ext cx="56264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Fáze 2. řecké lodě potápějí mnoho perských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adl i perský velitel </a:t>
            </a:r>
            <a:r>
              <a:rPr lang="cs-CZ" sz="2400" dirty="0" err="1" smtClean="0"/>
              <a:t>Ariabignés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37552" y="3899298"/>
            <a:ext cx="4734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Fáze 3. zbytky perské armády prchají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092" y="5859190"/>
            <a:ext cx="56124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Výsledek bitvy</a:t>
            </a:r>
            <a:r>
              <a:rPr lang="en-US" sz="2400" dirty="0" smtClean="0"/>
              <a:t>:</a:t>
            </a:r>
          </a:p>
          <a:p>
            <a:r>
              <a:rPr lang="cs-CZ" sz="2400" dirty="0"/>
              <a:t>ř</a:t>
            </a:r>
            <a:r>
              <a:rPr lang="cs-CZ" sz="2400" dirty="0" smtClean="0"/>
              <a:t>ecké ztráty 40 lodí x perské ztráty 200 lodí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63644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5549E-6 C 0.00695 -0.0155 0.01268 -0.0333 0.02066 -0.04671 C 0.02639 -0.06844 0.03507 -0.08 0.04393 -0.09365 C 0.05122 -0.11816 0.06094 -0.13157 0.07101 -0.14891 C 0.0757 -0.15677 0.07934 -0.16787 0.08403 -0.17526 C 0.09358 -0.1896 0.08941 -0.18266 0.09705 -0.19584 C 0.09896 -0.20902 0.10521 -0.2155 0.1099 -0.22474 C 0.1165 -0.23792 0.12309 -0.25157 0.12934 -0.26567 C 0.13177 -0.27099 0.14219 -0.27492 0.14601 -0.27746 C 0.15087 -0.2807 0.15538 -0.28602 0.16042 -0.28879 C 0.16841 -0.29342 0.16493 -0.28995 0.17205 -0.29457 C 0.17483 -0.29665 0.17691 -0.3022 0.17969 -0.30359 C 0.18264 -0.30474 0.18577 -0.30359 0.18889 -0.30359 " pathEditMode="relative" rAng="0" ptsTypes="ffffffffffffA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15237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16185E-6 C 0.01267 -0.01896 0.02274 -0.04092 0.03733 -0.05734 C 0.0474 -0.08416 0.06302 -0.09826 0.07899 -0.11514 C 0.09219 -0.14543 0.10955 -0.16185 0.12778 -0.18312 C 0.13628 -0.19283 0.14253 -0.2067 0.15121 -0.21572 C 0.16823 -0.23329 0.16059 -0.22474 0.17448 -0.24092 C 0.17795 -0.25734 0.18924 -0.2652 0.19757 -0.27653 C 0.20955 -0.29271 0.22153 -0.30959 0.23264 -0.32693 C 0.23698 -0.33341 0.25555 -0.33826 0.26267 -0.34127 C 0.27135 -0.3452 0.27951 -0.3519 0.28837 -0.3556 C 0.30295 -0.36092 0.29653 -0.35676 0.3092 -0.36254 C 0.31424 -0.36485 0.31805 -0.37202 0.32326 -0.37364 C 0.32847 -0.37502 0.3342 -0.37364 0.33958 -0.37364 " pathEditMode="relative" rAng="0" ptsTypes="ffffffffffff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79" y="-18751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31214E-6 C 0.01563 -0.01919 0.02813 -0.04116 0.04618 -0.05781 C 0.05868 -0.08463 0.07778 -0.09896 0.09757 -0.11607 C 0.11389 -0.14636 0.13525 -0.16301 0.15799 -0.18428 C 0.16841 -0.19422 0.17622 -0.20809 0.18681 -0.21711 C 0.20799 -0.23492 0.19844 -0.22636 0.21545 -0.24255 C 0.21979 -0.25919 0.23368 -0.26705 0.2441 -0.27838 C 0.25886 -0.29457 0.27361 -0.31168 0.28733 -0.32902 C 0.29271 -0.33572 0.31563 -0.34058 0.32448 -0.34359 C 0.33507 -0.34775 0.34514 -0.35445 0.35625 -0.35792 C 0.37413 -0.36347 0.36632 -0.35908 0.38195 -0.36509 C 0.3882 -0.3674 0.39288 -0.37457 0.39931 -0.37619 C 0.40591 -0.37757 0.41268 -0.37619 0.41945 -0.37619 " pathEditMode="relative" rAng="0" ptsTypes="ffffffffffffA">
                                      <p:cBhvr>
                                        <p:cTn id="1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72" y="-18890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6185E-6 C 0.01198 -0.01804 0.02153 -0.03908 0.03525 -0.0548 C 0.04479 -0.08023 0.05938 -0.09364 0.07448 -0.10983 C 0.08698 -0.13873 0.1033 -0.15445 0.12049 -0.17457 C 0.12848 -0.18405 0.13438 -0.19723 0.14254 -0.20578 C 0.15868 -0.22266 0.15139 -0.21434 0.16441 -0.2296 C 0.16771 -0.24555 0.1783 -0.25295 0.18629 -0.26382 C 0.19757 -0.27908 0.20886 -0.29526 0.21927 -0.31168 C 0.22344 -0.31815 0.24098 -0.32254 0.24757 -0.32555 C 0.25573 -0.32925 0.26354 -0.33572 0.27188 -0.33919 C 0.28559 -0.34428 0.27952 -0.34012 0.2915 -0.3459 C 0.29636 -0.34798 0.29983 -0.35491 0.30469 -0.3563 C 0.30973 -0.35769 0.31493 -0.3563 0.32014 -0.3563 " pathEditMode="relative" rAng="0" ptsTypes="ffffffffffffA">
                                      <p:cBhvr>
                                        <p:cTn id="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7" y="-17896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69942E-6 C 0.01806 -0.01619 0.03264 -0.03492 0.0533 -0.04879 C 0.06788 -0.07168 0.08993 -0.0837 0.11285 -0.09804 C 0.13177 -0.1237 0.15642 -0.13781 0.18247 -0.15584 C 0.19444 -0.16417 0.20365 -0.17596 0.21597 -0.18359 C 0.24028 -0.19862 0.22934 -0.19122 0.24896 -0.20486 C 0.25399 -0.21896 0.26997 -0.22567 0.28212 -0.23538 C 0.29913 -0.24902 0.31615 -0.26336 0.33212 -0.27815 C 0.33837 -0.2837 0.36476 -0.28786 0.375 -0.29041 C 0.38733 -0.29388 0.39896 -0.29943 0.41163 -0.30243 C 0.43229 -0.30706 0.42326 -0.30359 0.44149 -0.30844 C 0.44861 -0.31052 0.45417 -0.31654 0.46146 -0.31792 C 0.4691 -0.31908 0.47708 -0.31792 0.48472 -0.31792 " pathEditMode="relative" rAng="0" ptsTypes="ffffffffffff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36" y="-15954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5.78035E-7 C 0.01059 -0.01272 0.0191 -0.02752 0.03125 -0.03861 C 0.03976 -0.05665 0.05261 -0.06613 0.06597 -0.07746 C 0.07708 -0.09757 0.09149 -0.10867 0.10695 -0.12301 C 0.11389 -0.12948 0.11927 -0.13873 0.12639 -0.14497 C 0.14063 -0.15676 0.13438 -0.15098 0.14583 -0.16185 C 0.14879 -0.17272 0.15816 -0.17804 0.16511 -0.18567 C 0.17517 -0.19653 0.18507 -0.20786 0.19445 -0.21942 C 0.19809 -0.22405 0.21354 -0.22705 0.21962 -0.22913 C 0.22674 -0.23191 0.23351 -0.2363 0.24097 -0.23861 C 0.25313 -0.24231 0.24792 -0.23954 0.25851 -0.24347 C 0.26267 -0.24509 0.26597 -0.24971 0.27014 -0.25087 C 0.27465 -0.25179 0.27934 -0.25087 0.28386 -0.25087 " pathEditMode="relative" rAng="0" ptsTypes="ffffffffffffA">
                                      <p:cBhvr>
                                        <p:cTn id="2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84" y="-12601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02312E-6 C 0.01494 -0.01341 0.02709 -0.02867 0.04428 -0.04023 C 0.05643 -0.05896 0.07483 -0.0689 0.09376 -0.08069 C 0.10955 -0.10196 0.13004 -0.11352 0.15174 -0.12832 C 0.16164 -0.13526 0.16928 -0.14474 0.17952 -0.15121 C 0.19966 -0.16347 0.19063 -0.15745 0.20695 -0.16878 C 0.21129 -0.18034 0.22448 -0.18566 0.23438 -0.19376 C 0.24862 -0.20508 0.26285 -0.21688 0.27605 -0.2289 C 0.28126 -0.23352 0.3033 -0.23699 0.31164 -0.23907 C 0.32205 -0.24185 0.3316 -0.24647 0.34219 -0.24902 C 0.35938 -0.25295 0.35191 -0.24994 0.36702 -0.25387 C 0.37292 -0.25572 0.37744 -0.26058 0.38351 -0.26173 C 0.38994 -0.26266 0.39653 -0.26173 0.40296 -0.26173 " pathEditMode="relative" rAng="0" ptsTypes="ffffffffffffA">
                                      <p:cBhvr>
                                        <p:cTn id="2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39" y="-13133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96532E-6 C 0.01494 -0.01364 0.02709 -0.02913 0.04428 -0.04093 C 0.05643 -0.05989 0.07483 -0.07006 0.09376 -0.08208 C 0.10955 -0.10359 0.13004 -0.11515 0.15174 -0.13041 C 0.16181 -0.13734 0.16928 -0.14705 0.17952 -0.15353 C 0.19983 -0.16601 0.1908 -0.16 0.20712 -0.17133 C 0.21129 -0.18312 0.22466 -0.18867 0.23455 -0.19676 C 0.24879 -0.20833 0.26285 -0.22035 0.27622 -0.2326 C 0.28143 -0.23723 0.30348 -0.2407 0.31181 -0.24301 C 0.32205 -0.24578 0.33178 -0.25041 0.34237 -0.25295 C 0.35955 -0.25688 0.35209 -0.25387 0.36719 -0.25804 C 0.3731 -0.25966 0.37761 -0.26474 0.38369 -0.2659 C 0.39011 -0.26682 0.39671 -0.2659 0.40313 -0.2659 " pathEditMode="relative" rAng="0" ptsTypes="ffffffffffffA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56" y="-13341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8.09249E-7 C 0.0158 -0.03006 0.02848 -0.06474 0.04671 -0.09087 C 0.05938 -0.13318 0.07882 -0.15537 0.09879 -0.1822 C 0.11528 -0.23006 0.13698 -0.25618 0.1599 -0.28971 C 0.17032 -0.3052 0.1783 -0.32694 0.18907 -0.34127 C 0.21042 -0.36925 0.20087 -0.35561 0.21806 -0.38104 C 0.22257 -0.40717 0.23646 -0.41965 0.24705 -0.43769 C 0.26198 -0.46312 0.27691 -0.48994 0.2908 -0.51722 C 0.29619 -0.52786 0.31945 -0.53526 0.3283 -0.54011 C 0.33924 -0.54636 0.34931 -0.55699 0.36042 -0.56254 C 0.37865 -0.57133 0.37066 -0.56439 0.38664 -0.57364 C 0.39289 -0.57757 0.39775 -0.58867 0.404 -0.59121 C 0.41077 -0.59353 0.41771 -0.59121 0.42448 -0.59121 " pathEditMode="relative" rAng="0" ptsTypes="ffffffffffffA">
                                      <p:cBhvr>
                                        <p:cTn id="2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15" y="-29688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44509E-6 C 0.01371 -0.01711 0.02465 -0.03676 0.04028 -0.05156 C 0.05139 -0.07561 0.06805 -0.08833 0.08542 -0.10335 C 0.09983 -0.13064 0.1184 -0.14543 0.13819 -0.16439 C 0.14739 -0.17318 0.15417 -0.18543 0.16354 -0.19376 C 0.18194 -0.20948 0.17378 -0.20185 0.18854 -0.21619 C 0.19236 -0.23098 0.20451 -0.23815 0.21354 -0.24833 C 0.22656 -0.26266 0.23941 -0.27792 0.25156 -0.29341 C 0.25625 -0.29942 0.27639 -0.30359 0.28403 -0.30636 C 0.2934 -0.31006 0.30226 -0.31607 0.3118 -0.31908 C 0.32743 -0.32416 0.32066 -0.32023 0.33437 -0.32555 C 0.33993 -0.32763 0.34392 -0.33387 0.34948 -0.33526 C 0.35521 -0.33665 0.36128 -0.33526 0.36719 -0.33526 " pathEditMode="relative" rAng="0" ptsTypes="ffffffffffffA">
                                      <p:cBhvr>
                                        <p:cTn id="3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51" y="-16832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5607E-7 C 0.01563 -0.01503 0.0283 -0.0326 0.04619 -0.04555 C 0.05886 -0.06682 0.07796 -0.07815 0.09775 -0.09156 C 0.11424 -0.11561 0.13559 -0.12856 0.15834 -0.14543 C 0.16875 -0.15329 0.17657 -0.16416 0.18733 -0.17133 C 0.20834 -0.18543 0.19896 -0.1785 0.21598 -0.19121 C 0.22032 -0.20439 0.23421 -0.21064 0.24462 -0.21965 C 0.25938 -0.23237 0.27414 -0.24578 0.28803 -0.25965 C 0.29341 -0.26497 0.31632 -0.26867 0.32518 -0.27121 C 0.33577 -0.27422 0.34601 -0.27954 0.35695 -0.28231 C 0.37483 -0.28671 0.36702 -0.28324 0.38282 -0.28786 C 0.38907 -0.28971 0.39375 -0.29549 0.4 -0.29665 C 0.40678 -0.2978 0.41355 -0.29665 0.42032 -0.29665 " pathEditMode="relative" rAng="0" ptsTypes="ffffffffffffA">
                                      <p:cBhvr>
                                        <p:cTn id="33" dur="3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07" y="-1489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994E-6 C 0.01667 -0.01503 0.03021 -0.0326 0.04948 -0.04555 C 0.06285 -0.06682 0.08333 -0.07792 0.10469 -0.09133 C 0.12205 -0.11538 0.14497 -0.12833 0.16927 -0.1452 C 0.18038 -0.15307 0.18872 -0.16393 0.20017 -0.1711 C 0.22274 -0.18497 0.21267 -0.17827 0.2309 -0.19099 C 0.23559 -0.20416 0.25035 -0.21018 0.26146 -0.21942 C 0.27743 -0.23214 0.29323 -0.24555 0.30799 -0.25919 C 0.31372 -0.26451 0.33837 -0.26821 0.34774 -0.27075 C 0.3592 -0.27376 0.36997 -0.27908 0.38177 -0.28185 C 0.40087 -0.28625 0.39254 -0.28278 0.40938 -0.2874 C 0.41615 -0.28925 0.42118 -0.29503 0.42778 -0.29619 C 0.4349 -0.29734 0.44236 -0.29619 0.44948 -0.29619 " pathEditMode="relative" rAng="0" ptsTypes="ffffffffffffA">
                                      <p:cBhvr>
                                        <p:cTn id="3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65" y="-14867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62428E-7 C 0.01632 -0.01064 0.02952 -0.02289 0.04827 -0.03214 C 0.06129 -0.04694 0.08143 -0.0548 0.10209 -0.06428 C 0.1191 -0.08093 0.1415 -0.09017 0.16511 -0.10197 C 0.17604 -0.10751 0.1842 -0.11514 0.19532 -0.12023 C 0.21736 -0.12994 0.20747 -0.12509 0.22535 -0.1341 C 0.22986 -0.14335 0.24427 -0.14775 0.25521 -0.15399 C 0.27066 -0.16301 0.28611 -0.17249 0.30052 -0.18197 C 0.30608 -0.18567 0.33004 -0.18844 0.33924 -0.19006 C 0.35035 -0.19237 0.36094 -0.19607 0.3724 -0.19792 C 0.39115 -0.20093 0.38299 -0.19861 0.39931 -0.20185 C 0.40591 -0.20324 0.41094 -0.20717 0.41736 -0.20809 C 0.42431 -0.20879 0.4316 -0.20809 0.43854 -0.20809 " pathEditMode="relative" rAng="0" ptsTypes="ffffffffffffA">
                                      <p:cBhvr>
                                        <p:cTn id="3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27" y="-104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13" grpId="0" animBg="1"/>
      <p:bldP spid="15" grpId="0" animBg="1"/>
      <p:bldP spid="23" grpId="0" animBg="1"/>
      <p:bldP spid="14" grpId="0" animBg="1"/>
      <p:bldP spid="16" grpId="0" animBg="1"/>
      <p:bldP spid="25" grpId="0" animBg="1"/>
      <p:bldP spid="27" grpId="0" animBg="1"/>
      <p:bldP spid="28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/>
      <p:bldP spid="49" grpId="0"/>
      <p:bldP spid="50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Odpověz a zjisti následující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Koho obvinil z porážky Xerxes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cs-CZ" dirty="0" smtClean="0"/>
              <a:t>Jaký dopad měla bitva u Salamíny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cs-CZ" dirty="0" smtClean="0"/>
              <a:t>Proč </a:t>
            </a:r>
            <a:r>
              <a:rPr lang="cs-CZ" dirty="0" err="1" smtClean="0"/>
              <a:t>řekové</a:t>
            </a:r>
            <a:r>
              <a:rPr lang="cs-CZ" dirty="0" smtClean="0"/>
              <a:t> bojovali tak zuřivě</a:t>
            </a:r>
            <a:r>
              <a:rPr lang="en-US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50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Féničany a nechal velitele jejich lodí popravit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Ovládnutí moře</a:t>
            </a:r>
            <a:r>
              <a:rPr lang="cs-CZ" dirty="0" smtClean="0"/>
              <a:t> řeckými silami 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Bojovali o životy svých nejbližších, zejména Athéňané</a:t>
            </a:r>
          </a:p>
        </p:txBody>
      </p:sp>
    </p:spTree>
    <p:extLst>
      <p:ext uri="{BB962C8B-B14F-4D97-AF65-F5344CB8AC3E}">
        <p14:creationId xmlns:p14="http://schemas.microsoft.com/office/powerpoint/2010/main" val="303415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</a:t>
            </a:r>
            <a:r>
              <a:rPr lang="en-US" dirty="0" smtClean="0"/>
              <a:t>alerie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62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172</TotalTime>
  <Words>172</Words>
  <Application>Microsoft Office PowerPoint</Application>
  <PresentationFormat>Předvádění na obrazovce (4:3)</PresentationFormat>
  <Paragraphs>40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Velké historické bitvy starověku část 1. Řecko – Perské války</vt:lpstr>
      <vt:lpstr>Co bitvě předcházelo</vt:lpstr>
      <vt:lpstr>Vojenská síla obou protivníků</vt:lpstr>
      <vt:lpstr>Přípravy na bitvu</vt:lpstr>
      <vt:lpstr>Průběh bitvy</vt:lpstr>
      <vt:lpstr> Odpověz a zjisti následující:</vt:lpstr>
      <vt:lpstr>Výsledky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Velké historické bitvy starověku část 1. Řecko – Perské války</dc:title>
  <dc:creator>pc</dc:creator>
  <cp:lastModifiedBy>pc</cp:lastModifiedBy>
  <cp:revision>28</cp:revision>
  <dcterms:created xsi:type="dcterms:W3CDTF">2012-03-02T12:49:57Z</dcterms:created>
  <dcterms:modified xsi:type="dcterms:W3CDTF">2012-03-02T16:37:12Z</dcterms:modified>
</cp:coreProperties>
</file>