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9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F3DE9-54AF-40E8-9897-073D352C6230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86B43-84F3-4547-A982-028FB6EF0DA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e/Gray1004.pn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hyperlink" Target="//upload.wikimedia.org/wikipedia/commons/c/c8/Gray1002.png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2/EscherichiaColi_NIAID.jpg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chcikazy.cz/deleni-zubu-podle-tvaru" TargetMode="External"/><Relationship Id="rId2" Type="http://schemas.openxmlformats.org/officeDocument/2006/relationships/hyperlink" Target="http://cs.wikipedia.org/wiki/Soubor:Gray1002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Illu_quiz_hn_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cs-CZ" sz="1800" dirty="0" smtClean="0"/>
          </a:p>
          <a:p>
            <a:pPr algn="ctr">
              <a:buNone/>
            </a:pPr>
            <a:endParaRPr lang="cs-CZ" sz="1800" dirty="0" smtClean="0"/>
          </a:p>
          <a:p>
            <a:pPr marL="0" indent="0">
              <a:buNone/>
              <a:defRPr/>
            </a:pPr>
            <a:r>
              <a:rPr lang="cs-CZ" sz="2800" b="1" i="1" dirty="0" smtClean="0"/>
              <a:t>Autor</a:t>
            </a:r>
            <a:r>
              <a:rPr lang="cs-CZ" sz="2800" dirty="0" smtClean="0"/>
              <a:t> : Mgr. Terezie </a:t>
            </a:r>
            <a:r>
              <a:rPr lang="cs-CZ" sz="2800" dirty="0" err="1" smtClean="0"/>
              <a:t>Nohýnková</a:t>
            </a:r>
            <a:endParaRPr lang="cs-CZ" sz="2800" dirty="0" smtClean="0"/>
          </a:p>
          <a:p>
            <a:pPr marL="0" indent="0">
              <a:buNone/>
              <a:defRPr/>
            </a:pPr>
            <a:r>
              <a:rPr lang="cs-CZ" sz="2800" b="1" i="1" dirty="0" smtClean="0"/>
              <a:t>Vzdělávací oblast</a:t>
            </a:r>
            <a:r>
              <a:rPr lang="cs-CZ" sz="2800" dirty="0" smtClean="0"/>
              <a:t> : Člověk a příroda</a:t>
            </a:r>
          </a:p>
          <a:p>
            <a:pPr marL="0" indent="0">
              <a:buNone/>
              <a:defRPr/>
            </a:pPr>
            <a:r>
              <a:rPr lang="cs-CZ" sz="2800" b="1" i="1" dirty="0" smtClean="0"/>
              <a:t>Obor</a:t>
            </a:r>
            <a:r>
              <a:rPr lang="cs-CZ" sz="2800" dirty="0" smtClean="0"/>
              <a:t> : Přírodopis</a:t>
            </a:r>
          </a:p>
          <a:p>
            <a:pPr marL="0" indent="0">
              <a:buNone/>
              <a:defRPr/>
            </a:pPr>
            <a:endParaRPr lang="cs-CZ" sz="2800" dirty="0" smtClean="0"/>
          </a:p>
          <a:p>
            <a:pPr marL="0" indent="0">
              <a:buNone/>
              <a:defRPr/>
            </a:pPr>
            <a:r>
              <a:rPr lang="cs-CZ" sz="2800" b="1" i="1" dirty="0" smtClean="0"/>
              <a:t>Téma</a:t>
            </a:r>
            <a:r>
              <a:rPr lang="cs-CZ" sz="2800" dirty="0" smtClean="0"/>
              <a:t> : Soustavy orgánů člověka</a:t>
            </a:r>
          </a:p>
          <a:p>
            <a:pPr marL="0" indent="0">
              <a:buNone/>
              <a:defRPr/>
            </a:pPr>
            <a:r>
              <a:rPr lang="cs-CZ" sz="2800" b="1" i="1" u="sng" dirty="0" smtClean="0"/>
              <a:t>Název</a:t>
            </a:r>
            <a:r>
              <a:rPr lang="cs-CZ" sz="2800" u="sng" dirty="0" smtClean="0"/>
              <a:t> :  Trávicí soustava</a:t>
            </a:r>
          </a:p>
          <a:p>
            <a:pPr marL="0" indent="0">
              <a:buNone/>
              <a:defRPr/>
            </a:pPr>
            <a:endParaRPr lang="cs-CZ" sz="2800" dirty="0" smtClean="0"/>
          </a:p>
          <a:p>
            <a:pPr marL="0" indent="0">
              <a:buNone/>
              <a:defRPr/>
            </a:pPr>
            <a:r>
              <a:rPr lang="cs-CZ" sz="2800" b="1" i="1" dirty="0" smtClean="0"/>
              <a:t>Anotace</a:t>
            </a:r>
            <a:r>
              <a:rPr lang="cs-CZ" sz="2800" dirty="0" smtClean="0"/>
              <a:t> : Seznámení žáků s částmi trávicí soustavy, zaměření na funkci a činnost jednotlivých orgánů.</a:t>
            </a:r>
          </a:p>
          <a:p>
            <a:pPr marL="0" indent="0">
              <a:buNone/>
              <a:defRPr/>
            </a:pPr>
            <a:r>
              <a:rPr lang="cs-CZ" sz="2800" dirty="0" smtClean="0"/>
              <a:t> </a:t>
            </a:r>
          </a:p>
          <a:p>
            <a:pPr marL="0" indent="0">
              <a:buNone/>
              <a:defRPr/>
            </a:pPr>
            <a:r>
              <a:rPr lang="cs-CZ" sz="2800" b="1" dirty="0" smtClean="0">
                <a:latin typeface="Arial" charset="0"/>
                <a:cs typeface="Arial" charset="0"/>
              </a:rPr>
              <a:t>VY_32_INOVACE_26_TRAVICI_SOUSTAVA</a:t>
            </a:r>
          </a:p>
          <a:p>
            <a:pPr marL="0" indent="0">
              <a:buNone/>
              <a:defRPr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buNone/>
              <a:defRPr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cs-CZ" sz="2800" dirty="0" smtClean="0">
                <a:latin typeface="Arial" charset="0"/>
                <a:cs typeface="Arial" charset="0"/>
              </a:rPr>
              <a:t>Vytvořeno jako DUM do předmětu přírodopis pro 8. ročník ZŠ Studentská 895 Mnichovo Hradiště dne 2.2.2011</a:t>
            </a:r>
          </a:p>
          <a:p>
            <a:pPr marL="0" indent="0">
              <a:buNone/>
              <a:defRPr/>
            </a:pPr>
            <a:endParaRPr lang="cs-CZ" sz="2800" dirty="0" smtClean="0">
              <a:latin typeface="Arial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cs-CZ" sz="2500" b="1" dirty="0" smtClean="0">
                <a:latin typeface="Arial" charset="0"/>
                <a:cs typeface="Arial" charset="0"/>
              </a:rPr>
              <a:t>Vytvořeno v rámci v projektu „EU peníze školám“ </a:t>
            </a:r>
          </a:p>
          <a:p>
            <a:pPr marL="0" indent="0">
              <a:buNone/>
              <a:defRPr/>
            </a:pPr>
            <a:r>
              <a:rPr lang="cs-CZ" sz="2500" dirty="0" smtClean="0">
                <a:latin typeface="Arial" charset="0"/>
                <a:cs typeface="Arial" charset="0"/>
              </a:rPr>
              <a:t>OP VK oblast podpory 1.4 s názvem Zlepšení podmínek pro vzdělávání na základních škol</a:t>
            </a:r>
            <a:r>
              <a:rPr lang="cs-CZ" sz="2800" dirty="0" smtClean="0">
                <a:latin typeface="Arial" charset="0"/>
                <a:cs typeface="Arial" charset="0"/>
              </a:rPr>
              <a:t>ách</a:t>
            </a:r>
          </a:p>
          <a:p>
            <a:endParaRPr lang="cs-CZ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60648"/>
            <a:ext cx="5029200" cy="121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714511"/>
          </a:xfrm>
        </p:spPr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  <a:latin typeface="Comic Sans MS" pitchFamily="66" charset="0"/>
              </a:rPr>
              <a:t>TRÁVICÍ SOUSTAVA</a:t>
            </a:r>
            <a:endParaRPr lang="cs-CZ" b="1" u="sng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2066" y="1916832"/>
            <a:ext cx="6400800" cy="1214446"/>
          </a:xfrm>
        </p:spPr>
        <p:txBody>
          <a:bodyPr/>
          <a:lstStyle/>
          <a:p>
            <a:r>
              <a:rPr lang="cs-CZ" dirty="0" smtClean="0"/>
              <a:t>stavba (části TS) a  základní funkce</a:t>
            </a:r>
            <a:endParaRPr lang="cs-CZ" dirty="0"/>
          </a:p>
        </p:txBody>
      </p:sp>
      <p:pic>
        <p:nvPicPr>
          <p:cNvPr id="4" name="Obrázek 3" descr="TS obecně ba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389892">
            <a:off x="1917377" y="2806887"/>
            <a:ext cx="5637348" cy="234541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621091" y="4797152"/>
            <a:ext cx="998617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717425" y="5466179"/>
            <a:ext cx="6400800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Jak se nazývá typ TS u člověka ?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331640" y="5589240"/>
            <a:ext cx="36004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latin typeface="Comic Sans MS" pitchFamily="66" charset="0"/>
              </a:rPr>
              <a:t>Základní části a funkce TS</a:t>
            </a:r>
            <a:endParaRPr lang="cs-CZ" b="1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>
                <a:solidFill>
                  <a:srgbClr val="C00000"/>
                </a:solidFill>
                <a:latin typeface="Comic Sans MS" pitchFamily="66" charset="0"/>
              </a:rPr>
              <a:t>Základní funkce </a:t>
            </a:r>
          </a:p>
          <a:p>
            <a:r>
              <a:rPr lang="cs-CZ" b="1" dirty="0" smtClean="0"/>
              <a:t>Rozmělnění potravy </a:t>
            </a:r>
            <a:r>
              <a:rPr lang="cs-CZ" dirty="0" smtClean="0"/>
              <a:t>(dutina ústní, jícen)</a:t>
            </a:r>
          </a:p>
          <a:p>
            <a:r>
              <a:rPr lang="cs-CZ" b="1" dirty="0" smtClean="0"/>
              <a:t>Trávení potravy </a:t>
            </a:r>
            <a:r>
              <a:rPr lang="cs-CZ" dirty="0" smtClean="0"/>
              <a:t>(žaludek, tenké střevo)</a:t>
            </a:r>
          </a:p>
          <a:p>
            <a:r>
              <a:rPr lang="cs-CZ" b="1" dirty="0" smtClean="0"/>
              <a:t>Vstřebávání potravy </a:t>
            </a:r>
            <a:r>
              <a:rPr lang="cs-CZ" dirty="0" smtClean="0"/>
              <a:t>(tenké, tlusté střevo)</a:t>
            </a:r>
          </a:p>
          <a:p>
            <a:r>
              <a:rPr lang="cs-CZ" b="1" dirty="0" smtClean="0"/>
              <a:t>Odstranění nestrávených  zbytků </a:t>
            </a:r>
            <a:r>
              <a:rPr lang="cs-CZ" dirty="0" smtClean="0"/>
              <a:t>(konečník)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15816" y="6237312"/>
            <a:ext cx="108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Obr.2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4" descr="travici-trak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700808"/>
            <a:ext cx="3562350" cy="4248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4186238" cy="1000132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Dutina ústní I.</a:t>
            </a:r>
            <a:endParaRPr lang="cs-CZ" b="1" u="sng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5536" y="1124744"/>
            <a:ext cx="3816424" cy="359014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Zuby </a:t>
            </a:r>
          </a:p>
          <a:p>
            <a:pPr>
              <a:buNone/>
            </a:pPr>
            <a:r>
              <a:rPr lang="cs-CZ" dirty="0" smtClean="0"/>
              <a:t> - </a:t>
            </a:r>
            <a:r>
              <a:rPr lang="cs-CZ" b="1" dirty="0" smtClean="0"/>
              <a:t>rozmělnění potravy</a:t>
            </a:r>
          </a:p>
          <a:p>
            <a:pPr>
              <a:buNone/>
            </a:pPr>
            <a:r>
              <a:rPr lang="cs-CZ" dirty="0" smtClean="0"/>
              <a:t> - </a:t>
            </a:r>
            <a:r>
              <a:rPr lang="cs-CZ" b="1" dirty="0" smtClean="0"/>
              <a:t>2 typy : </a:t>
            </a:r>
          </a:p>
          <a:p>
            <a:pPr>
              <a:buNone/>
            </a:pP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Dětský chrup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–</a:t>
            </a:r>
            <a:r>
              <a:rPr lang="cs-CZ" dirty="0" smtClean="0"/>
              <a:t> </a:t>
            </a:r>
            <a:r>
              <a:rPr lang="cs-CZ" b="1" dirty="0" smtClean="0"/>
              <a:t>20 zubů</a:t>
            </a:r>
            <a:r>
              <a:rPr lang="cs-CZ" dirty="0" smtClean="0"/>
              <a:t>, 6měsíců – 6 let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505432" y="5399715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Obr.3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nechcikazy.cz/media/image/mandibul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474996"/>
            <a:ext cx="2304256" cy="2334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100392" y="4494701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Obr.4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Soubor:Gray1004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20" y="3762540"/>
            <a:ext cx="2016224" cy="163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ástupný symbol pro obsah 3"/>
          <p:cNvSpPr>
            <a:spLocks noGrp="1"/>
          </p:cNvSpPr>
          <p:nvPr>
            <p:ph sz="half" idx="2"/>
          </p:nvPr>
        </p:nvSpPr>
        <p:spPr>
          <a:xfrm>
            <a:off x="5004048" y="846216"/>
            <a:ext cx="3880260" cy="39550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Trvalý chrup </a:t>
            </a:r>
            <a:r>
              <a:rPr lang="cs-CZ" dirty="0" smtClean="0"/>
              <a:t>– </a:t>
            </a:r>
            <a:r>
              <a:rPr lang="cs-CZ" b="1" dirty="0" smtClean="0"/>
              <a:t>32 zubů</a:t>
            </a:r>
            <a:r>
              <a:rPr lang="cs-CZ" dirty="0" smtClean="0"/>
              <a:t>, postupná výměna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5 – 12 let (stoličky do dospělosti)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30" name="Picture 6" descr="Soubor:Gray1002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734" y="2636912"/>
            <a:ext cx="2736304" cy="1833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11560" y="5801057"/>
            <a:ext cx="4309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Zubní vzorec :  </a:t>
            </a:r>
            <a:r>
              <a:rPr lang="cs-CZ" sz="2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b="1" u="sng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b="1" u="sng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b="1" u="sng" dirty="0" smtClean="0">
                <a:solidFill>
                  <a:srgbClr val="993366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2400" b="1" u="sng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3131840" y="4756311"/>
            <a:ext cx="1789716" cy="104474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419872" y="4869160"/>
            <a:ext cx="2016224" cy="1162729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851920" y="5278684"/>
            <a:ext cx="1944216" cy="753205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4211960" y="5801057"/>
            <a:ext cx="1584176" cy="292239"/>
          </a:xfrm>
          <a:prstGeom prst="straightConnector1">
            <a:avLst/>
          </a:prstGeom>
          <a:ln>
            <a:solidFill>
              <a:srgbClr val="9933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012160" y="6237312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Obr.5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1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990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Stavba zubu :</a:t>
            </a:r>
            <a:b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zuby- stavba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0554" y="1412776"/>
            <a:ext cx="4681686" cy="502537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336196" y="5949280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Obr.6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32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slinné žláz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t="11576" b="13183"/>
          <a:stretch>
            <a:fillRect/>
          </a:stretch>
        </p:blipFill>
        <p:spPr>
          <a:xfrm>
            <a:off x="0" y="3786190"/>
            <a:ext cx="3183987" cy="278608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86370" cy="11430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Dutina ústní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238" cy="4525963"/>
          </a:xfrm>
        </p:spPr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Slinné žlázy </a:t>
            </a:r>
          </a:p>
          <a:p>
            <a:pPr>
              <a:buNone/>
            </a:pPr>
            <a:r>
              <a:rPr lang="cs-CZ" b="1" dirty="0" smtClean="0"/>
              <a:t>- zvlhčení potravy</a:t>
            </a:r>
          </a:p>
          <a:p>
            <a:pPr>
              <a:buNone/>
            </a:pPr>
            <a:r>
              <a:rPr lang="cs-CZ" dirty="0" smtClean="0"/>
              <a:t>- první fáze </a:t>
            </a:r>
            <a:r>
              <a:rPr lang="cs-CZ" b="1" dirty="0" smtClean="0"/>
              <a:t>štěpení látek </a:t>
            </a:r>
            <a:r>
              <a:rPr lang="cs-CZ" dirty="0" smtClean="0"/>
              <a:t>– produkce enzymu ptyalinu (rozklad škrobu)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71736" y="5857892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Příušní </a:t>
            </a:r>
          </a:p>
          <a:p>
            <a:pPr marL="342900" indent="-342900">
              <a:buAutoNum type="arabicPeriod"/>
            </a:pPr>
            <a:r>
              <a:rPr lang="cs-CZ" dirty="0" smtClean="0"/>
              <a:t>Podčelistní</a:t>
            </a:r>
          </a:p>
          <a:p>
            <a:pPr marL="342900" indent="-342900">
              <a:buAutoNum type="arabicPeriod"/>
            </a:pPr>
            <a:r>
              <a:rPr lang="cs-CZ" dirty="0" smtClean="0"/>
              <a:t>Podjazyková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1556792"/>
            <a:ext cx="42839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Jazyk</a:t>
            </a:r>
          </a:p>
          <a:p>
            <a:pPr>
              <a:buFontTx/>
              <a:buChar char="-"/>
            </a:pPr>
            <a:r>
              <a:rPr lang="cs-CZ" sz="2800" dirty="0" smtClean="0"/>
              <a:t> svalnatý orgán sloužící k </a:t>
            </a:r>
            <a:r>
              <a:rPr lang="cs-CZ" sz="2800" b="1" dirty="0" smtClean="0"/>
              <a:t>rozmělnění potravy</a:t>
            </a:r>
          </a:p>
          <a:p>
            <a:pPr>
              <a:buFontTx/>
              <a:buChar char="-"/>
            </a:pPr>
            <a:r>
              <a:rPr lang="cs-CZ" sz="2800" dirty="0" smtClean="0"/>
              <a:t> </a:t>
            </a:r>
            <a:r>
              <a:rPr lang="cs-CZ" sz="2800" b="1" dirty="0" smtClean="0"/>
              <a:t>přítomnost chuťových pohárků </a:t>
            </a:r>
            <a:r>
              <a:rPr lang="cs-CZ" sz="2800" dirty="0" smtClean="0"/>
              <a:t>= možnost  </a:t>
            </a:r>
          </a:p>
          <a:p>
            <a:pPr>
              <a:buFontTx/>
              <a:buChar char="-"/>
            </a:pPr>
            <a:r>
              <a:rPr lang="cs-CZ" sz="2800" dirty="0" smtClean="0"/>
              <a:t> rozlišování  4 chutí </a:t>
            </a:r>
          </a:p>
          <a:p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FF0000"/>
                </a:solidFill>
              </a:rPr>
              <a:t>Jaké 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" name="Obrázek 9" descr="chuť- 2 základní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4857760"/>
            <a:ext cx="2285984" cy="1593584"/>
          </a:xfrm>
          <a:prstGeom prst="rect">
            <a:avLst/>
          </a:prstGeom>
        </p:spPr>
      </p:pic>
      <p:pic>
        <p:nvPicPr>
          <p:cNvPr id="11" name="Obrázek 10" descr="chuť - 2 zákld.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714884"/>
            <a:ext cx="2388914" cy="164307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99592" y="6453336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Obr.7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126240" y="6474931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Obr.8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4644008" y="4221088"/>
            <a:ext cx="36004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Jícen - polykání</a:t>
            </a:r>
            <a:endParaRPr lang="cs-CZ" b="1" u="sng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Vrozený reflex </a:t>
            </a:r>
          </a:p>
          <a:p>
            <a:r>
              <a:rPr lang="cs-CZ" b="1" dirty="0" smtClean="0"/>
              <a:t>Posun sousta </a:t>
            </a:r>
            <a:r>
              <a:rPr lang="cs-CZ" dirty="0" smtClean="0"/>
              <a:t>hltanem a </a:t>
            </a:r>
            <a:r>
              <a:rPr lang="cs-CZ" b="1" dirty="0" smtClean="0"/>
              <a:t>jícnem </a:t>
            </a:r>
            <a:r>
              <a:rPr lang="cs-CZ" dirty="0" smtClean="0"/>
              <a:t>do žaludku a jeho postupné mělnění</a:t>
            </a:r>
          </a:p>
          <a:p>
            <a:r>
              <a:rPr lang="cs-CZ" dirty="0" smtClean="0"/>
              <a:t>Zajištěno </a:t>
            </a:r>
            <a:r>
              <a:rPr lang="cs-CZ" b="1" dirty="0" smtClean="0"/>
              <a:t>vlnami stahu hladkého svalstva – </a:t>
            </a:r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</a:rPr>
              <a:t>PERISTALTIKOU </a:t>
            </a:r>
            <a:r>
              <a:rPr lang="cs-CZ" dirty="0" smtClean="0"/>
              <a:t>(peristaltické pohyby)</a:t>
            </a:r>
          </a:p>
          <a:p>
            <a:pPr>
              <a:buNone/>
            </a:pPr>
            <a:r>
              <a:rPr lang="cs-CZ" dirty="0" smtClean="0"/>
              <a:t> - výskyt i v dalších částech TS (žaludek, střeva)</a:t>
            </a:r>
            <a:endParaRPr lang="cs-CZ" dirty="0"/>
          </a:p>
        </p:txBody>
      </p:sp>
      <p:pic>
        <p:nvPicPr>
          <p:cNvPr id="5" name="Zástupný symbol pro obsah 4" descr="peristaltik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72066" y="1500173"/>
            <a:ext cx="3643338" cy="4191607"/>
          </a:xfrm>
        </p:spPr>
      </p:pic>
      <p:sp>
        <p:nvSpPr>
          <p:cNvPr id="6" name="TextovéPole 5"/>
          <p:cNvSpPr txBox="1"/>
          <p:nvPr/>
        </p:nvSpPr>
        <p:spPr>
          <a:xfrm>
            <a:off x="7740352" y="5733256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Obr.9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66FF"/>
                </a:solidFill>
                <a:latin typeface="Comic Sans MS" pitchFamily="66" charset="0"/>
              </a:rPr>
              <a:t>Žaludek</a:t>
            </a:r>
            <a:endParaRPr lang="cs-CZ" b="1" u="sng" dirty="0">
              <a:solidFill>
                <a:srgbClr val="0066FF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412776"/>
            <a:ext cx="4329114" cy="5184576"/>
          </a:xfrm>
        </p:spPr>
        <p:txBody>
          <a:bodyPr>
            <a:normAutofit fontScale="92500" lnSpcReduction="10000"/>
          </a:bodyPr>
          <a:lstStyle/>
          <a:p>
            <a:r>
              <a:rPr lang="cs-CZ" sz="2400" dirty="0" smtClean="0"/>
              <a:t>Vakovitý orgán tvořený vrstvami hladké svaloviny</a:t>
            </a:r>
          </a:p>
          <a:p>
            <a:r>
              <a:rPr lang="cs-CZ" sz="2400" b="1" dirty="0" smtClean="0"/>
              <a:t>Produkce hlenu a žaludečních šťáv </a:t>
            </a:r>
            <a:r>
              <a:rPr lang="cs-CZ" sz="2400" dirty="0" smtClean="0"/>
              <a:t>=     </a:t>
            </a:r>
            <a:r>
              <a:rPr lang="cs-CZ" sz="2400" u="sng" dirty="0" err="1" smtClean="0">
                <a:solidFill>
                  <a:srgbClr val="0070C0"/>
                </a:solidFill>
              </a:rPr>
              <a:t>K</a:t>
            </a:r>
            <a:r>
              <a:rPr lang="cs-CZ" sz="24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ys</a:t>
            </a:r>
            <a:r>
              <a:rPr lang="cs-CZ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chlorovodíková</a:t>
            </a:r>
            <a:r>
              <a:rPr lang="cs-CZ" sz="2400" dirty="0" smtClean="0"/>
              <a:t>(rozvolňuje vlákna masa, sráží mléko, ničí choroboplodné zárodky aj.)</a:t>
            </a:r>
          </a:p>
          <a:p>
            <a:pPr>
              <a:buNone/>
            </a:pPr>
            <a:r>
              <a:rPr lang="cs-CZ" sz="2400" dirty="0" smtClean="0"/>
              <a:t>      </a:t>
            </a:r>
            <a:r>
              <a:rPr lang="cs-CZ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Enzym pepsin </a:t>
            </a:r>
            <a:r>
              <a:rPr lang="cs-CZ" sz="2400" b="1" dirty="0" smtClean="0"/>
              <a:t>- </a:t>
            </a:r>
            <a:r>
              <a:rPr lang="cs-CZ" sz="2400" dirty="0" smtClean="0"/>
              <a:t>látka štěpící bílkoviny z potravy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Množství  </a:t>
            </a:r>
            <a:r>
              <a:rPr lang="cs-CZ" sz="2000" dirty="0" err="1" smtClean="0"/>
              <a:t>žaludeč</a:t>
            </a:r>
            <a:r>
              <a:rPr lang="cs-CZ" sz="2000" dirty="0" smtClean="0"/>
              <a:t>. šťávy závisí na psychickém</a:t>
            </a:r>
            <a:r>
              <a:rPr lang="cs-CZ" sz="2000" b="1" dirty="0" smtClean="0"/>
              <a:t> </a:t>
            </a:r>
            <a:r>
              <a:rPr lang="cs-CZ" sz="2000" dirty="0" smtClean="0"/>
              <a:t>stavu organismu (strach, radost..), ochucovacích látkách apod.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b="1" dirty="0" smtClean="0"/>
              <a:t>Obranný reflex – zvracení </a:t>
            </a:r>
            <a:r>
              <a:rPr lang="cs-CZ" sz="2000" dirty="0" smtClean="0"/>
              <a:t>(opačný směr pohybu)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619842"/>
            <a:ext cx="4038600" cy="448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884368" y="602128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Obr.10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jaterní lalůček ob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3857628"/>
            <a:ext cx="3071834" cy="284060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4643438" cy="1071546"/>
          </a:xfrm>
        </p:spPr>
        <p:txBody>
          <a:bodyPr>
            <a:noAutofit/>
          </a:bodyPr>
          <a:lstStyle/>
          <a:p>
            <a:r>
              <a:rPr lang="cs-CZ" sz="3600" b="1" u="sng" dirty="0" smtClean="0">
                <a:solidFill>
                  <a:srgbClr val="993366"/>
                </a:solidFill>
                <a:latin typeface="Comic Sans MS" pitchFamily="66" charset="0"/>
              </a:rPr>
              <a:t>Přídatné orgány TS</a:t>
            </a:r>
            <a:endParaRPr lang="cs-CZ" sz="3600" b="1" u="sng" dirty="0">
              <a:solidFill>
                <a:srgbClr val="993366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980728"/>
            <a:ext cx="4392488" cy="5126055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Slinivka břišní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endParaRPr lang="cs-CZ" sz="2000" u="sng" dirty="0" smtClean="0">
              <a:solidFill>
                <a:srgbClr val="993366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cs-CZ" sz="2000" b="1" dirty="0" smtClean="0"/>
              <a:t>tvorba enzymů </a:t>
            </a:r>
            <a:r>
              <a:rPr lang="cs-CZ" sz="2000" dirty="0" smtClean="0"/>
              <a:t>= látek štěpící základní složky potravy (cukry, tuky, bílkoviny) </a:t>
            </a:r>
            <a:r>
              <a:rPr lang="cs-CZ" sz="2000" b="1" u="sng" dirty="0" smtClean="0"/>
              <a:t>– trávení potravy</a:t>
            </a:r>
          </a:p>
          <a:p>
            <a:pPr>
              <a:buFontTx/>
              <a:buChar char="-"/>
            </a:pPr>
            <a:r>
              <a:rPr lang="cs-CZ" sz="2000" dirty="0" smtClean="0"/>
              <a:t>vyústění do dvanáctníku</a:t>
            </a:r>
          </a:p>
          <a:p>
            <a:pPr>
              <a:buFontTx/>
              <a:buChar char="-"/>
            </a:pPr>
            <a:r>
              <a:rPr lang="cs-CZ" sz="2000" b="1" dirty="0" smtClean="0"/>
              <a:t>tvorba</a:t>
            </a:r>
            <a:r>
              <a:rPr lang="cs-CZ" sz="2000" dirty="0" smtClean="0"/>
              <a:t> ch. látek ovlivňující činnost těla –</a:t>
            </a:r>
            <a:r>
              <a:rPr lang="cs-CZ" sz="2000" b="1" dirty="0" smtClean="0"/>
              <a:t> hormonů (např. INZULÍN )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                Význam ?</a:t>
            </a:r>
            <a:endParaRPr lang="cs-CZ" sz="2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0"/>
            <a:ext cx="4038600" cy="6126163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Játra</a:t>
            </a:r>
          </a:p>
          <a:p>
            <a:pPr>
              <a:buFontTx/>
              <a:buChar char="-"/>
            </a:pPr>
            <a:r>
              <a:rPr lang="cs-CZ" sz="2000" b="1" u="sng" dirty="0" smtClean="0">
                <a:latin typeface="Comic Sans MS" pitchFamily="66" charset="0"/>
              </a:rPr>
              <a:t>Životně důležitý orgán</a:t>
            </a:r>
          </a:p>
          <a:p>
            <a:pPr>
              <a:buFontTx/>
              <a:buChar char="-"/>
            </a:pPr>
            <a:r>
              <a:rPr lang="cs-CZ" sz="1800" b="1" dirty="0" smtClean="0"/>
              <a:t>produkce žluči </a:t>
            </a:r>
            <a:r>
              <a:rPr lang="cs-CZ" sz="1800" dirty="0" smtClean="0"/>
              <a:t>= trávení tuků</a:t>
            </a:r>
          </a:p>
          <a:p>
            <a:pPr>
              <a:buFontTx/>
              <a:buChar char="-"/>
            </a:pPr>
            <a:r>
              <a:rPr lang="cs-CZ" sz="1800" b="1" dirty="0" smtClean="0"/>
              <a:t>tvorba „hodného“ cholesterolu </a:t>
            </a:r>
            <a:r>
              <a:rPr lang="cs-CZ" sz="1800" dirty="0" smtClean="0"/>
              <a:t>= pro správnou funkci nervových buněk a hormonů</a:t>
            </a:r>
          </a:p>
          <a:p>
            <a:pPr>
              <a:buFontTx/>
              <a:buChar char="-"/>
            </a:pPr>
            <a:r>
              <a:rPr lang="cs-CZ" sz="1800" b="1" dirty="0" smtClean="0"/>
              <a:t>ukládání zásobní látky glykogenu </a:t>
            </a:r>
            <a:r>
              <a:rPr lang="cs-CZ" sz="1800" dirty="0" smtClean="0"/>
              <a:t>(zásobní zdroj energie pro činnost organismu – vzniká přeměnou cukrů)</a:t>
            </a:r>
          </a:p>
          <a:p>
            <a:pPr>
              <a:buFontTx/>
              <a:buChar char="-"/>
            </a:pPr>
            <a:r>
              <a:rPr lang="cs-CZ" sz="1800" b="1" dirty="0" smtClean="0"/>
              <a:t>odbourávání škodlivých látek</a:t>
            </a:r>
            <a:r>
              <a:rPr lang="cs-CZ" sz="1800" dirty="0" smtClean="0"/>
              <a:t> z potravy ( alkohol, léky, mikroorganismy)</a:t>
            </a:r>
          </a:p>
          <a:p>
            <a:endParaRPr lang="cs-CZ" b="1" u="sng" dirty="0">
              <a:solidFill>
                <a:srgbClr val="993366"/>
              </a:solidFill>
              <a:latin typeface="Comic Sans MS" pitchFamily="66" charset="0"/>
            </a:endParaRPr>
          </a:p>
        </p:txBody>
      </p:sp>
      <p:pic>
        <p:nvPicPr>
          <p:cNvPr id="8" name="Obrázek 7" descr="přídatné org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3857628"/>
            <a:ext cx="3784251" cy="2857496"/>
          </a:xfrm>
          <a:prstGeom prst="rect">
            <a:avLst/>
          </a:prstGeom>
        </p:spPr>
      </p:pic>
      <p:pic>
        <p:nvPicPr>
          <p:cNvPr id="7" name="Obrázek 6" descr="popis jater.lalůčk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9" y="5572139"/>
            <a:ext cx="2714612" cy="65413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987824" y="6306487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Obr.11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028384" y="6329347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Obr.12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11560" y="3501008"/>
            <a:ext cx="36004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střevní klk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412776"/>
            <a:ext cx="4643438" cy="4556693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Střeva – trávení, vstřebávání I.</a:t>
            </a:r>
            <a:endParaRPr lang="cs-CZ" b="1" u="sng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071546"/>
            <a:ext cx="4430296" cy="5786454"/>
          </a:xfrm>
        </p:spPr>
        <p:txBody>
          <a:bodyPr>
            <a:normAutofit fontScale="92500" lnSpcReduction="10000"/>
          </a:bodyPr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Tenké střevo</a:t>
            </a:r>
          </a:p>
          <a:p>
            <a:pPr>
              <a:buNone/>
            </a:pPr>
            <a:r>
              <a:rPr lang="cs-CZ" b="1" dirty="0" smtClean="0"/>
              <a:t>4-5 m</a:t>
            </a:r>
            <a:r>
              <a:rPr lang="cs-CZ" dirty="0" smtClean="0"/>
              <a:t> dlouhá část TS (</a:t>
            </a:r>
            <a:r>
              <a:rPr lang="cs-CZ" b="1" dirty="0" smtClean="0"/>
              <a:t>dvanáctník</a:t>
            </a:r>
            <a:r>
              <a:rPr lang="cs-CZ" dirty="0" smtClean="0"/>
              <a:t>, lačník, kyčelník)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Pohyb ?</a:t>
            </a:r>
            <a:r>
              <a:rPr lang="cs-CZ" dirty="0" smtClean="0"/>
              <a:t>  </a:t>
            </a:r>
          </a:p>
          <a:p>
            <a:pPr>
              <a:buNone/>
            </a:pPr>
            <a:r>
              <a:rPr lang="cs-CZ" b="1" dirty="0" smtClean="0"/>
              <a:t>            </a:t>
            </a:r>
            <a:r>
              <a:rPr lang="cs-CZ" b="1" u="sng" dirty="0" smtClean="0"/>
              <a:t>PERISTALTIKA !</a:t>
            </a:r>
          </a:p>
          <a:p>
            <a:pPr>
              <a:buNone/>
            </a:pPr>
            <a:r>
              <a:rPr lang="cs-CZ" dirty="0" smtClean="0"/>
              <a:t>Hlavní část </a:t>
            </a:r>
            <a:r>
              <a:rPr lang="cs-CZ" b="1" dirty="0" smtClean="0"/>
              <a:t>trávení a vstřebávání látek </a:t>
            </a:r>
            <a:r>
              <a:rPr lang="cs-CZ" dirty="0" smtClean="0"/>
              <a:t>– přizpůsobení = </a:t>
            </a:r>
            <a:r>
              <a:rPr lang="cs-CZ" b="1" u="sng" dirty="0" smtClean="0"/>
              <a:t>KLKY </a:t>
            </a:r>
            <a:r>
              <a:rPr lang="cs-CZ" dirty="0" smtClean="0"/>
              <a:t>(záhyby a výběžky sliznice – prokrvené)</a:t>
            </a:r>
          </a:p>
          <a:p>
            <a:pPr>
              <a:buNone/>
            </a:pPr>
            <a:r>
              <a:rPr lang="cs-CZ" dirty="0" smtClean="0"/>
              <a:t>Po promíchání se šťávami ze slinivky (enzymy) a střev se </a:t>
            </a:r>
            <a:r>
              <a:rPr lang="cs-CZ" b="1" dirty="0" smtClean="0"/>
              <a:t>důležité látky dostávají krví  na místo určení (hl. do jater)</a:t>
            </a:r>
          </a:p>
          <a:p>
            <a:pPr>
              <a:buNone/>
            </a:pP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68344" y="5877272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Obr.13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9512" y="2348880"/>
            <a:ext cx="36004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?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u="sng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Střeva – vstřebávání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7158" y="928670"/>
            <a:ext cx="4038600" cy="5929330"/>
          </a:xfrm>
        </p:spPr>
        <p:txBody>
          <a:bodyPr>
            <a:normAutofit fontScale="85000" lnSpcReduction="20000"/>
          </a:bodyPr>
          <a:lstStyle/>
          <a:p>
            <a:r>
              <a:rPr lang="cs-CZ" b="1" u="sng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Tlusté střevo</a:t>
            </a:r>
          </a:p>
          <a:p>
            <a:pPr>
              <a:buNone/>
            </a:pPr>
            <a:r>
              <a:rPr lang="cs-CZ" b="1" dirty="0" smtClean="0"/>
              <a:t>1,5 m</a:t>
            </a:r>
            <a:r>
              <a:rPr lang="cs-CZ" dirty="0" smtClean="0"/>
              <a:t> dlouhá část TS (vzestupný, příčný a sestupný tračník) - </a:t>
            </a:r>
            <a:r>
              <a:rPr lang="cs-CZ" u="sng" dirty="0" smtClean="0"/>
              <a:t>PERISTALTIKA</a:t>
            </a:r>
          </a:p>
          <a:p>
            <a:pPr>
              <a:buNone/>
            </a:pPr>
            <a:r>
              <a:rPr lang="cs-CZ" dirty="0" smtClean="0"/>
              <a:t>Dochází zde hl. ke </a:t>
            </a:r>
            <a:r>
              <a:rPr lang="cs-CZ" b="1" dirty="0" smtClean="0"/>
              <a:t>vstřebávání vody </a:t>
            </a:r>
            <a:r>
              <a:rPr lang="cs-CZ" dirty="0" smtClean="0"/>
              <a:t>a v ní rozpuštěných </a:t>
            </a:r>
            <a:r>
              <a:rPr lang="cs-CZ" b="1" dirty="0" smtClean="0"/>
              <a:t>solí, barviv</a:t>
            </a:r>
            <a:r>
              <a:rPr lang="cs-CZ" dirty="0" smtClean="0"/>
              <a:t> = </a:t>
            </a:r>
            <a:r>
              <a:rPr lang="cs-CZ" b="1" dirty="0" smtClean="0"/>
              <a:t>zahušťování </a:t>
            </a:r>
            <a:r>
              <a:rPr lang="cs-CZ" dirty="0" smtClean="0"/>
              <a:t>nestrávených zbytků </a:t>
            </a:r>
            <a:r>
              <a:rPr lang="cs-CZ" b="1" dirty="0" smtClean="0"/>
              <a:t>– vznik stolice</a:t>
            </a:r>
          </a:p>
          <a:p>
            <a:pPr>
              <a:buNone/>
            </a:pPr>
            <a:r>
              <a:rPr lang="cs-CZ" dirty="0" smtClean="0"/>
              <a:t>Nezbytná </a:t>
            </a:r>
            <a:r>
              <a:rPr lang="cs-CZ" b="1" dirty="0" smtClean="0"/>
              <a:t>přítomnost BAKTERIÍ </a:t>
            </a:r>
            <a:r>
              <a:rPr lang="cs-CZ" dirty="0" smtClean="0"/>
              <a:t>– </a:t>
            </a:r>
            <a:r>
              <a:rPr lang="cs-CZ" b="1" dirty="0" smtClean="0"/>
              <a:t>rozklad nestrávených zbytků</a:t>
            </a:r>
            <a:r>
              <a:rPr lang="cs-CZ" dirty="0" smtClean="0"/>
              <a:t> (vznik plynů) a </a:t>
            </a:r>
            <a:r>
              <a:rPr lang="cs-CZ" b="1" dirty="0" smtClean="0"/>
              <a:t>tvorba vitamínů </a:t>
            </a:r>
            <a:r>
              <a:rPr lang="cs-CZ" dirty="0" smtClean="0"/>
              <a:t>(K)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Důležitost pravidelného vyprazdňování !</a:t>
            </a:r>
            <a:endParaRPr lang="cs-CZ" b="1" dirty="0"/>
          </a:p>
        </p:txBody>
      </p:sp>
      <p:pic>
        <p:nvPicPr>
          <p:cNvPr id="4098" name="Picture 2" descr="Osídlení  stře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80728"/>
            <a:ext cx="3333750" cy="2724150"/>
          </a:xfrm>
          <a:prstGeom prst="rect">
            <a:avLst/>
          </a:prstGeom>
          <a:noFill/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00392" y="3450084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Obr.14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100392" y="6364774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Obr. 15</a:t>
            </a:r>
            <a:endParaRPr lang="cs-CZ" sz="11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Soubor:EscherichiaColi NIAI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765" y="3896284"/>
            <a:ext cx="3308659" cy="246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Schéma rozložení hlavních činností TS</a:t>
            </a:r>
            <a:endParaRPr lang="cs-CZ" b="1" u="sng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643578"/>
          </a:xfrm>
        </p:spPr>
        <p:txBody>
          <a:bodyPr>
            <a:normAutofit fontScale="85000" lnSpcReduction="20000"/>
          </a:bodyPr>
          <a:lstStyle/>
          <a:p>
            <a:r>
              <a:rPr lang="cs-CZ" sz="4200" b="1" u="sng" dirty="0" smtClean="0">
                <a:solidFill>
                  <a:srgbClr val="C00000"/>
                </a:solidFill>
                <a:latin typeface="Comic Sans MS" pitchFamily="66" charset="0"/>
              </a:rPr>
              <a:t>Trávení 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u="sng" dirty="0" smtClean="0"/>
              <a:t>Mechanické </a:t>
            </a:r>
            <a:r>
              <a:rPr lang="cs-CZ" dirty="0" smtClean="0"/>
              <a:t> = rozmělňování </a:t>
            </a:r>
          </a:p>
          <a:p>
            <a:pPr>
              <a:buNone/>
            </a:pPr>
            <a:r>
              <a:rPr lang="cs-CZ" dirty="0" smtClean="0"/>
              <a:t> dutina ústní, jícen, žaludek (zuby, jazyk, peristaltické pohyby)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b="1" u="sng" dirty="0" smtClean="0"/>
              <a:t>Chemické </a:t>
            </a:r>
            <a:r>
              <a:rPr lang="cs-CZ" dirty="0" smtClean="0"/>
              <a:t> = působení enzymů 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  Sacharidy</a:t>
            </a:r>
            <a:r>
              <a:rPr lang="cs-CZ" dirty="0" smtClean="0"/>
              <a:t> – dutina ústní ( = ptyalin), žaludek, tenké střevo  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  Bílkoviny</a:t>
            </a:r>
            <a:r>
              <a:rPr lang="cs-CZ" dirty="0" smtClean="0"/>
              <a:t> – žaludek (= pepsin), tenké střevo </a:t>
            </a:r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  Tuky </a:t>
            </a:r>
            <a:r>
              <a:rPr lang="cs-CZ" dirty="0" smtClean="0"/>
              <a:t>– tenké střevo (= lipáza)</a:t>
            </a:r>
          </a:p>
          <a:p>
            <a:pPr>
              <a:buNone/>
            </a:pPr>
            <a:r>
              <a:rPr lang="cs-CZ" dirty="0" smtClean="0"/>
              <a:t>Při </a:t>
            </a:r>
            <a:r>
              <a:rPr lang="cs-CZ" b="1" dirty="0" smtClean="0"/>
              <a:t>rozkladu látek se uvolňuje energie  </a:t>
            </a:r>
            <a:r>
              <a:rPr lang="cs-CZ" dirty="0" smtClean="0"/>
              <a:t>- teplo, energie pro pohyb, činnost orgánů, přeměnu látek apod.</a:t>
            </a:r>
          </a:p>
          <a:p>
            <a:pPr>
              <a:buNone/>
            </a:pPr>
            <a:r>
              <a:rPr lang="cs-CZ" b="1" dirty="0" smtClean="0"/>
              <a:t>Látky mohou být přeměněny v jiný typ </a:t>
            </a:r>
            <a:r>
              <a:rPr lang="cs-CZ" dirty="0" smtClean="0"/>
              <a:t>(cukry v tuk apod.)</a:t>
            </a:r>
          </a:p>
          <a:p>
            <a:r>
              <a:rPr lang="cs-CZ" sz="3800" b="1" u="sng" dirty="0" smtClean="0">
                <a:solidFill>
                  <a:srgbClr val="C00000"/>
                </a:solidFill>
                <a:latin typeface="Comic Sans MS" pitchFamily="66" charset="0"/>
              </a:rPr>
              <a:t>Vstřebávání</a:t>
            </a:r>
            <a:r>
              <a:rPr lang="cs-CZ" sz="3800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3800" dirty="0" smtClean="0"/>
              <a:t> </a:t>
            </a:r>
            <a:r>
              <a:rPr lang="cs-CZ" dirty="0" smtClean="0"/>
              <a:t>- zpětné využití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Živiny  </a:t>
            </a:r>
            <a:r>
              <a:rPr lang="cs-CZ" dirty="0" smtClean="0"/>
              <a:t>- tenké střevo (krví přenos k využití/uložení - játra)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   Vody (+ solí, barviv) </a:t>
            </a:r>
            <a:r>
              <a:rPr lang="cs-CZ" dirty="0" smtClean="0"/>
              <a:t>– tlusté střevo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Použité zdroje a materiály :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2" cy="4525963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cs-CZ" sz="1900" dirty="0"/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– KVASNIČKOVÁ, Danuše, et al. </a:t>
            </a:r>
            <a:r>
              <a:rPr lang="cs-CZ" sz="4400" i="1" dirty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druhé, upravené vydání. Praha : Fortuna,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buNone/>
            </a:pPr>
            <a:r>
              <a:rPr lang="cs-CZ" sz="4400">
                <a:latin typeface="Arial" pitchFamily="34" charset="0"/>
                <a:cs typeface="Arial" pitchFamily="34" charset="0"/>
              </a:rPr>
              <a:t> </a:t>
            </a:r>
            <a:r>
              <a:rPr lang="cs-CZ" sz="440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cs-CZ" sz="4400" smtClean="0">
                <a:latin typeface="Arial" pitchFamily="34" charset="0"/>
                <a:cs typeface="Arial" pitchFamily="34" charset="0"/>
              </a:rPr>
              <a:t>1999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128 s. Dostupné z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WWW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: &lt;fortuna.cz&gt;. ISBN 80-7168-477-5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– ze str. 17 (16)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 2 – http://www.bud-fit.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cz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/foto.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php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img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=228&amp;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idc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=16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Obr.3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– http://cs.wikipedia.org/wiki/Soubor:Gray1004.png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Obr.4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– </a:t>
            </a:r>
            <a:r>
              <a:rPr lang="cs-CZ" sz="4400" dirty="0">
                <a:latin typeface="Arial" pitchFamily="34" charset="0"/>
                <a:cs typeface="Arial" pitchFamily="34" charset="0"/>
                <a:hlinkClick r:id="rId2"/>
              </a:rPr>
              <a:t>http://cs.wikipedia.org/wiki/Soubor:Gray1002.png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br. 5 - </a:t>
            </a:r>
            <a:r>
              <a:rPr lang="cs-CZ" sz="4000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cs-CZ" sz="40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cs-CZ" sz="4000" dirty="0" smtClean="0">
                <a:latin typeface="Arial" pitchFamily="34" charset="0"/>
                <a:cs typeface="Arial" pitchFamily="34" charset="0"/>
                <a:hlinkClick r:id="rId3"/>
              </a:rPr>
              <a:t>www.</a:t>
            </a:r>
            <a:r>
              <a:rPr lang="cs-CZ" sz="4000" dirty="0" err="1" smtClean="0">
                <a:latin typeface="Arial" pitchFamily="34" charset="0"/>
                <a:cs typeface="Arial" pitchFamily="34" charset="0"/>
                <a:hlinkClick r:id="rId3"/>
              </a:rPr>
              <a:t>nechcikazy.cz</a:t>
            </a:r>
            <a:r>
              <a:rPr lang="cs-CZ" sz="4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4000" dirty="0" err="1" smtClean="0">
                <a:latin typeface="Arial" pitchFamily="34" charset="0"/>
                <a:cs typeface="Arial" pitchFamily="34" charset="0"/>
                <a:hlinkClick r:id="rId3"/>
              </a:rPr>
              <a:t>deleni</a:t>
            </a:r>
            <a:r>
              <a:rPr lang="cs-CZ" sz="4000" dirty="0" smtClean="0">
                <a:latin typeface="Arial" pitchFamily="34" charset="0"/>
                <a:cs typeface="Arial" pitchFamily="34" charset="0"/>
                <a:hlinkClick r:id="rId3"/>
              </a:rPr>
              <a:t>-zubu-podle-tvaru</a:t>
            </a:r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Obr.6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– KVASNIČKOVÁ, Danuše, et al. </a:t>
            </a:r>
            <a:r>
              <a:rPr lang="cs-CZ" sz="4400" i="1" dirty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druhé, upravené vydání. Praha : Fortuna,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1999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128 s. Dostupné z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: &lt;fortuna.cz&gt;. ISBN 80-7168-477-5. – ze str. 66 (95B)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Obr.7 – </a:t>
            </a:r>
            <a:r>
              <a:rPr lang="cs-CZ" sz="4400" dirty="0">
                <a:latin typeface="Arial" pitchFamily="34" charset="0"/>
                <a:cs typeface="Arial" pitchFamily="34" charset="0"/>
                <a:hlinkClick r:id="rId4"/>
              </a:rPr>
              <a:t>http://cs.wikipedia.org/wiki/Soubor:Illu_quiz_hn_02.jpg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Obr.8 – KVASNIČKOVÁ, Danuše,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et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al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4400" i="1" dirty="0" smtClean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druhé, upravené vydání. Praha : Fortuna, 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1999. 128 s. Dostupné z  WWW: &lt;fortuna.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cz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&gt;. ISBN 80-7168-477-5. – ze str. 99 (148B)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Obr.9 –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KVASNIČKOVÁ, Danuše, et al. </a:t>
            </a:r>
            <a:r>
              <a:rPr lang="cs-CZ" sz="4400" i="1" dirty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druhé, upravené vydání. Praha : Fortuna, 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1999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128 s. Dostupné z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: &lt;fortuna.cz&gt;. ISBN 80-7168-477-5. – ze str.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69 (101)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Obr.10 – galerie obrázků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Interwrite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Obr.11 –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KVASNIČKOVÁ, Danuše, et al. </a:t>
            </a:r>
            <a:r>
              <a:rPr lang="cs-CZ" sz="4400" i="1" dirty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druhé, upravené vydání. Praha : Fortuna, 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  1999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128 s. Dostupné z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: &lt;fortuna.cz&gt;. ISBN 80-7168-477-5. – ze str.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68 (99A)</a:t>
            </a:r>
            <a:endParaRPr lang="cs-CZ" sz="44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Obr.12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– KVASNIČKOVÁ, Danuše, et al. </a:t>
            </a:r>
            <a:r>
              <a:rPr lang="cs-CZ" sz="4400" i="1" dirty="0">
                <a:latin typeface="Arial" pitchFamily="34" charset="0"/>
                <a:cs typeface="Arial" pitchFamily="34" charset="0"/>
              </a:rPr>
              <a:t>Ekologický přírodopis pro 8. ročník základní školy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druhé, upravené vydání. Praha : Fortuna, 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  1999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. 128 s. Dostupné z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: &lt;fortuna.cz&gt;. ISBN 80-7168-477-5. – ze str. 66 (95B)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 13 – KANTOREK, Jan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et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al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4400" i="1" dirty="0" smtClean="0">
                <a:latin typeface="Arial" pitchFamily="34" charset="0"/>
                <a:cs typeface="Arial" pitchFamily="34" charset="0"/>
              </a:rPr>
              <a:t>Přírodopis 8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 Olomouc: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, 1999. 128. ISBN 80-7230-040-7. Dostupné z: www.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prodos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cz.cz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 - ze 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                 str.68 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Obr.14 – http://www.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symbinatur.com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Osidleni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streva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clanek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-228.html</a:t>
            </a:r>
          </a:p>
          <a:p>
            <a:pPr>
              <a:buNone/>
            </a:pPr>
            <a:r>
              <a:rPr lang="cs-CZ" sz="4400" dirty="0" smtClean="0">
                <a:latin typeface="Arial" pitchFamily="34" charset="0"/>
                <a:cs typeface="Arial" pitchFamily="34" charset="0"/>
              </a:rPr>
              <a:t>Obr.15 </a:t>
            </a:r>
            <a:r>
              <a:rPr lang="cs-CZ" sz="4400" dirty="0">
                <a:latin typeface="Arial" pitchFamily="34" charset="0"/>
                <a:cs typeface="Arial" pitchFamily="34" charset="0"/>
              </a:rPr>
              <a:t>- http://cs.wikipedia.org/wiki/Soubor:EscherichiaColi_NIAID.jpg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900" dirty="0"/>
          </a:p>
          <a:p>
            <a:pPr>
              <a:buNone/>
            </a:pPr>
            <a:endParaRPr lang="cs-CZ" sz="1900" dirty="0" smtClean="0"/>
          </a:p>
          <a:p>
            <a:pPr>
              <a:buNone/>
            </a:pPr>
            <a:r>
              <a:rPr lang="cs-CZ" sz="1900" dirty="0" smtClean="0"/>
              <a:t> </a:t>
            </a:r>
          </a:p>
          <a:p>
            <a:pPr marL="0" indent="0">
              <a:buNone/>
            </a:pPr>
            <a:endParaRPr lang="cs-CZ" sz="2400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cs-CZ" sz="2400" dirty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cs-CZ" sz="2400" dirty="0">
                <a:latin typeface="Comic Sans MS" pitchFamily="66" charset="0"/>
              </a:rPr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027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715</Words>
  <Application>Microsoft Office PowerPoint</Application>
  <PresentationFormat>Předvádění na obrazovce (4:3)</PresentationFormat>
  <Paragraphs>156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TRÁVICÍ SOUSTAVA</vt:lpstr>
      <vt:lpstr>Základní části a funkce TS</vt:lpstr>
      <vt:lpstr>Dutina ústní I.</vt:lpstr>
      <vt:lpstr>Stavba zubu : </vt:lpstr>
      <vt:lpstr>Dutina ústní II.</vt:lpstr>
      <vt:lpstr>Jícen - polykání</vt:lpstr>
      <vt:lpstr>Žaludek</vt:lpstr>
      <vt:lpstr>Přídatné orgány TS</vt:lpstr>
      <vt:lpstr>Střeva – trávení, vstřebávání I.</vt:lpstr>
      <vt:lpstr>Střeva – vstřebávání II.</vt:lpstr>
      <vt:lpstr>Schéma rozložení hlavních činností TS</vt:lpstr>
      <vt:lpstr>Použité zdroje a materiály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TRÁVICÍ SOUSTAVA</dc:title>
  <dc:creator>Jan Nohýnek</dc:creator>
  <cp:lastModifiedBy>user</cp:lastModifiedBy>
  <cp:revision>63</cp:revision>
  <dcterms:created xsi:type="dcterms:W3CDTF">2009-03-22T19:51:30Z</dcterms:created>
  <dcterms:modified xsi:type="dcterms:W3CDTF">2012-05-31T14:13:03Z</dcterms:modified>
</cp:coreProperties>
</file>