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71" r:id="rId4"/>
    <p:sldId id="272" r:id="rId5"/>
    <p:sldId id="257" r:id="rId6"/>
    <p:sldId id="267" r:id="rId7"/>
    <p:sldId id="258" r:id="rId8"/>
    <p:sldId id="266" r:id="rId9"/>
    <p:sldId id="259" r:id="rId10"/>
    <p:sldId id="260" r:id="rId11"/>
    <p:sldId id="269" r:id="rId12"/>
    <p:sldId id="270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27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D727E-5F17-4CF3-9ADC-18DC527DC11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E1461-4CA5-441B-884C-AD84D2701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D727E-5F17-4CF3-9ADC-18DC527DC11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E1461-4CA5-441B-884C-AD84D2701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D727E-5F17-4CF3-9ADC-18DC527DC11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E1461-4CA5-441B-884C-AD84D2701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D727E-5F17-4CF3-9ADC-18DC527DC11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E1461-4CA5-441B-884C-AD84D2701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D727E-5F17-4CF3-9ADC-18DC527DC11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E1461-4CA5-441B-884C-AD84D2701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D727E-5F17-4CF3-9ADC-18DC527DC11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E1461-4CA5-441B-884C-AD84D2701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D727E-5F17-4CF3-9ADC-18DC527DC11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E1461-4CA5-441B-884C-AD84D2701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D727E-5F17-4CF3-9ADC-18DC527DC11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E1461-4CA5-441B-884C-AD84D2701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D727E-5F17-4CF3-9ADC-18DC527DC11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E1461-4CA5-441B-884C-AD84D2701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D727E-5F17-4CF3-9ADC-18DC527DC11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E1461-4CA5-441B-884C-AD84D2701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D727E-5F17-4CF3-9ADC-18DC527DC11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E1461-4CA5-441B-884C-AD84D2701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D727E-5F17-4CF3-9ADC-18DC527DC11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CE1461-4CA5-441B-884C-AD84D2701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sel.cz/popisek.php?popisek=5976&amp;img=1184724115.jpg" TargetMode="External"/><Relationship Id="rId13" Type="http://schemas.openxmlformats.org/officeDocument/2006/relationships/hyperlink" Target="http://hledani.gnosis9.net/img/krevni-skupina-B-svet-mapa.jpg" TargetMode="External"/><Relationship Id="rId3" Type="http://schemas.openxmlformats.org/officeDocument/2006/relationships/hyperlink" Target="http://cs.wikipedia.org/wiki/B%C3%ADl%C3%A1_krvinka" TargetMode="External"/><Relationship Id="rId7" Type="http://schemas.openxmlformats.org/officeDocument/2006/relationships/hyperlink" Target="http://www.osel.cz/soubory/287/1.jpg" TargetMode="External"/><Relationship Id="rId12" Type="http://schemas.openxmlformats.org/officeDocument/2006/relationships/hyperlink" Target="http://hledani.gnosis9.net/img/krevni-skupina-A-svet-mapa.jpg" TargetMode="External"/><Relationship Id="rId2" Type="http://schemas.openxmlformats.org/officeDocument/2006/relationships/hyperlink" Target="http://www.nlm.nih.gov/medlineplus/ency/images/ency/fullsize/1266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Osmotic_pressure_on_blood_cells_diagram.svg" TargetMode="External"/><Relationship Id="rId11" Type="http://schemas.openxmlformats.org/officeDocument/2006/relationships/hyperlink" Target="http://nd01.jxs.cz/302/432/6a9977ac37_43781216_o2.jpg" TargetMode="External"/><Relationship Id="rId5" Type="http://schemas.openxmlformats.org/officeDocument/2006/relationships/hyperlink" Target="http://cs.wikipedia.org/wiki/Soubor:Redbloodcells.jpg" TargetMode="External"/><Relationship Id="rId10" Type="http://schemas.openxmlformats.org/officeDocument/2006/relationships/hyperlink" Target="http://upload.wikimedia.org/wikipedia/commons/thumb/5/51/Blood_Compatibility.svg/190px-Blood_Compatibility.svg.png" TargetMode="External"/><Relationship Id="rId4" Type="http://schemas.openxmlformats.org/officeDocument/2006/relationships/hyperlink" Target="http://img.abicko.cz/img/5/article/402745_import-trypanosoma-brucei-puvodce-spave-nemoci-napada-cervene-krvinky-13-10.jpg" TargetMode="External"/><Relationship Id="rId9" Type="http://schemas.openxmlformats.org/officeDocument/2006/relationships/hyperlink" Target="http://www.trombocytopenie.cz/beta/admin/upload/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0900" y="187055"/>
            <a:ext cx="5753100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1670348"/>
            <a:ext cx="835292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b="1" i="1" dirty="0"/>
              <a:t>Autor</a:t>
            </a:r>
            <a:r>
              <a:rPr lang="cs-CZ" dirty="0"/>
              <a:t> : Mgr. Terezie </a:t>
            </a:r>
            <a:r>
              <a:rPr lang="cs-CZ" dirty="0" err="1"/>
              <a:t>Nohýnková</a:t>
            </a:r>
            <a:endParaRPr lang="cs-CZ" dirty="0"/>
          </a:p>
          <a:p>
            <a:pPr>
              <a:defRPr/>
            </a:pPr>
            <a:r>
              <a:rPr lang="cs-CZ" b="1" i="1" dirty="0"/>
              <a:t>Vzdělávací oblast</a:t>
            </a:r>
            <a:r>
              <a:rPr lang="cs-CZ" dirty="0"/>
              <a:t> : Člověk a příroda</a:t>
            </a:r>
          </a:p>
          <a:p>
            <a:pPr>
              <a:defRPr/>
            </a:pPr>
            <a:r>
              <a:rPr lang="cs-CZ" b="1" i="1" dirty="0"/>
              <a:t>Obor</a:t>
            </a:r>
            <a:r>
              <a:rPr lang="cs-CZ" dirty="0"/>
              <a:t> : Přírodopis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b="1" i="1" dirty="0"/>
              <a:t>Téma</a:t>
            </a:r>
            <a:r>
              <a:rPr lang="cs-CZ" dirty="0"/>
              <a:t> : Soustavy orgánů člověka</a:t>
            </a:r>
          </a:p>
          <a:p>
            <a:pPr>
              <a:defRPr/>
            </a:pPr>
            <a:r>
              <a:rPr lang="cs-CZ" b="1" i="1" u="sng" dirty="0"/>
              <a:t>Název</a:t>
            </a:r>
            <a:r>
              <a:rPr lang="cs-CZ" u="sng" dirty="0"/>
              <a:t> :  </a:t>
            </a:r>
            <a:r>
              <a:rPr lang="cs-CZ" u="sng" dirty="0" smtClean="0"/>
              <a:t>Krev</a:t>
            </a:r>
            <a:endParaRPr lang="cs-CZ" u="sng" dirty="0"/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b="1" i="1" dirty="0"/>
              <a:t>Anotace</a:t>
            </a:r>
            <a:r>
              <a:rPr lang="cs-CZ" dirty="0"/>
              <a:t> : Seznámení žáků </a:t>
            </a:r>
            <a:r>
              <a:rPr lang="cs-CZ" dirty="0" smtClean="0"/>
              <a:t>se základními složkami krve, </a:t>
            </a:r>
            <a:r>
              <a:rPr lang="cs-CZ" dirty="0"/>
              <a:t>zaměření na funkci a činnost jednotlivých </a:t>
            </a:r>
            <a:r>
              <a:rPr lang="cs-CZ" dirty="0" smtClean="0"/>
              <a:t>částí.</a:t>
            </a:r>
            <a:endParaRPr lang="cs-CZ" dirty="0"/>
          </a:p>
          <a:p>
            <a:pPr>
              <a:defRPr/>
            </a:pPr>
            <a:r>
              <a:rPr lang="cs-CZ" dirty="0"/>
              <a:t> </a:t>
            </a:r>
          </a:p>
          <a:p>
            <a:pPr>
              <a:defRPr/>
            </a:pPr>
            <a:r>
              <a:rPr lang="cs-CZ" b="1" dirty="0" smtClean="0">
                <a:latin typeface="Arial" charset="0"/>
                <a:cs typeface="Arial" charset="0"/>
              </a:rPr>
              <a:t>VY_32_INOVACE_29_KREV</a:t>
            </a:r>
            <a:endParaRPr lang="cs-CZ" dirty="0">
              <a:latin typeface="Arial" charset="0"/>
              <a:cs typeface="Arial" charset="0"/>
            </a:endParaRPr>
          </a:p>
          <a:p>
            <a:pPr>
              <a:defRPr/>
            </a:pPr>
            <a:endParaRPr lang="cs-CZ" dirty="0">
              <a:latin typeface="Arial" charset="0"/>
              <a:cs typeface="Arial" charset="0"/>
            </a:endParaRPr>
          </a:p>
          <a:p>
            <a:pPr>
              <a:defRPr/>
            </a:pPr>
            <a:r>
              <a:rPr lang="cs-CZ" dirty="0">
                <a:latin typeface="Arial" charset="0"/>
                <a:cs typeface="Arial" charset="0"/>
              </a:rPr>
              <a:t>Vytvořeno jako DUM do předmětu přírodopis pro 8. ročník ZŠ Studentská 895 Mnichovo Hradiště dne </a:t>
            </a:r>
            <a:r>
              <a:rPr lang="cs-CZ" dirty="0" smtClean="0">
                <a:latin typeface="Arial" charset="0"/>
                <a:cs typeface="Arial" charset="0"/>
              </a:rPr>
              <a:t>20.4. 2011</a:t>
            </a:r>
            <a:endParaRPr lang="cs-CZ" dirty="0">
              <a:latin typeface="Arial" charset="0"/>
              <a:cs typeface="Arial" charset="0"/>
            </a:endParaRP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87582" y="5784390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 rámci v projektu „EU peníze školám“ </a:t>
            </a:r>
          </a:p>
          <a:p>
            <a:r>
              <a:rPr lang="cs-CZ" b="1" dirty="0"/>
              <a:t>OP VK oblast podpory 1.4 s názvem Zlepšení podmínek pro vzdělávání na základních školách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22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204478"/>
            <a:ext cx="4896544" cy="88438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772718" y="340897"/>
            <a:ext cx="16995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2"/>
                </a:solidFill>
                <a:effectLst/>
              </a:rPr>
              <a:t>KREV</a:t>
            </a:r>
            <a:endParaRPr lang="cs-CZ" sz="5400" b="1" u="sng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2"/>
              </a:solidFill>
              <a:effectLst/>
            </a:endParaRPr>
          </a:p>
        </p:txBody>
      </p:sp>
      <p:pic>
        <p:nvPicPr>
          <p:cNvPr id="2053" name="Picture 5" descr="E:\přírodopis 8\Př obrázky 8 tř\soustavy člověka\Oběhová soustava\krev\vznik krvine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64227"/>
            <a:ext cx="4851540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86366" y="537321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12360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2050" name="Picture 2" descr="E:\přírodopis 8\Př obrázky 8 tř\soustavy člověka\Oběhová soustava\krev\č+b krvinka + destič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870009"/>
            <a:ext cx="4171865" cy="271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050904" cy="634082"/>
          </a:xfrm>
        </p:spPr>
        <p:txBody>
          <a:bodyPr>
            <a:noAutofit/>
          </a:bodyPr>
          <a:lstStyle/>
          <a:p>
            <a:pPr algn="l"/>
            <a:r>
              <a:rPr lang="cs-CZ" b="1" u="sng" dirty="0" smtClean="0">
                <a:solidFill>
                  <a:srgbClr val="FF0000"/>
                </a:solidFill>
              </a:rPr>
              <a:t>Krev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507288" cy="5145435"/>
          </a:xfrm>
        </p:spPr>
        <p:txBody>
          <a:bodyPr/>
          <a:lstStyle/>
          <a:p>
            <a:r>
              <a:rPr lang="cs-CZ" sz="2400" dirty="0" smtClean="0"/>
              <a:t>Význam :  </a:t>
            </a:r>
            <a:r>
              <a:rPr lang="cs-CZ" sz="2800" dirty="0" smtClean="0"/>
              <a:t>1. </a:t>
            </a:r>
            <a:r>
              <a:rPr lang="cs-CZ" sz="2800" b="1" dirty="0" smtClean="0"/>
              <a:t>Rozvod látek v těle </a:t>
            </a:r>
            <a:r>
              <a:rPr lang="cs-CZ" sz="2800" dirty="0" smtClean="0"/>
              <a:t>(O</a:t>
            </a:r>
            <a:r>
              <a:rPr lang="cs-CZ" sz="2800" baseline="-25000" dirty="0" smtClean="0"/>
              <a:t>2, </a:t>
            </a:r>
            <a:r>
              <a:rPr lang="cs-CZ" sz="2800" dirty="0" smtClean="0"/>
              <a:t>živiny, hormony,  </a:t>
            </a:r>
          </a:p>
          <a:p>
            <a:pPr>
              <a:buNone/>
            </a:pPr>
            <a:r>
              <a:rPr lang="cs-CZ" sz="2800" dirty="0" smtClean="0"/>
              <a:t>                            škodliviny aj.) </a:t>
            </a:r>
          </a:p>
          <a:p>
            <a:pPr>
              <a:buNone/>
            </a:pPr>
            <a:r>
              <a:rPr lang="cs-CZ" sz="2800" dirty="0" smtClean="0"/>
              <a:t>                       2. </a:t>
            </a:r>
            <a:r>
              <a:rPr lang="cs-CZ" sz="2800" b="1" dirty="0" smtClean="0"/>
              <a:t>Odvod látek z těla </a:t>
            </a:r>
            <a:r>
              <a:rPr lang="cs-CZ" sz="2800" dirty="0" smtClean="0"/>
              <a:t>(CO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, škodliviny, aj.)</a:t>
            </a:r>
          </a:p>
          <a:p>
            <a:pPr>
              <a:buNone/>
            </a:pPr>
            <a:r>
              <a:rPr lang="cs-CZ" sz="2800" dirty="0" smtClean="0"/>
              <a:t>                       3. </a:t>
            </a:r>
            <a:r>
              <a:rPr lang="cs-CZ" sz="2800" b="1" dirty="0" smtClean="0"/>
              <a:t>Obrana</a:t>
            </a:r>
            <a:r>
              <a:rPr lang="cs-CZ" sz="2800" dirty="0" smtClean="0"/>
              <a:t> proti cizím látkám  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19305" y="4466479"/>
            <a:ext cx="8496944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 </a:t>
            </a:r>
            <a:r>
              <a:rPr lang="cs-CZ" sz="2800" b="1" dirty="0" smtClean="0"/>
              <a:t>v těle 5-6 l </a:t>
            </a:r>
            <a:r>
              <a:rPr lang="cs-CZ" sz="2400" dirty="0" smtClean="0"/>
              <a:t>(cca 9% hmotnosti těla)- rozdíly mezi pohlavími </a:t>
            </a:r>
          </a:p>
          <a:p>
            <a:r>
              <a:rPr lang="pl-PL" sz="2400" dirty="0" smtClean="0"/>
              <a:t>-  </a:t>
            </a:r>
            <a:r>
              <a:rPr lang="pl-PL" sz="2800" b="1" dirty="0" smtClean="0"/>
              <a:t>neustálá obnova </a:t>
            </a:r>
            <a:r>
              <a:rPr lang="pl-PL" sz="2400" dirty="0" smtClean="0"/>
              <a:t>(50 ml za den, 18 l za rok = 3x se obnoví) </a:t>
            </a:r>
          </a:p>
          <a:p>
            <a:r>
              <a:rPr lang="pl-PL" sz="2800" b="1" dirty="0" smtClean="0"/>
              <a:t>-  ztráty do 0,5 l bez potíží </a:t>
            </a:r>
          </a:p>
          <a:p>
            <a:endParaRPr lang="pl-PL" sz="2800" b="1" dirty="0" smtClean="0"/>
          </a:p>
          <a:p>
            <a:r>
              <a:rPr lang="cs-CZ" sz="2400" dirty="0" smtClean="0"/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nad 1,5 l život ohrožující (pozor při úrazech !) </a:t>
            </a:r>
          </a:p>
          <a:p>
            <a:r>
              <a:rPr lang="cs-CZ" sz="2400" dirty="0" smtClean="0"/>
              <a:t>            </a:t>
            </a:r>
          </a:p>
          <a:p>
            <a:endParaRPr lang="cs-CZ" b="1" dirty="0" smtClean="0"/>
          </a:p>
        </p:txBody>
      </p:sp>
      <p:pic>
        <p:nvPicPr>
          <p:cNvPr id="5" name="Obrázek 4" descr="trypanosom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2528446"/>
            <a:ext cx="2592288" cy="179090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100392" y="42838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Složení krve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4929411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cs-CZ" sz="4000" b="1" u="sng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Krevní plazma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C000"/>
                </a:solidFill>
              </a:rPr>
              <a:t> </a:t>
            </a:r>
            <a:r>
              <a:rPr lang="cs-CZ" b="1" dirty="0" smtClean="0">
                <a:solidFill>
                  <a:srgbClr val="FFC000"/>
                </a:solidFill>
              </a:rPr>
              <a:t>     </a:t>
            </a:r>
            <a:r>
              <a:rPr lang="cs-CZ" dirty="0" smtClean="0"/>
              <a:t>– </a:t>
            </a:r>
            <a:r>
              <a:rPr lang="cs-CZ" sz="2800" dirty="0" smtClean="0"/>
              <a:t>žlutá kapalina tvořící </a:t>
            </a:r>
            <a:r>
              <a:rPr lang="cs-CZ" sz="2800" b="1" dirty="0" smtClean="0"/>
              <a:t>54%  objemu krve</a:t>
            </a:r>
          </a:p>
          <a:p>
            <a:pPr marL="0" indent="0"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dirty="0" smtClean="0"/>
              <a:t>			             -   cca </a:t>
            </a:r>
            <a:r>
              <a:rPr lang="cs-CZ" b="1" dirty="0" smtClean="0"/>
              <a:t>90 % voda 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a  </a:t>
            </a:r>
            <a:r>
              <a:rPr lang="cs-CZ" dirty="0" smtClean="0"/>
              <a:t> </a:t>
            </a:r>
            <a:r>
              <a:rPr lang="cs-CZ" b="1" dirty="0" smtClean="0"/>
              <a:t>1O % rozpuštěné látky  </a:t>
            </a:r>
          </a:p>
          <a:p>
            <a:pPr>
              <a:buNone/>
            </a:pPr>
            <a:r>
              <a:rPr lang="cs-CZ" sz="2400" b="1" dirty="0" smtClean="0"/>
              <a:t>                                                </a:t>
            </a:r>
            <a:r>
              <a:rPr lang="cs-CZ" sz="2400" dirty="0" smtClean="0"/>
              <a:t>(8% organické – cukry, tuky, bílkoviny,  </a:t>
            </a:r>
          </a:p>
          <a:p>
            <a:pPr>
              <a:buNone/>
            </a:pPr>
            <a:r>
              <a:rPr lang="cs-CZ" sz="2400" dirty="0" smtClean="0"/>
              <a:t>                                               hormony aj. a 2% organické – soli, </a:t>
            </a:r>
          </a:p>
          <a:p>
            <a:pPr>
              <a:buNone/>
            </a:pPr>
            <a:r>
              <a:rPr lang="cs-CZ" sz="2400" dirty="0" smtClean="0"/>
              <a:t>                                                biogenní prvky)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	</a:t>
            </a:r>
            <a:r>
              <a:rPr lang="cs-CZ" sz="2800" dirty="0" smtClean="0"/>
              <a:t>- </a:t>
            </a:r>
            <a:r>
              <a:rPr lang="cs-CZ" sz="2800" b="1" dirty="0" smtClean="0"/>
              <a:t>složení stálé </a:t>
            </a:r>
            <a:r>
              <a:rPr lang="cs-CZ" sz="2800" dirty="0" smtClean="0"/>
              <a:t>X mění se v období nemoci</a:t>
            </a:r>
            <a:endParaRPr lang="cs-CZ" sz="2800" dirty="0"/>
          </a:p>
        </p:txBody>
      </p:sp>
      <p:pic>
        <p:nvPicPr>
          <p:cNvPr id="4" name="Obrázek 3" descr="složení krve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5273" y="2461538"/>
            <a:ext cx="2683264" cy="404067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092433" y="6317551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428628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2. Krevní tělíska :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</a:br>
            <a:endParaRPr lang="cs-CZ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77500" lnSpcReduction="20000"/>
          </a:bodyPr>
          <a:lstStyle/>
          <a:p>
            <a:pPr lvl="0">
              <a:buNone/>
            </a:pPr>
            <a:endParaRPr lang="cs-CZ" dirty="0"/>
          </a:p>
          <a:p>
            <a:pPr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sz="3600" dirty="0" smtClean="0"/>
              <a:t> -  </a:t>
            </a:r>
            <a:r>
              <a:rPr lang="cs-CZ" sz="3600" b="1" dirty="0" smtClean="0"/>
              <a:t>nepravé </a:t>
            </a:r>
            <a:r>
              <a:rPr lang="cs-CZ" sz="3600" b="1" dirty="0"/>
              <a:t>buňky </a:t>
            </a:r>
            <a:r>
              <a:rPr lang="cs-CZ" sz="3600" dirty="0"/>
              <a:t>(nemají </a:t>
            </a:r>
            <a:r>
              <a:rPr lang="cs-CZ" sz="3600" dirty="0" smtClean="0"/>
              <a:t>…………………),  </a:t>
            </a:r>
            <a:r>
              <a:rPr lang="cs-CZ" sz="3600" dirty="0" err="1" smtClean="0"/>
              <a:t>mističkovitý</a:t>
            </a:r>
            <a:r>
              <a:rPr lang="cs-CZ" sz="3600" dirty="0" smtClean="0"/>
              <a:t>   </a:t>
            </a:r>
            <a:r>
              <a:rPr lang="cs-CZ" sz="3600" dirty="0"/>
              <a:t>tvar,  </a:t>
            </a:r>
            <a:r>
              <a:rPr lang="cs-CZ" sz="3600" dirty="0" smtClean="0"/>
              <a:t>5 </a:t>
            </a:r>
            <a:r>
              <a:rPr lang="cs-CZ" sz="3600" dirty="0"/>
              <a:t>mil v 1mm</a:t>
            </a:r>
            <a:r>
              <a:rPr lang="cs-CZ" sz="3600" baseline="30000" dirty="0"/>
              <a:t>3</a:t>
            </a:r>
            <a:r>
              <a:rPr lang="cs-CZ" sz="3600" dirty="0"/>
              <a:t>  </a:t>
            </a:r>
          </a:p>
          <a:p>
            <a:pPr lvl="0">
              <a:buNone/>
            </a:pPr>
            <a:r>
              <a:rPr lang="cs-CZ" sz="3600" dirty="0" smtClean="0"/>
              <a:t> -  obsahují </a:t>
            </a:r>
            <a:r>
              <a:rPr lang="cs-CZ" sz="3600" b="1" dirty="0"/>
              <a:t>červené krevní barvivo  s </a:t>
            </a:r>
            <a:r>
              <a:rPr lang="cs-CZ" sz="3600" b="1" dirty="0" err="1"/>
              <a:t>Fe</a:t>
            </a:r>
            <a:r>
              <a:rPr lang="cs-CZ" sz="3600" dirty="0"/>
              <a:t> </a:t>
            </a:r>
            <a:r>
              <a:rPr lang="cs-CZ" sz="3600" dirty="0" smtClean="0"/>
              <a:t> = …….…………… (</a:t>
            </a:r>
            <a:r>
              <a:rPr lang="cs-CZ" sz="3600" dirty="0"/>
              <a:t>přenos O</a:t>
            </a:r>
            <a:r>
              <a:rPr lang="cs-CZ" sz="3600" baseline="-25000" dirty="0"/>
              <a:t>2</a:t>
            </a:r>
            <a:r>
              <a:rPr lang="cs-CZ" sz="3600" dirty="0"/>
              <a:t>, CO</a:t>
            </a:r>
            <a:r>
              <a:rPr lang="cs-CZ" sz="3600" baseline="-25000" dirty="0"/>
              <a:t>2</a:t>
            </a:r>
            <a:r>
              <a:rPr lang="cs-CZ" sz="3600" dirty="0"/>
              <a:t>, </a:t>
            </a:r>
            <a:r>
              <a:rPr lang="cs-CZ" sz="3600" dirty="0" smtClean="0"/>
              <a:t>někdy </a:t>
            </a:r>
            <a:r>
              <a:rPr lang="cs-CZ" sz="3600" dirty="0"/>
              <a:t>vázán CO –  dušení)</a:t>
            </a:r>
          </a:p>
          <a:p>
            <a:pPr lvl="0">
              <a:buNone/>
            </a:pPr>
            <a:r>
              <a:rPr lang="cs-CZ" sz="3600" dirty="0" smtClean="0"/>
              <a:t> -  </a:t>
            </a:r>
            <a:r>
              <a:rPr lang="cs-CZ" sz="3600" b="1" dirty="0" smtClean="0"/>
              <a:t>vznikají </a:t>
            </a:r>
            <a:r>
              <a:rPr lang="cs-CZ" sz="3600" b="1" dirty="0"/>
              <a:t>v</a:t>
            </a:r>
            <a:r>
              <a:rPr lang="cs-CZ" sz="3600" dirty="0"/>
              <a:t> </a:t>
            </a:r>
            <a:r>
              <a:rPr lang="cs-CZ" sz="3600" dirty="0" smtClean="0"/>
              <a:t>……………………………………………………</a:t>
            </a:r>
            <a:endParaRPr lang="cs-CZ" sz="3600" dirty="0"/>
          </a:p>
          <a:p>
            <a:pPr>
              <a:buNone/>
            </a:pPr>
            <a:r>
              <a:rPr lang="cs-CZ" sz="3600" dirty="0" smtClean="0"/>
              <a:t> -  </a:t>
            </a:r>
            <a:r>
              <a:rPr lang="cs-CZ" sz="3600" dirty="0"/>
              <a:t>životnost asi 120 dní, </a:t>
            </a:r>
            <a:r>
              <a:rPr lang="cs-CZ" sz="3600" b="1" dirty="0"/>
              <a:t>zanikají ve   </a:t>
            </a:r>
            <a:r>
              <a:rPr lang="cs-CZ" sz="3600" dirty="0" smtClean="0"/>
              <a:t>…………………………, </a:t>
            </a:r>
            <a:r>
              <a:rPr lang="cs-CZ" sz="3600" dirty="0"/>
              <a:t>……………………………….  </a:t>
            </a:r>
            <a:r>
              <a:rPr lang="cs-CZ" sz="3600" dirty="0" smtClean="0"/>
              <a:t> </a:t>
            </a:r>
            <a:r>
              <a:rPr lang="cs-CZ" sz="3600" dirty="0"/>
              <a:t>nebo  ………………………………… 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 (</a:t>
            </a:r>
            <a:r>
              <a:rPr lang="cs-CZ" sz="3600" dirty="0" err="1"/>
              <a:t>Fe</a:t>
            </a:r>
            <a:r>
              <a:rPr lang="cs-CZ" sz="3600" dirty="0"/>
              <a:t> se vrací </a:t>
            </a:r>
            <a:r>
              <a:rPr lang="cs-CZ" sz="3600" dirty="0" smtClean="0"/>
              <a:t>zpět  </a:t>
            </a:r>
            <a:r>
              <a:rPr lang="cs-CZ" sz="3600" dirty="0"/>
              <a:t>do místa vzniku) </a:t>
            </a:r>
          </a:p>
          <a:p>
            <a:pPr>
              <a:buNone/>
            </a:pPr>
            <a:r>
              <a:rPr lang="cs-CZ" sz="3600" dirty="0"/>
              <a:t>	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3" y="1003355"/>
            <a:ext cx="81185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u="sng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ČERVENÉ KRVINKY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(erytrocyty) 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6255017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42" r="14572"/>
          <a:stretch/>
        </p:blipFill>
        <p:spPr bwMode="auto">
          <a:xfrm>
            <a:off x="6300192" y="4655696"/>
            <a:ext cx="2629695" cy="1972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60648"/>
            <a:ext cx="3600400" cy="256244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996952"/>
            <a:ext cx="6965015" cy="364502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8841" y="281228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36615" y="20608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55480" y="602128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5" y="404664"/>
            <a:ext cx="4698395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7593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00594"/>
          </a:xfrm>
          <a:ln>
            <a:noFill/>
          </a:ln>
        </p:spPr>
        <p:txBody>
          <a:bodyPr>
            <a:normAutofit fontScale="25000" lnSpcReduction="20000"/>
          </a:bodyPr>
          <a:lstStyle/>
          <a:p>
            <a:r>
              <a:rPr lang="cs-CZ" sz="3400" u="sng" dirty="0">
                <a:solidFill>
                  <a:schemeClr val="bg1"/>
                </a:solidFill>
              </a:rPr>
              <a:t>Bílé krvinky</a:t>
            </a:r>
            <a:r>
              <a:rPr lang="cs-CZ" sz="3400" dirty="0">
                <a:solidFill>
                  <a:schemeClr val="bg1"/>
                </a:solidFill>
              </a:rPr>
              <a:t>  </a:t>
            </a:r>
            <a:r>
              <a:rPr lang="cs-CZ" sz="3400" dirty="0" smtClean="0">
                <a:solidFill>
                  <a:schemeClr val="bg1"/>
                </a:solidFill>
              </a:rPr>
              <a:t> (LEUKOCYTY)</a:t>
            </a:r>
          </a:p>
          <a:p>
            <a:pPr>
              <a:buNone/>
            </a:pPr>
            <a:r>
              <a:rPr lang="cs-CZ" sz="3800" dirty="0" smtClean="0"/>
              <a:t> </a:t>
            </a:r>
            <a:r>
              <a:rPr lang="cs-CZ" sz="7400" dirty="0" smtClean="0"/>
              <a:t>-  </a:t>
            </a:r>
            <a:r>
              <a:rPr lang="cs-CZ" sz="9600" b="1" dirty="0" smtClean="0"/>
              <a:t>pravé buňky s jád</a:t>
            </a:r>
            <a:r>
              <a:rPr lang="cs-CZ" sz="9600" dirty="0" smtClean="0"/>
              <a:t>rem, větší než červené krvinky</a:t>
            </a:r>
            <a:r>
              <a:rPr lang="cs-CZ" sz="9600" dirty="0"/>
              <a:t>, </a:t>
            </a:r>
            <a:endParaRPr lang="cs-CZ" sz="9600" dirty="0" smtClean="0"/>
          </a:p>
          <a:p>
            <a:pPr>
              <a:buNone/>
            </a:pPr>
            <a:r>
              <a:rPr lang="cs-CZ" sz="9600" dirty="0"/>
              <a:t> </a:t>
            </a:r>
            <a:r>
              <a:rPr lang="cs-CZ" sz="9600" dirty="0" smtClean="0"/>
              <a:t>   10 </a:t>
            </a:r>
            <a:r>
              <a:rPr lang="cs-CZ" sz="9600" dirty="0"/>
              <a:t>tis.v mm</a:t>
            </a:r>
            <a:r>
              <a:rPr lang="cs-CZ" sz="9600" baseline="30000" dirty="0"/>
              <a:t>3</a:t>
            </a:r>
            <a:r>
              <a:rPr lang="cs-CZ" sz="9600" dirty="0"/>
              <a:t>(počet kolísá podle </a:t>
            </a:r>
            <a:r>
              <a:rPr lang="cs-CZ" sz="9600" dirty="0" smtClean="0"/>
              <a:t>zdravotního stavu )</a:t>
            </a:r>
          </a:p>
          <a:p>
            <a:pPr>
              <a:buNone/>
            </a:pPr>
            <a:r>
              <a:rPr lang="cs-CZ" sz="9600" dirty="0"/>
              <a:t> </a:t>
            </a:r>
            <a:r>
              <a:rPr lang="cs-CZ" sz="9600" dirty="0" smtClean="0"/>
              <a:t>-  </a:t>
            </a:r>
            <a:r>
              <a:rPr lang="cs-CZ" sz="9600" b="1" dirty="0" smtClean="0"/>
              <a:t>hlavní </a:t>
            </a:r>
            <a:r>
              <a:rPr lang="cs-CZ" sz="9600" b="1" dirty="0"/>
              <a:t>funkcí je obrana těla </a:t>
            </a:r>
            <a:r>
              <a:rPr lang="cs-CZ" sz="9600" dirty="0"/>
              <a:t>– přizpůsobení :  </a:t>
            </a:r>
          </a:p>
          <a:p>
            <a:pPr>
              <a:buNone/>
            </a:pPr>
            <a:r>
              <a:rPr lang="cs-CZ" sz="9600" dirty="0" smtClean="0"/>
              <a:t>         a</a:t>
            </a:r>
            <a:r>
              <a:rPr lang="cs-CZ" sz="9600" dirty="0"/>
              <a:t>) Pomalý pohyb i mezi </a:t>
            </a:r>
            <a:r>
              <a:rPr lang="cs-CZ" sz="9600" dirty="0" smtClean="0"/>
              <a:t>……………………..</a:t>
            </a:r>
          </a:p>
          <a:p>
            <a:pPr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b</a:t>
            </a:r>
            <a:r>
              <a:rPr lang="cs-CZ" sz="9600" dirty="0"/>
              <a:t>) Pohlcování a rozklad bakterií a odumřelých </a:t>
            </a:r>
            <a:r>
              <a:rPr lang="cs-CZ" sz="9600" dirty="0" smtClean="0"/>
              <a:t>buněk </a:t>
            </a:r>
          </a:p>
          <a:p>
            <a:pPr>
              <a:buNone/>
            </a:pPr>
            <a:r>
              <a:rPr lang="cs-CZ" sz="9600" dirty="0" smtClean="0"/>
              <a:t>               -   </a:t>
            </a:r>
            <a:r>
              <a:rPr lang="cs-CZ" sz="9600" dirty="0"/>
              <a:t>tzv.  </a:t>
            </a:r>
            <a:r>
              <a:rPr lang="cs-CZ" sz="9600" dirty="0" smtClean="0"/>
              <a:t>…………………………………………</a:t>
            </a:r>
          </a:p>
          <a:p>
            <a:pPr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c</a:t>
            </a:r>
            <a:r>
              <a:rPr lang="cs-CZ" sz="9600" dirty="0"/>
              <a:t>) Tvorba   …………………………………….. (látky  </a:t>
            </a:r>
            <a:r>
              <a:rPr lang="cs-CZ" sz="9600" dirty="0" smtClean="0"/>
              <a:t>oslabující </a:t>
            </a:r>
            <a:r>
              <a:rPr lang="cs-CZ" sz="9600" dirty="0"/>
              <a:t>nebo </a:t>
            </a:r>
            <a:r>
              <a:rPr lang="cs-CZ" sz="9600" dirty="0" smtClean="0"/>
              <a:t> </a:t>
            </a:r>
          </a:p>
          <a:p>
            <a:pPr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     ničící cizorodé </a:t>
            </a:r>
            <a:r>
              <a:rPr lang="cs-CZ" sz="9600" dirty="0"/>
              <a:t>látky)</a:t>
            </a:r>
          </a:p>
          <a:p>
            <a:pPr lvl="0">
              <a:buNone/>
            </a:pPr>
            <a:r>
              <a:rPr lang="cs-CZ" sz="9600" dirty="0" smtClean="0"/>
              <a:t> -  vznikají  </a:t>
            </a:r>
            <a:r>
              <a:rPr lang="cs-CZ" sz="9600" dirty="0"/>
              <a:t>v …………………………., ………………………, </a:t>
            </a:r>
            <a:r>
              <a:rPr lang="cs-CZ" sz="9600" dirty="0" smtClean="0"/>
              <a:t>  </a:t>
            </a:r>
            <a:r>
              <a:rPr lang="cs-CZ" sz="9600" dirty="0"/>
              <a:t>……………………………………..</a:t>
            </a:r>
          </a:p>
          <a:p>
            <a:pPr lvl="0">
              <a:buNone/>
            </a:pPr>
            <a:r>
              <a:rPr lang="cs-CZ" sz="9600" dirty="0" smtClean="0"/>
              <a:t> -  </a:t>
            </a:r>
            <a:r>
              <a:rPr lang="cs-CZ" sz="9600" b="1" dirty="0" smtClean="0"/>
              <a:t>životnost </a:t>
            </a:r>
            <a:r>
              <a:rPr lang="cs-CZ" sz="9600" b="1" dirty="0"/>
              <a:t>různá </a:t>
            </a:r>
            <a:r>
              <a:rPr lang="cs-CZ" sz="9600" dirty="0"/>
              <a:t>– některé typy hodiny, jiné  </a:t>
            </a:r>
            <a:r>
              <a:rPr lang="cs-CZ" sz="9600" dirty="0" smtClean="0"/>
              <a:t>roky </a:t>
            </a:r>
            <a:r>
              <a:rPr lang="cs-CZ" sz="9600" dirty="0"/>
              <a:t>nebo celý život </a:t>
            </a:r>
          </a:p>
          <a:p>
            <a:pPr>
              <a:buNone/>
            </a:pPr>
            <a:r>
              <a:rPr lang="cs-CZ" sz="9600" dirty="0"/>
              <a:t> </a:t>
            </a:r>
          </a:p>
          <a:p>
            <a:endParaRPr lang="cs-CZ" sz="9600" dirty="0"/>
          </a:p>
        </p:txBody>
      </p:sp>
      <p:sp>
        <p:nvSpPr>
          <p:cNvPr id="7" name="Obdélník 6"/>
          <p:cNvSpPr/>
          <p:nvPr/>
        </p:nvSpPr>
        <p:spPr>
          <a:xfrm>
            <a:off x="683568" y="363660"/>
            <a:ext cx="846043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u="sng" cap="none" spc="0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BÍLÉ KRVINKY</a:t>
            </a:r>
            <a:r>
              <a:rPr lang="cs-CZ" sz="4000" b="1" cap="none" spc="0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(leukocyty)</a:t>
            </a:r>
            <a:endParaRPr lang="cs-CZ" sz="4000" b="1" cap="none" spc="0" dirty="0">
              <a:ln w="18415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041704" y="206375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1143" y="205978"/>
            <a:ext cx="201930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přírodopis 8\Př obrázky 8 tř\soustavy člověka\Oběhová soustava\krev\typy lymfocytů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449"/>
          <a:stretch/>
        </p:blipFill>
        <p:spPr bwMode="auto">
          <a:xfrm>
            <a:off x="4731002" y="3392427"/>
            <a:ext cx="4324387" cy="295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404664"/>
            <a:ext cx="4040701" cy="345638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450003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12360" y="597698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802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8486" y="104054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2800" dirty="0" smtClean="0"/>
              <a:t>-  </a:t>
            </a:r>
            <a:r>
              <a:rPr lang="cs-CZ" sz="2800" b="1" dirty="0"/>
              <a:t>úlomky, části buněk</a:t>
            </a:r>
            <a:r>
              <a:rPr lang="cs-CZ" sz="2800" dirty="0"/>
              <a:t>, 300tis v 1mm</a:t>
            </a:r>
            <a:r>
              <a:rPr lang="cs-CZ" sz="2800" baseline="30000" dirty="0"/>
              <a:t>3</a:t>
            </a:r>
            <a:r>
              <a:rPr lang="cs-CZ" sz="2800" dirty="0"/>
              <a:t> 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/>
              <a:t>-  </a:t>
            </a:r>
            <a:r>
              <a:rPr lang="cs-CZ" sz="2800" dirty="0" smtClean="0"/>
              <a:t>mají </a:t>
            </a:r>
            <a:r>
              <a:rPr lang="cs-CZ" sz="2800" b="1" dirty="0"/>
              <a:t>význam při  </a:t>
            </a:r>
            <a:r>
              <a:rPr lang="cs-CZ" sz="2800" dirty="0"/>
              <a:t>…………………………………… </a:t>
            </a:r>
          </a:p>
          <a:p>
            <a:pPr>
              <a:buNone/>
            </a:pPr>
            <a:r>
              <a:rPr lang="cs-CZ" sz="2800" dirty="0" smtClean="0"/>
              <a:t>    </a:t>
            </a:r>
            <a:r>
              <a:rPr lang="cs-CZ" sz="2800" dirty="0"/>
              <a:t>(vytváří bílkovinná vlákna </a:t>
            </a:r>
            <a:r>
              <a:rPr lang="cs-CZ" sz="2800" dirty="0" smtClean="0"/>
              <a:t>vytvářející v ráně </a:t>
            </a:r>
          </a:p>
          <a:p>
            <a:pPr>
              <a:buNone/>
            </a:pPr>
            <a:r>
              <a:rPr lang="cs-CZ" sz="2800" dirty="0" smtClean="0"/>
              <a:t>     síť pro  zachycení destiček a krvinek – vzniká 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dirty="0"/>
              <a:t>sraženina /strup)</a:t>
            </a:r>
          </a:p>
          <a:p>
            <a:pPr lvl="0">
              <a:buNone/>
            </a:pPr>
            <a:r>
              <a:rPr lang="cs-CZ" sz="2800" dirty="0" smtClean="0"/>
              <a:t> -  </a:t>
            </a:r>
            <a:r>
              <a:rPr lang="cs-CZ" sz="2800" b="1" dirty="0" smtClean="0"/>
              <a:t>vznikají </a:t>
            </a:r>
            <a:r>
              <a:rPr lang="cs-CZ" sz="2800" b="1" dirty="0"/>
              <a:t>v červené kostní dřeni </a:t>
            </a:r>
          </a:p>
          <a:p>
            <a:pPr lvl="0">
              <a:buNone/>
            </a:pPr>
            <a:r>
              <a:rPr lang="cs-CZ" sz="2800" dirty="0" smtClean="0"/>
              <a:t> -  životnost 2 - 4 </a:t>
            </a:r>
            <a:r>
              <a:rPr lang="cs-CZ" sz="2800" dirty="0"/>
              <a:t>dny</a:t>
            </a:r>
          </a:p>
          <a:p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72672" y="332656"/>
            <a:ext cx="74714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000" b="1" u="sng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KREVNÍ DESTIČKY</a:t>
            </a:r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(trombocyty)</a:t>
            </a:r>
            <a:endParaRPr lang="cs-CZ" sz="4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7124" y="4797152"/>
            <a:ext cx="2381250" cy="18288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08374" y="62566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27046" y="6273687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3" y="3516609"/>
            <a:ext cx="2916434" cy="2715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Krevní skupiny :</a:t>
            </a:r>
            <a:br>
              <a:rPr lang="cs-CZ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endParaRPr lang="cs-CZ" dirty="0"/>
          </a:p>
        </p:txBody>
      </p:sp>
      <p:sp>
        <p:nvSpPr>
          <p:cNvPr id="1025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500034" y="1071546"/>
            <a:ext cx="8072494" cy="6771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 Krev různých lidí obsahuje různé bílkoviny – při jejich 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  smísení může dojít ke shluknutí („sražení“) krve, která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400" dirty="0">
                <a:latin typeface="Arial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 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se stává nefunkční.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- Podle toho se rozdělují </a:t>
            </a: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4 skupiny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-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= v ČR asi 40%, lze ji kombinovat ( nahradit ) se skup.  …..……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B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=  v ČR asi 14%, lze ji kombinovat se skup.  ………    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0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=  v ČR asi 38%, lze ji kombinovat se skup.   ………                                                               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AB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= v ČR asi 8%, lze ji kombinovat se skup.   ………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-  Znalost krevní skupiny je důležitá při operacích a zákrocích, kdy je nutné dodat větší množství krve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– tzv. …………………………….</a:t>
            </a:r>
            <a:endParaRPr lang="cs-CZ" sz="2400" b="1" dirty="0"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836712"/>
            <a:ext cx="849694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Na </a:t>
            </a:r>
            <a:r>
              <a:rPr lang="cs-CZ" sz="3200" b="1" dirty="0"/>
              <a:t>vzniku krevních skupin</a:t>
            </a:r>
            <a:r>
              <a:rPr lang="cs-CZ" sz="3200" dirty="0"/>
              <a:t> a jejich </a:t>
            </a:r>
            <a:r>
              <a:rPr lang="cs-CZ" sz="3200" dirty="0" smtClean="0"/>
              <a:t>významu</a:t>
            </a:r>
            <a:endParaRPr lang="cs-CZ" sz="3200" dirty="0"/>
          </a:p>
          <a:p>
            <a:r>
              <a:rPr lang="cs-CZ" sz="3200" dirty="0"/>
              <a:t> se podílel český </a:t>
            </a:r>
            <a:r>
              <a:rPr lang="cs-CZ" sz="3200" dirty="0" smtClean="0"/>
              <a:t>lékař …………………………………………. </a:t>
            </a:r>
            <a:endParaRPr lang="cs-CZ" sz="3200" dirty="0"/>
          </a:p>
        </p:txBody>
      </p:sp>
      <p:pic>
        <p:nvPicPr>
          <p:cNvPr id="5122" name="Picture 2" descr="Jan Janský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529"/>
          <a:stretch>
            <a:fillRect/>
          </a:stretch>
        </p:blipFill>
        <p:spPr bwMode="auto">
          <a:xfrm>
            <a:off x="5364088" y="2211849"/>
            <a:ext cx="3096344" cy="3463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 descr="krev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71" y="2564904"/>
            <a:ext cx="2861889" cy="2757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5576" y="53372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5876011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6777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Rozložení krevních skupin ve světě</a:t>
            </a:r>
            <a:endParaRPr lang="cs-CZ" u="sng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744" y="1412776"/>
            <a:ext cx="3810000" cy="20955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9780" y="1340768"/>
            <a:ext cx="3821033" cy="208648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1368" y="4160676"/>
            <a:ext cx="4337398" cy="23762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5536" y="362497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– v ČR 44%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45035" y="344925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 – v ČR 18%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021288"/>
            <a:ext cx="1718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 – v ČR 30%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96336" y="621822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(AB v </a:t>
            </a:r>
            <a:r>
              <a:rPr lang="cs-CZ" smtClean="0"/>
              <a:t>ČR 8%)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92015" y="344925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12360" y="349894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Obr.17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616760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7667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Zdroje a použité materiály :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dirty="0">
                <a:latin typeface="Arial" pitchFamily="34" charset="0"/>
                <a:cs typeface="Arial" pitchFamily="34" charset="0"/>
              </a:rPr>
              <a:t>Obr.1 -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2"/>
              </a:rPr>
              <a:t>www.nlm.nih.gov/medlineplus/ency/images/ency/fullsize/12664.jpg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>
                <a:latin typeface="Arial" pitchFamily="34" charset="0"/>
                <a:cs typeface="Arial" pitchFamily="34" charset="0"/>
              </a:rPr>
              <a:t>Obr.2 -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3"/>
              </a:rPr>
              <a:t>cs.wikipedia.org/wiki/B%C3%ADl%C3%A1_krvinka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Obr.3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4"/>
              </a:rPr>
              <a:t>img.abicko.cz/img/5/article/402745_import-trypanosoma-brucei-puvodce-spave-nemoci-napada-cervene-krvinky-13-10.jpg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smtClean="0">
                <a:latin typeface="Arial" pitchFamily="34" charset="0"/>
                <a:cs typeface="Arial" pitchFamily="34" charset="0"/>
              </a:rPr>
              <a:t>Obr.4 -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http://www.cervenykriz.eu/cz/bdk_pouziti/slozeni_krve.jpg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Obr.5 -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http://www.tyden.cz/obrazek/krvinka-46113c49d5cc2_240x160.jpg</a:t>
            </a: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Obr.6 -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5"/>
              </a:rPr>
              <a:t>cs.wikipedia.org/wiki/Soubor:Redbloodcells.jpg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Obr.7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- http://files.somatology.webnode.cz/200000052-52a60539ec/erytrocyt.png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Obr.8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6"/>
              </a:rPr>
              <a:t>cs.wikipedia.org/wiki/Soubor:Osmotic_pressure_on_blood_cells_diagram.svg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Obr.9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- http://upload.wikimedia.org/wikipedia/commons/f/f4/Echaff.jpg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Obr.10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7"/>
              </a:rPr>
              <a:t>www.osel.cz/soubory/287/1.jpg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Obr.11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- http://www.analiza-medyczna.pl/images/krew-schemat.jpg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Obr.12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8"/>
              </a:rPr>
              <a:t>www.osel.cz/popisek.php?popisek=5976&amp;img=1184724115.jpg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Obr.13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9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9"/>
              </a:rPr>
              <a:t>www.trombocytopenie.cz/beta/admin/upload/1.JPG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Obr.14 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10"/>
              </a:rPr>
              <a:t>http://upload.wikimedia.org/wikipedia/commons/thumb/5/51/Blood_Compatibility.svg/190px-Blood_Compatibility.svg.png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Obr.15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11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1"/>
              </a:rPr>
              <a:t>nd01.jxs.cz/302/432/6a9977ac37_43781216_o2.jpg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Obr.16 -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12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2"/>
              </a:rPr>
              <a:t>hledani.gnosis9.net/img/krevni-skupina-A-svet-mapa.jpg</a:t>
            </a:r>
            <a:endParaRPr lang="cs-CZ" sz="10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Obr.17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13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3"/>
              </a:rPr>
              <a:t>hledani.gnosis9.net/img/krevni-skupina-B-svet-mapa.jpg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Obr.18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- http://2.bp.blogspot.com/_ek9gFHiRWsw/SssUKUx7kCI/AAAAAAAADkA/J3-jhxgTLR8/s400/map_of_O_blood_in_the_world.gif</a:t>
            </a:r>
          </a:p>
        </p:txBody>
      </p:sp>
    </p:spTree>
    <p:extLst>
      <p:ext uri="{BB962C8B-B14F-4D97-AF65-F5344CB8AC3E}">
        <p14:creationId xmlns:p14="http://schemas.microsoft.com/office/powerpoint/2010/main" val="316399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507</Words>
  <Application>Microsoft Office PowerPoint</Application>
  <PresentationFormat>Předvádění na obrazovce (4:3)</PresentationFormat>
  <Paragraphs>128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Krev</vt:lpstr>
      <vt:lpstr>Složení krve</vt:lpstr>
      <vt:lpstr>2. Krevní tělíska : </vt:lpstr>
      <vt:lpstr>Prezentace aplikace PowerPoint</vt:lpstr>
      <vt:lpstr>Prezentace aplikace PowerPoint</vt:lpstr>
      <vt:lpstr>Prezentace aplikace PowerPoint</vt:lpstr>
      <vt:lpstr>Prezentace aplikace PowerPoint</vt:lpstr>
      <vt:lpstr>Krevní skupiny : </vt:lpstr>
      <vt:lpstr>Prezentace aplikace PowerPoint</vt:lpstr>
      <vt:lpstr>Rozložení krevních skupin ve světě</vt:lpstr>
      <vt:lpstr>Zdroje a použité materiály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Oběhová soustava</dc:title>
  <dc:creator>Jan Nohýnek</dc:creator>
  <cp:lastModifiedBy>user</cp:lastModifiedBy>
  <cp:revision>38</cp:revision>
  <dcterms:created xsi:type="dcterms:W3CDTF">2008-07-08T17:02:03Z</dcterms:created>
  <dcterms:modified xsi:type="dcterms:W3CDTF">2012-05-31T14:41:32Z</dcterms:modified>
</cp:coreProperties>
</file>