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1"/>
  </p:notesMasterIdLst>
  <p:sldIdLst>
    <p:sldId id="256" r:id="rId2"/>
    <p:sldId id="259" r:id="rId3"/>
    <p:sldId id="258" r:id="rId4"/>
    <p:sldId id="260" r:id="rId5"/>
    <p:sldId id="261" r:id="rId6"/>
    <p:sldId id="264" r:id="rId7"/>
    <p:sldId id="257" r:id="rId8"/>
    <p:sldId id="268" r:id="rId9"/>
    <p:sldId id="26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4718712-A57D-4D8A-9604-B39CE09B2DA4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205C32-8DE6-46B6-B13A-50ADA43A2A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66579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205C32-8DE6-46B6-B13A-50ADA43A2A64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857364"/>
            <a:ext cx="7772400" cy="1470025"/>
          </a:xfrm>
        </p:spPr>
        <p:txBody>
          <a:bodyPr anchor="ctr"/>
          <a:lstStyle>
            <a:lvl1pPr algn="r">
              <a:defRPr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62792" y="3357562"/>
            <a:ext cx="6400800" cy="1752600"/>
          </a:xfrm>
        </p:spPr>
        <p:txBody>
          <a:bodyPr/>
          <a:lstStyle>
            <a:lvl1pPr marL="0" indent="0" algn="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A97CC-8CBF-4C22-8EF4-8F702FC1F9F0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171D3-3584-4D06-BCB0-A72710BA7C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23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10" name="Chevron 9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3" name="Rectangle 22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A97CC-8CBF-4C22-8EF4-8F702FC1F9F0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171D3-3584-4D06-BCB0-A72710BA7C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286113"/>
            <a:ext cx="7772400" cy="1362075"/>
          </a:xfrm>
        </p:spPr>
        <p:txBody>
          <a:bodyPr anchor="t"/>
          <a:lstStyle>
            <a:lvl1pPr algn="r">
              <a:defRPr sz="4000" b="0" cap="all"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1785926"/>
            <a:ext cx="7772400" cy="150018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r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r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A97CC-8CBF-4C22-8EF4-8F702FC1F9F0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171D3-3584-4D06-BCB0-A72710BA7C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9" name="Chevron 8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A97CC-8CBF-4C22-8EF4-8F702FC1F9F0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171D3-3584-4D06-BCB0-A72710BA7C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11" name="Chevron 10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A97CC-8CBF-4C22-8EF4-8F702FC1F9F0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171D3-3584-4D06-BCB0-A72710BA7C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7" name="Chevron 6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8" name="Rectangle 7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A97CC-8CBF-4C22-8EF4-8F702FC1F9F0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171D3-3584-4D06-BCB0-A72710BA7C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A97CC-8CBF-4C22-8EF4-8F702FC1F9F0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171D3-3584-4D06-BCB0-A72710BA7C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0745" y="285728"/>
            <a:ext cx="5106055" cy="1162050"/>
          </a:xfrm>
        </p:spPr>
        <p:txBody>
          <a:bodyPr anchor="ctr">
            <a:normAutofit/>
          </a:bodyPr>
          <a:lstStyle>
            <a:lvl1pPr algn="ctr">
              <a:defRPr sz="3200" b="0" kern="1200" cap="all">
                <a:ln w="11430"/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44450" dist="41910" dir="3600000" algn="tl">
                    <a:srgbClr val="000000">
                      <a:alpha val="5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6218"/>
            <a:ext cx="5111750" cy="467967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85729"/>
            <a:ext cx="3008313" cy="5840435"/>
          </a:xfrm>
        </p:spPr>
        <p:txBody>
          <a:bodyPr anchor="b"/>
          <a:lstStyle>
            <a:lvl1pPr marL="0" indent="0">
              <a:spcAft>
                <a:spcPts val="0"/>
              </a:spcAft>
              <a:buNone/>
              <a:defRPr sz="1400"/>
            </a:lvl1pPr>
            <a:lvl2pPr marL="457200" indent="0">
              <a:spcAft>
                <a:spcPts val="0"/>
              </a:spcAft>
              <a:buNone/>
              <a:defRPr sz="1200"/>
            </a:lvl2pPr>
            <a:lvl3pPr marL="914400" indent="0">
              <a:spcAft>
                <a:spcPts val="0"/>
              </a:spcAft>
              <a:buNone/>
              <a:defRPr sz="1000"/>
            </a:lvl3pPr>
            <a:lvl4pPr marL="1371600" indent="0">
              <a:spcAft>
                <a:spcPts val="0"/>
              </a:spcAft>
              <a:buNone/>
              <a:defRPr sz="900"/>
            </a:lvl4pPr>
            <a:lvl5pPr marL="1828800" indent="0">
              <a:spcAft>
                <a:spcPts val="0"/>
              </a:spcAft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A97CC-8CBF-4C22-8EF4-8F702FC1F9F0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171D3-3584-4D06-BCB0-A72710BA7C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15272" y="615868"/>
            <a:ext cx="928694" cy="5813528"/>
          </a:xfrm>
        </p:spPr>
        <p:txBody>
          <a:bodyPr vert="eaVert" anchor="ctr">
            <a:normAutofit/>
          </a:bodyPr>
          <a:lstStyle>
            <a:lvl1pPr algn="l">
              <a:defRPr sz="2800" b="0" kern="1200" cap="all">
                <a:ln w="11430"/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44450" dist="41910" dir="18600000" algn="tl">
                    <a:srgbClr val="000000">
                      <a:alpha val="5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14348" y="612777"/>
            <a:ext cx="6858048" cy="4745051"/>
          </a:xfrm>
          <a:ln w="38100" cap="flat" cmpd="sng" algn="ctr">
            <a:gradFill flip="none" rotWithShape="1">
              <a:gsLst>
                <a:gs pos="0">
                  <a:srgbClr val="000082"/>
                </a:gs>
                <a:gs pos="30000">
                  <a:srgbClr val="66008F"/>
                </a:gs>
                <a:gs pos="64999">
                  <a:srgbClr val="BA0066"/>
                </a:gs>
                <a:gs pos="89999">
                  <a:srgbClr val="FF0000"/>
                </a:gs>
                <a:gs pos="100000">
                  <a:srgbClr val="FF8200"/>
                </a:gs>
              </a:gsLst>
              <a:path path="rect">
                <a:fillToRect l="100000" t="100000"/>
              </a:path>
              <a:tileRect r="-100000" b="-100000"/>
            </a:gradFill>
            <a:prstDash val="solid"/>
          </a:ln>
          <a:effectLst>
            <a:outerShdw blurRad="38100" dist="50800" dir="5400000" algn="tl" rotWithShape="0">
              <a:srgbClr val="000000">
                <a:alpha val="50000"/>
              </a:srgbClr>
            </a:outerShdw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4348" y="5500702"/>
            <a:ext cx="6858048" cy="92869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A97CC-8CBF-4C22-8EF4-8F702FC1F9F0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171D3-3584-4D06-BCB0-A72710BA7C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8" name="Chevron 7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82919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A97CC-8CBF-4C22-8EF4-8F702FC1F9F0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171D3-3584-4D06-BCB0-A72710BA7C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8"/>
            <a:ext cx="1471594" cy="6154758"/>
          </a:xfrm>
        </p:spPr>
        <p:txBody>
          <a:bodyPr vert="eaVert"/>
          <a:lstStyle>
            <a:lvl1pPr>
              <a:defRPr>
                <a:effectLst>
                  <a:outerShdw blurRad="50800" dist="50800" dir="18900000" algn="tl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686568" cy="6154758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A97CC-8CBF-4C22-8EF4-8F702FC1F9F0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171D3-3584-4D06-BCB0-A72710BA7C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13" cstate="print">
              <a:alphaModFix amt="30000"/>
              <a:duotone>
                <a:schemeClr val="accent1"/>
                <a:srgbClr val="FFFFFF"/>
              </a:duotone>
            </a:blip>
            <a:tile tx="0" ty="0" sx="100000" sy="100000" flip="none" algn="tl"/>
          </a:blipFill>
          <a:ln w="25400" cap="flat" cmpd="sng" algn="ctr">
            <a:noFill/>
            <a:prstDash val="solid"/>
          </a:ln>
          <a:effectLst/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rtl="0" eaLnBrk="1" latinLnBrk="0" hangingPunct="1"/>
            <a:endParaRPr kumimoji="0" lang="zh-CN" altLang="en-US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grpSp>
        <p:nvGrpSpPr>
          <p:cNvPr id="8" name="Group 17"/>
          <p:cNvGrpSpPr/>
          <p:nvPr/>
        </p:nvGrpSpPr>
        <p:grpSpPr>
          <a:xfrm>
            <a:off x="0" y="6570024"/>
            <a:ext cx="9144000" cy="288000"/>
            <a:chOff x="0" y="6353387"/>
            <a:chExt cx="9144000" cy="361763"/>
          </a:xfrm>
        </p:grpSpPr>
        <p:grpSp>
          <p:nvGrpSpPr>
            <p:cNvPr id="9" name="Group 16"/>
            <p:cNvGrpSpPr/>
            <p:nvPr/>
          </p:nvGrpSpPr>
          <p:grpSpPr>
            <a:xfrm>
              <a:off x="0" y="6353387"/>
              <a:ext cx="8756597" cy="360000"/>
              <a:chOff x="1" y="6353387"/>
              <a:chExt cx="8756597" cy="360000"/>
            </a:xfrm>
          </p:grpSpPr>
          <p:sp>
            <p:nvSpPr>
              <p:cNvPr id="10" name="Freeform 9"/>
              <p:cNvSpPr/>
              <p:nvPr userDrawn="1"/>
            </p:nvSpPr>
            <p:spPr>
              <a:xfrm>
                <a:off x="1" y="6533387"/>
                <a:ext cx="8756597" cy="180000"/>
              </a:xfrm>
              <a:custGeom>
                <a:avLst/>
                <a:gdLst/>
                <a:ahLst/>
                <a:cxnLst/>
                <a:rect l="0" t="0" r="0" b="0"/>
                <a:pathLst>
                  <a:path w="7867650" h="177288">
                    <a:moveTo>
                      <a:pt x="7867650" y="177288"/>
                    </a:moveTo>
                    <a:lnTo>
                      <a:pt x="0" y="171450"/>
                    </a:lnTo>
                    <a:lnTo>
                      <a:pt x="0" y="0"/>
                    </a:lnTo>
                    <a:lnTo>
                      <a:pt x="7753350" y="0"/>
                    </a:lnTo>
                    <a:close/>
                  </a:path>
                </a:pathLst>
              </a:custGeom>
              <a:gradFill flip="none" rotWithShape="1">
                <a:gsLst>
                  <a:gs pos="25000">
                    <a:schemeClr val="accent1">
                      <a:shade val="50000"/>
                      <a:alpha val="75000"/>
                    </a:schemeClr>
                  </a:gs>
                  <a:gs pos="100000">
                    <a:schemeClr val="accent1">
                      <a:tint val="40000"/>
                      <a:alpha val="5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/>
              </a:p>
            </p:txBody>
          </p:sp>
          <p:sp>
            <p:nvSpPr>
              <p:cNvPr id="11" name="Freeform 10"/>
              <p:cNvSpPr/>
              <p:nvPr userDrawn="1"/>
            </p:nvSpPr>
            <p:spPr>
              <a:xfrm flipV="1">
                <a:off x="1" y="6353387"/>
                <a:ext cx="8756597" cy="180000"/>
              </a:xfrm>
              <a:custGeom>
                <a:avLst/>
                <a:gdLst/>
                <a:ahLst/>
                <a:cxnLst/>
                <a:rect l="0" t="0" r="0" b="0"/>
                <a:pathLst>
                  <a:path w="7867650" h="177288">
                    <a:moveTo>
                      <a:pt x="7867650" y="177288"/>
                    </a:moveTo>
                    <a:lnTo>
                      <a:pt x="0" y="171450"/>
                    </a:lnTo>
                    <a:lnTo>
                      <a:pt x="0" y="0"/>
                    </a:lnTo>
                    <a:lnTo>
                      <a:pt x="7753350" y="0"/>
                    </a:lnTo>
                    <a:close/>
                  </a:path>
                </a:pathLst>
              </a:custGeom>
              <a:gradFill flip="none" rotWithShape="1">
                <a:gsLst>
                  <a:gs pos="25000">
                    <a:schemeClr val="accent1">
                      <a:shade val="75000"/>
                      <a:alpha val="75000"/>
                    </a:schemeClr>
                  </a:gs>
                  <a:gs pos="100000">
                    <a:schemeClr val="accent1">
                      <a:tint val="40000"/>
                      <a:alpha val="5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/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8640700" y="6354583"/>
              <a:ext cx="503300" cy="360567"/>
              <a:chOff x="8640700" y="6354583"/>
              <a:chExt cx="503300" cy="360567"/>
            </a:xfrm>
          </p:grpSpPr>
          <p:sp>
            <p:nvSpPr>
              <p:cNvPr id="12" name="Chevron 11"/>
              <p:cNvSpPr/>
              <p:nvPr userDrawn="1"/>
            </p:nvSpPr>
            <p:spPr>
              <a:xfrm flipH="1">
                <a:off x="8640700" y="6354583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3" name="Chevron 12"/>
              <p:cNvSpPr/>
              <p:nvPr userDrawn="1"/>
            </p:nvSpPr>
            <p:spPr>
              <a:xfrm flipH="1">
                <a:off x="8767248" y="6355150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/>
                  </a:gs>
                  <a:gs pos="100000">
                    <a:schemeClr val="accent1">
                      <a:shade val="75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4" name="Chevron 13"/>
              <p:cNvSpPr/>
              <p:nvPr userDrawn="1"/>
            </p:nvSpPr>
            <p:spPr>
              <a:xfrm flipH="1">
                <a:off x="8894116" y="6355000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>
                      <a:shade val="75000"/>
                    </a:schemeClr>
                  </a:gs>
                  <a:gs pos="100000">
                    <a:schemeClr val="accent1">
                      <a:shade val="50000"/>
                      <a:shade val="2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threePt" dir="tl">
                <a:rot lat="0" lon="0" rev="7200000"/>
              </a:lightRig>
            </a:scene3d>
            <a:sp3d contourW="6350">
              <a:contourClr>
                <a:schemeClr val="accent1"/>
              </a:contourClr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0" y="6570000"/>
            <a:ext cx="1643042" cy="288000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3A97CC-8CBF-4C22-8EF4-8F702FC1F9F0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43042" y="6570000"/>
            <a:ext cx="4214842" cy="288000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8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72528" y="6570000"/>
            <a:ext cx="571472" cy="288000"/>
          </a:xfrm>
          <a:prstGeom prst="rect">
            <a:avLst/>
          </a:prstGeom>
        </p:spPr>
        <p:txBody>
          <a:bodyPr vert="horz" rtlCol="0" anchor="ctr"/>
          <a:lstStyle>
            <a:lvl1pPr algn="ct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</a:lstStyle>
          <a:p>
            <a:fld id="{F0B171D3-3584-4D06-BCB0-A72710BA7CB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rtl="0" eaLnBrk="1" latinLnBrk="0" hangingPunct="1">
        <a:spcBef>
          <a:spcPct val="0"/>
        </a:spcBef>
        <a:buNone/>
        <a:defRPr kumimoji="0" lang="zh-CN" altLang="en-US" sz="4400" b="1" kern="1200" dirty="0">
          <a:ln w="11430"/>
          <a:gradFill flip="none" rotWithShape="1">
            <a:gsLst>
              <a:gs pos="0">
                <a:schemeClr val="accent2"/>
              </a:gs>
              <a:gs pos="45000">
                <a:schemeClr val="accent2">
                  <a:tint val="60000"/>
                </a:schemeClr>
              </a:gs>
              <a:gs pos="90000">
                <a:schemeClr val="accent2">
                  <a:tint val="40000"/>
                </a:schemeClr>
              </a:gs>
              <a:gs pos="100000">
                <a:schemeClr val="accent2">
                  <a:tint val="20000"/>
                </a:schemeClr>
              </a:gs>
            </a:gsLst>
            <a:lin ang="5400000" scaled="1"/>
            <a:tileRect/>
          </a:gradFill>
          <a:effectLst>
            <a:outerShdw blurRad="44450" dist="41910" dir="3600000" algn="tl">
              <a:srgbClr val="000000">
                <a:alpha val="50000"/>
              </a:srgb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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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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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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755576" y="1700808"/>
            <a:ext cx="7776864" cy="2046089"/>
          </a:xfrm>
        </p:spPr>
        <p:txBody>
          <a:bodyPr>
            <a:noAutofit/>
          </a:bodyPr>
          <a:lstStyle/>
          <a:p>
            <a:r>
              <a:rPr lang="cs-CZ" sz="4800" dirty="0" err="1" smtClean="0"/>
              <a:t>The</a:t>
            </a:r>
            <a:r>
              <a:rPr lang="cs-CZ" sz="4800" dirty="0" smtClean="0"/>
              <a:t> United </a:t>
            </a:r>
            <a:r>
              <a:rPr lang="cs-CZ" sz="4800" dirty="0" err="1" smtClean="0"/>
              <a:t>Kingdom</a:t>
            </a:r>
            <a:r>
              <a:rPr lang="cs-CZ" sz="4800" dirty="0" smtClean="0"/>
              <a:t> </a:t>
            </a:r>
            <a:r>
              <a:rPr lang="cs-CZ" sz="4800" dirty="0" err="1"/>
              <a:t>o</a:t>
            </a:r>
            <a:r>
              <a:rPr lang="cs-CZ" sz="4800" smtClean="0"/>
              <a:t>f</a:t>
            </a:r>
            <a:r>
              <a:rPr lang="cs-CZ" sz="4800" dirty="0" smtClean="0"/>
              <a:t> Great </a:t>
            </a:r>
            <a:r>
              <a:rPr lang="cs-CZ" sz="4800" dirty="0" err="1" smtClean="0"/>
              <a:t>Britain</a:t>
            </a:r>
            <a:r>
              <a:rPr lang="cs-CZ" sz="4800" dirty="0" smtClean="0"/>
              <a:t> and </a:t>
            </a:r>
            <a:r>
              <a:rPr lang="cs-CZ" sz="4800" dirty="0" err="1" smtClean="0"/>
              <a:t>Northern</a:t>
            </a:r>
            <a:r>
              <a:rPr lang="cs-CZ" sz="4800" dirty="0" smtClean="0"/>
              <a:t> </a:t>
            </a:r>
            <a:r>
              <a:rPr lang="cs-CZ" sz="4800" dirty="0" err="1" smtClean="0"/>
              <a:t>Ireland</a:t>
            </a:r>
            <a:endParaRPr lang="cs-CZ" sz="4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716016" y="5949280"/>
            <a:ext cx="7119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  <p:pic>
        <p:nvPicPr>
          <p:cNvPr id="4098" name="Picture 2" descr="C:\Users\Martina\AppData\Local\Microsoft\Windows\Temporary Internet Files\Content.IE5\SEQ1TQF2\MC90040465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7904" y="4077072"/>
            <a:ext cx="2114238" cy="22015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969795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0" dirty="0" smtClean="0">
                <a:solidFill>
                  <a:schemeClr val="tx1"/>
                </a:solidFill>
                <a:effectLst/>
              </a:rPr>
              <a:t>VY_22_INOVACE_AJR.01</a:t>
            </a:r>
            <a:endParaRPr lang="cs-CZ" sz="2800" b="0" dirty="0">
              <a:solidFill>
                <a:schemeClr val="tx1"/>
              </a:solidFill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400" dirty="0" smtClean="0"/>
          </a:p>
          <a:p>
            <a:r>
              <a:rPr lang="cs-CZ" sz="2400" dirty="0" smtClean="0"/>
              <a:t>Autor: Martina </a:t>
            </a:r>
            <a:r>
              <a:rPr lang="cs-CZ" sz="2400" dirty="0" err="1" smtClean="0"/>
              <a:t>Majtánová</a:t>
            </a:r>
            <a:endParaRPr lang="cs-CZ" sz="2400" dirty="0" smtClean="0"/>
          </a:p>
          <a:p>
            <a:r>
              <a:rPr lang="cs-CZ" sz="2400" dirty="0" smtClean="0"/>
              <a:t>Datum vytvoření: září 2011</a:t>
            </a:r>
          </a:p>
          <a:p>
            <a:r>
              <a:rPr lang="cs-CZ" sz="2400" dirty="0" smtClean="0"/>
              <a:t>Ročník: </a:t>
            </a:r>
            <a:r>
              <a:rPr lang="cs-CZ" sz="2400" dirty="0" err="1" smtClean="0"/>
              <a:t>II.stupeň</a:t>
            </a:r>
            <a:r>
              <a:rPr lang="cs-CZ" sz="2400" dirty="0" smtClean="0"/>
              <a:t> (6. </a:t>
            </a:r>
            <a:r>
              <a:rPr lang="cs-CZ" sz="2400" smtClean="0"/>
              <a:t>– 7.ročník)</a:t>
            </a:r>
            <a:endParaRPr lang="cs-CZ" sz="2400" dirty="0" smtClean="0"/>
          </a:p>
          <a:p>
            <a:r>
              <a:rPr lang="cs-CZ" sz="2400" dirty="0" smtClean="0"/>
              <a:t>Vzdělávací oblast: Jazyk a jazyková komunikace</a:t>
            </a:r>
          </a:p>
          <a:p>
            <a:r>
              <a:rPr lang="cs-CZ" sz="2400" dirty="0" smtClean="0"/>
              <a:t>Vzdělávací obor: Anglický jazyk</a:t>
            </a:r>
          </a:p>
          <a:p>
            <a:r>
              <a:rPr lang="cs-CZ" sz="2400" dirty="0" smtClean="0"/>
              <a:t>Tematický okruh: Reálie</a:t>
            </a:r>
          </a:p>
          <a:p>
            <a:r>
              <a:rPr lang="cs-CZ" sz="2400" dirty="0" smtClean="0"/>
              <a:t>Téma: Mapa Velké Británie</a:t>
            </a:r>
            <a:endParaRPr lang="cs-CZ" sz="2400" dirty="0"/>
          </a:p>
        </p:txBody>
      </p:sp>
      <p:pic>
        <p:nvPicPr>
          <p:cNvPr id="4" name="Picture 28" descr="http://www.zssvat.cz/wp-content/uploads/2010/10/logo-eu-2.pn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5157192"/>
            <a:ext cx="5688330" cy="10795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GB in </a:t>
            </a:r>
            <a:r>
              <a:rPr lang="cs-CZ" dirty="0" err="1" smtClean="0"/>
              <a:t>Europe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54691" y="1600200"/>
            <a:ext cx="6034617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6660232" y="6093296"/>
            <a:ext cx="7119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1772816"/>
            <a:ext cx="461639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Great </a:t>
            </a:r>
            <a:r>
              <a:rPr lang="cs-CZ" sz="2800" b="1" dirty="0" err="1" smtClean="0"/>
              <a:t>Britain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situated</a:t>
            </a:r>
            <a:r>
              <a:rPr lang="cs-CZ" sz="2800" b="1" dirty="0" smtClean="0"/>
              <a:t> on</a:t>
            </a:r>
          </a:p>
          <a:p>
            <a:r>
              <a:rPr lang="cs-CZ" sz="2800" b="1" dirty="0" smtClean="0"/>
              <a:t> </a:t>
            </a:r>
            <a:r>
              <a:rPr lang="cs-CZ" sz="2800" b="1" dirty="0" err="1" smtClean="0"/>
              <a:t>the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British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Isles</a:t>
            </a:r>
            <a:endParaRPr lang="cs-CZ" sz="2800" b="1" dirty="0"/>
          </a:p>
        </p:txBody>
      </p:sp>
      <p:cxnSp>
        <p:nvCxnSpPr>
          <p:cNvPr id="8" name="Přímá spojovací šipka 7"/>
          <p:cNvCxnSpPr/>
          <p:nvPr/>
        </p:nvCxnSpPr>
        <p:spPr>
          <a:xfrm>
            <a:off x="1979712" y="2780928"/>
            <a:ext cx="1152128" cy="86409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Great </a:t>
            </a:r>
            <a:r>
              <a:rPr lang="cs-CZ" sz="3600" dirty="0" err="1" smtClean="0"/>
              <a:t>Britain</a:t>
            </a:r>
            <a:r>
              <a:rPr lang="cs-CZ" sz="3600" dirty="0" smtClean="0"/>
              <a:t> </a:t>
            </a:r>
            <a:r>
              <a:rPr lang="cs-CZ" sz="3600" dirty="0" err="1" smtClean="0"/>
              <a:t>consists</a:t>
            </a:r>
            <a:r>
              <a:rPr lang="cs-CZ" sz="3600" dirty="0" smtClean="0"/>
              <a:t> </a:t>
            </a:r>
            <a:r>
              <a:rPr lang="cs-CZ" sz="3600" dirty="0" err="1" smtClean="0"/>
              <a:t>of</a:t>
            </a:r>
            <a:r>
              <a:rPr lang="cs-CZ" sz="3600" dirty="0" smtClean="0"/>
              <a:t> </a:t>
            </a:r>
            <a:r>
              <a:rPr lang="cs-CZ" sz="3600" dirty="0" smtClean="0">
                <a:solidFill>
                  <a:schemeClr val="tx1"/>
                </a:solidFill>
              </a:rPr>
              <a:t>4</a:t>
            </a:r>
            <a:r>
              <a:rPr lang="cs-CZ" sz="3600" dirty="0" smtClean="0"/>
              <a:t> </a:t>
            </a:r>
            <a:r>
              <a:rPr lang="cs-CZ" sz="3600" dirty="0" err="1" smtClean="0"/>
              <a:t>countries</a:t>
            </a:r>
            <a:endParaRPr lang="cs-CZ" sz="36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sz="2400" dirty="0" smtClean="0"/>
          </a:p>
          <a:p>
            <a:pPr>
              <a:buNone/>
            </a:pPr>
            <a:r>
              <a:rPr lang="cs-CZ" sz="2400" b="1" dirty="0" smtClean="0"/>
              <a:t>Wales</a:t>
            </a:r>
          </a:p>
          <a:p>
            <a:endParaRPr lang="cs-CZ" b="1" dirty="0"/>
          </a:p>
        </p:txBody>
      </p:sp>
      <p:pic>
        <p:nvPicPr>
          <p:cNvPr id="2051" name="Picture 3" descr="C:\Users\Martina\AppData\Local\Microsoft\Windows\Temporary Internet Files\Content.IE5\NM0CHSAD\MC90040843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800" y="1340768"/>
            <a:ext cx="4464496" cy="4901240"/>
          </a:xfrm>
          <a:prstGeom prst="rect">
            <a:avLst/>
          </a:prstGeom>
          <a:noFill/>
        </p:spPr>
      </p:pic>
      <p:cxnSp>
        <p:nvCxnSpPr>
          <p:cNvPr id="8" name="Přímá spojovací šipka 7"/>
          <p:cNvCxnSpPr/>
          <p:nvPr/>
        </p:nvCxnSpPr>
        <p:spPr>
          <a:xfrm>
            <a:off x="899592" y="1700808"/>
            <a:ext cx="3384376" cy="194421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flipH="1" flipV="1">
            <a:off x="5868144" y="5013176"/>
            <a:ext cx="2376264" cy="864096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flipH="1">
            <a:off x="5004048" y="2492896"/>
            <a:ext cx="3024336" cy="36004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flipV="1">
            <a:off x="1259632" y="4509120"/>
            <a:ext cx="3816424" cy="864096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0" y="1268760"/>
            <a:ext cx="26055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Northern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Ireland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164288" y="1916832"/>
            <a:ext cx="14048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Scotland</a:t>
            </a:r>
            <a:endParaRPr lang="cs-CZ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452320" y="5013176"/>
            <a:ext cx="13367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England</a:t>
            </a:r>
            <a:endParaRPr lang="cs-CZ" sz="2400" b="1" dirty="0"/>
          </a:p>
        </p:txBody>
      </p:sp>
      <p:cxnSp>
        <p:nvCxnSpPr>
          <p:cNvPr id="23" name="Přímá spojovací čára 22"/>
          <p:cNvCxnSpPr/>
          <p:nvPr/>
        </p:nvCxnSpPr>
        <p:spPr>
          <a:xfrm flipV="1">
            <a:off x="5220072" y="3212976"/>
            <a:ext cx="360040" cy="36004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5292080" y="4293096"/>
            <a:ext cx="0" cy="79208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5868144" y="6237312"/>
            <a:ext cx="7119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Capitals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capital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b="1" dirty="0" smtClean="0"/>
              <a:t>Great </a:t>
            </a:r>
            <a:r>
              <a:rPr lang="cs-CZ" b="1" dirty="0" err="1" smtClean="0"/>
              <a:t>Britain</a:t>
            </a:r>
            <a:r>
              <a:rPr lang="cs-CZ" b="1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London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7" name="Picture 2" descr="C:\Users\zak\AppData\Local\Microsoft\Windows\Temporary Internet Files\Content.IE5\ZU8X56EF\MC9004084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276872"/>
            <a:ext cx="2304256" cy="2529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9" name="Přímá spojovací šipka 8"/>
          <p:cNvCxnSpPr/>
          <p:nvPr/>
        </p:nvCxnSpPr>
        <p:spPr>
          <a:xfrm flipH="1">
            <a:off x="5652120" y="2204864"/>
            <a:ext cx="1008112" cy="194421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6" name="Picture 4" descr="C:\Users\Martina\AppData\Local\Microsoft\Windows\Temporary Internet Files\Content.IE5\BW4LMQ1Y\MP90040053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3429000"/>
            <a:ext cx="2112963" cy="3210199"/>
          </a:xfrm>
          <a:prstGeom prst="rect">
            <a:avLst/>
          </a:prstGeom>
          <a:noFill/>
        </p:spPr>
      </p:pic>
      <p:pic>
        <p:nvPicPr>
          <p:cNvPr id="3077" name="Picture 5" descr="C:\Users\Martina\AppData\Local\Microsoft\Windows\Temporary Internet Files\Content.IE5\SEQ1TQF2\MP90040187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8184" y="4797152"/>
            <a:ext cx="2712844" cy="1807856"/>
          </a:xfrm>
          <a:prstGeom prst="rect">
            <a:avLst/>
          </a:prstGeom>
          <a:noFill/>
        </p:spPr>
      </p:pic>
      <p:pic>
        <p:nvPicPr>
          <p:cNvPr id="3078" name="Picture 6" descr="C:\Users\Martina\AppData\Local\Microsoft\Windows\Temporary Internet Files\Content.IE5\8GN0SNH5\MP900400529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236296" y="2132856"/>
            <a:ext cx="1678209" cy="2564904"/>
          </a:xfrm>
          <a:prstGeom prst="rect">
            <a:avLst/>
          </a:prstGeom>
          <a:noFill/>
        </p:spPr>
      </p:pic>
      <p:pic>
        <p:nvPicPr>
          <p:cNvPr id="3079" name="Picture 7" descr="C:\Users\Martina\AppData\Local\Microsoft\Windows\Temporary Internet Files\Content.IE5\NM0CHSAD\MP900402424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059832" y="4941168"/>
            <a:ext cx="2310760" cy="1539905"/>
          </a:xfrm>
          <a:prstGeom prst="rect">
            <a:avLst/>
          </a:prstGeom>
          <a:noFill/>
        </p:spPr>
      </p:pic>
      <p:pic>
        <p:nvPicPr>
          <p:cNvPr id="3080" name="Picture 8" descr="C:\Users\Martina\AppData\Local\Microsoft\Windows\Temporary Internet Files\Content.IE5\BW4LMQ1Y\MP900422872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979712" y="2924944"/>
            <a:ext cx="1783204" cy="1772816"/>
          </a:xfrm>
          <a:prstGeom prst="rect">
            <a:avLst/>
          </a:prstGeom>
          <a:noFill/>
        </p:spPr>
      </p:pic>
      <p:sp>
        <p:nvSpPr>
          <p:cNvPr id="17" name="TextovéPole 16"/>
          <p:cNvSpPr txBox="1"/>
          <p:nvPr/>
        </p:nvSpPr>
        <p:spPr>
          <a:xfrm>
            <a:off x="4716016" y="6488668"/>
            <a:ext cx="16448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3,4,5,6,7,8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Capitals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capital</a:t>
            </a:r>
            <a:r>
              <a:rPr lang="cs-CZ" sz="2800" dirty="0" smtClean="0"/>
              <a:t> </a:t>
            </a:r>
            <a:r>
              <a:rPr lang="cs-CZ" sz="2800" dirty="0" err="1" smtClean="0"/>
              <a:t>of</a:t>
            </a:r>
            <a:r>
              <a:rPr lang="cs-CZ" sz="2800" dirty="0" smtClean="0"/>
              <a:t> </a:t>
            </a:r>
            <a:r>
              <a:rPr lang="cs-CZ" sz="2800" b="1" dirty="0" err="1" smtClean="0"/>
              <a:t>England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London</a:t>
            </a:r>
            <a:r>
              <a:rPr lang="cs-CZ" sz="2800" dirty="0" smtClean="0"/>
              <a:t>.</a:t>
            </a:r>
          </a:p>
          <a:p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capital</a:t>
            </a:r>
            <a:r>
              <a:rPr lang="cs-CZ" sz="2800" dirty="0" smtClean="0"/>
              <a:t> </a:t>
            </a:r>
            <a:r>
              <a:rPr lang="cs-CZ" sz="2800" dirty="0" err="1" smtClean="0"/>
              <a:t>of</a:t>
            </a:r>
            <a:r>
              <a:rPr lang="cs-CZ" sz="2800" dirty="0" smtClean="0"/>
              <a:t> </a:t>
            </a:r>
            <a:r>
              <a:rPr lang="cs-CZ" sz="2800" b="1" dirty="0" err="1" smtClean="0"/>
              <a:t>Scotland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b="1" dirty="0" smtClean="0">
                <a:solidFill>
                  <a:srgbClr val="00B050"/>
                </a:solidFill>
              </a:rPr>
              <a:t>Edinburgh</a:t>
            </a:r>
            <a:r>
              <a:rPr lang="cs-CZ" sz="2800" dirty="0" smtClean="0"/>
              <a:t>.</a:t>
            </a:r>
          </a:p>
          <a:p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capital</a:t>
            </a:r>
            <a:r>
              <a:rPr lang="cs-CZ" sz="2800" dirty="0" smtClean="0"/>
              <a:t> </a:t>
            </a:r>
            <a:r>
              <a:rPr lang="cs-CZ" sz="2800" dirty="0" err="1" smtClean="0"/>
              <a:t>of</a:t>
            </a:r>
            <a:r>
              <a:rPr lang="cs-CZ" sz="2800" dirty="0" smtClean="0"/>
              <a:t> </a:t>
            </a:r>
            <a:r>
              <a:rPr lang="cs-CZ" sz="2800" b="1" dirty="0" smtClean="0"/>
              <a:t>Wales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b="1" dirty="0" err="1" smtClean="0">
                <a:solidFill>
                  <a:srgbClr val="0070C0"/>
                </a:solidFill>
              </a:rPr>
              <a:t>Cardiff</a:t>
            </a:r>
            <a:r>
              <a:rPr lang="cs-CZ" sz="2800" dirty="0" smtClean="0"/>
              <a:t>.</a:t>
            </a:r>
          </a:p>
          <a:p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capital</a:t>
            </a:r>
            <a:r>
              <a:rPr lang="cs-CZ" sz="2800" dirty="0" smtClean="0"/>
              <a:t> </a:t>
            </a:r>
            <a:r>
              <a:rPr lang="cs-CZ" sz="2800" dirty="0" err="1" smtClean="0"/>
              <a:t>of</a:t>
            </a:r>
            <a:r>
              <a:rPr lang="cs-CZ" sz="2800" dirty="0" smtClean="0"/>
              <a:t> </a:t>
            </a:r>
            <a:r>
              <a:rPr lang="cs-CZ" sz="2800" b="1" dirty="0" err="1" smtClean="0"/>
              <a:t>Northern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Ireland</a:t>
            </a:r>
            <a:r>
              <a:rPr lang="cs-CZ" sz="2800" b="1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b="1" dirty="0" smtClean="0">
                <a:solidFill>
                  <a:srgbClr val="7030A0"/>
                </a:solidFill>
              </a:rPr>
              <a:t>Belfast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4" name="Picture 2" descr="C:\Users\zak\AppData\Local\Microsoft\Windows\Temporary Internet Files\Content.IE5\ZU8X56EF\MC9004084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789040"/>
            <a:ext cx="2304256" cy="2529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ovací šipka 5"/>
          <p:cNvCxnSpPr/>
          <p:nvPr/>
        </p:nvCxnSpPr>
        <p:spPr>
          <a:xfrm flipH="1">
            <a:off x="5004048" y="5661248"/>
            <a:ext cx="1368152" cy="72008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>
            <a:off x="2771800" y="4725144"/>
            <a:ext cx="1440160" cy="288032"/>
          </a:xfrm>
          <a:prstGeom prst="straightConnector1">
            <a:avLst/>
          </a:prstGeom>
          <a:ln w="5715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flipH="1">
            <a:off x="4499992" y="4293096"/>
            <a:ext cx="1656184" cy="360040"/>
          </a:xfrm>
          <a:prstGeom prst="straightConnector1">
            <a:avLst/>
          </a:prstGeom>
          <a:ln w="571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V="1">
            <a:off x="2267744" y="5733256"/>
            <a:ext cx="2160240" cy="216024"/>
          </a:xfrm>
          <a:prstGeom prst="straightConnector1">
            <a:avLst/>
          </a:prstGeom>
          <a:ln w="571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4644008" y="6453336"/>
            <a:ext cx="7632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Obr.3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179512" y="260648"/>
          <a:ext cx="8784975" cy="54119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340435"/>
                <a:gridCol w="208280"/>
                <a:gridCol w="208280"/>
                <a:gridCol w="585665"/>
                <a:gridCol w="585665"/>
                <a:gridCol w="585665"/>
                <a:gridCol w="585665"/>
                <a:gridCol w="585665"/>
                <a:gridCol w="585665"/>
                <a:gridCol w="585665"/>
                <a:gridCol w="585665"/>
                <a:gridCol w="585665"/>
                <a:gridCol w="585665"/>
                <a:gridCol w="585665"/>
                <a:gridCol w="585665"/>
              </a:tblGrid>
              <a:tr h="536605">
                <a:tc gridSpan="3">
                  <a:txBody>
                    <a:bodyPr/>
                    <a:lstStyle/>
                    <a:p>
                      <a:r>
                        <a:rPr lang="cs-CZ" sz="1600" dirty="0" smtClean="0"/>
                        <a:t>1. </a:t>
                      </a:r>
                      <a:r>
                        <a:rPr lang="cs-CZ" sz="1600" dirty="0" err="1" smtClean="0"/>
                        <a:t>Capital</a:t>
                      </a:r>
                      <a:r>
                        <a:rPr lang="cs-CZ" sz="1600" dirty="0" smtClean="0"/>
                        <a:t> </a:t>
                      </a:r>
                      <a:r>
                        <a:rPr lang="cs-CZ" sz="1600" dirty="0" err="1" smtClean="0"/>
                        <a:t>of</a:t>
                      </a:r>
                      <a:r>
                        <a:rPr lang="cs-CZ" sz="1600" dirty="0" smtClean="0"/>
                        <a:t> </a:t>
                      </a:r>
                      <a:r>
                        <a:rPr lang="cs-CZ" sz="1600" dirty="0" err="1" smtClean="0"/>
                        <a:t>Scotland</a:t>
                      </a:r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36605">
                <a:tc gridSpan="6">
                  <a:txBody>
                    <a:bodyPr/>
                    <a:lstStyle/>
                    <a:p>
                      <a:r>
                        <a:rPr lang="cs-CZ" sz="1600" dirty="0" smtClean="0"/>
                        <a:t>2. </a:t>
                      </a:r>
                      <a:r>
                        <a:rPr lang="cs-CZ" sz="1600" dirty="0" err="1" smtClean="0"/>
                        <a:t>Capital</a:t>
                      </a:r>
                      <a:r>
                        <a:rPr lang="cs-CZ" sz="1600" dirty="0" smtClean="0"/>
                        <a:t> </a:t>
                      </a:r>
                      <a:r>
                        <a:rPr lang="cs-CZ" sz="1600" dirty="0" err="1" smtClean="0"/>
                        <a:t>of</a:t>
                      </a:r>
                      <a:r>
                        <a:rPr lang="cs-CZ" sz="1600" dirty="0" smtClean="0"/>
                        <a:t> </a:t>
                      </a:r>
                      <a:r>
                        <a:rPr lang="cs-CZ" sz="1600" dirty="0" err="1" smtClean="0"/>
                        <a:t>England</a:t>
                      </a:r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40000">
                <a:tc gridSpan="4">
                  <a:txBody>
                    <a:bodyPr/>
                    <a:lstStyle/>
                    <a:p>
                      <a:r>
                        <a:rPr lang="cs-CZ" sz="1600" dirty="0" smtClean="0"/>
                        <a:t>3. </a:t>
                      </a:r>
                      <a:r>
                        <a:rPr lang="cs-CZ" sz="1600" dirty="0" err="1" smtClean="0"/>
                        <a:t>Capital</a:t>
                      </a:r>
                      <a:r>
                        <a:rPr lang="cs-CZ" sz="1600" dirty="0" smtClean="0"/>
                        <a:t> </a:t>
                      </a:r>
                      <a:r>
                        <a:rPr lang="cs-CZ" sz="1600" dirty="0" err="1" smtClean="0"/>
                        <a:t>of</a:t>
                      </a:r>
                      <a:r>
                        <a:rPr lang="cs-CZ" sz="1600" dirty="0" smtClean="0"/>
                        <a:t> Wales</a:t>
                      </a:r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36605">
                <a:tc gridSpan="7">
                  <a:txBody>
                    <a:bodyPr/>
                    <a:lstStyle/>
                    <a:p>
                      <a:r>
                        <a:rPr lang="cs-CZ" sz="1600" dirty="0" smtClean="0"/>
                        <a:t>4. ……….  </a:t>
                      </a:r>
                      <a:r>
                        <a:rPr lang="cs-CZ" sz="1600" dirty="0" err="1" smtClean="0"/>
                        <a:t>Ireland</a:t>
                      </a:r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36605">
                <a:tc gridSpan="7">
                  <a:txBody>
                    <a:bodyPr/>
                    <a:lstStyle/>
                    <a:p>
                      <a:r>
                        <a:rPr lang="cs-CZ" sz="1600" dirty="0" smtClean="0"/>
                        <a:t>5.Southern part </a:t>
                      </a:r>
                      <a:r>
                        <a:rPr lang="cs-CZ" sz="1600" dirty="0" err="1" smtClean="0"/>
                        <a:t>of</a:t>
                      </a:r>
                      <a:r>
                        <a:rPr lang="cs-CZ" sz="1600" dirty="0" smtClean="0"/>
                        <a:t> </a:t>
                      </a:r>
                      <a:r>
                        <a:rPr lang="cs-CZ" sz="1600" dirty="0" err="1" smtClean="0"/>
                        <a:t>Britain</a:t>
                      </a:r>
                      <a:r>
                        <a:rPr lang="cs-CZ" sz="1600" dirty="0" smtClean="0"/>
                        <a:t> </a:t>
                      </a:r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36605"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 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36605"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36605">
                <a:tc gridSpan="7">
                  <a:txBody>
                    <a:bodyPr/>
                    <a:lstStyle/>
                    <a:p>
                      <a:r>
                        <a:rPr lang="cs-CZ" sz="1600" dirty="0" smtClean="0"/>
                        <a:t>6. Western part </a:t>
                      </a:r>
                      <a:r>
                        <a:rPr lang="cs-CZ" sz="1600" dirty="0" err="1" smtClean="0"/>
                        <a:t>of</a:t>
                      </a:r>
                      <a:r>
                        <a:rPr lang="cs-CZ" sz="1600" dirty="0" smtClean="0"/>
                        <a:t> </a:t>
                      </a:r>
                      <a:r>
                        <a:rPr lang="cs-CZ" sz="1600" dirty="0" err="1" smtClean="0"/>
                        <a:t>Britain</a:t>
                      </a:r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36605">
                <a:tc gridSpan="7">
                  <a:txBody>
                    <a:bodyPr/>
                    <a:lstStyle/>
                    <a:p>
                      <a:r>
                        <a:rPr lang="cs-CZ" sz="1600" dirty="0" smtClean="0"/>
                        <a:t>7. </a:t>
                      </a:r>
                      <a:r>
                        <a:rPr lang="cs-CZ" sz="1600" dirty="0" err="1" smtClean="0"/>
                        <a:t>Northern</a:t>
                      </a:r>
                      <a:r>
                        <a:rPr lang="cs-CZ" sz="1600" dirty="0" smtClean="0"/>
                        <a:t> part </a:t>
                      </a:r>
                      <a:r>
                        <a:rPr lang="cs-CZ" sz="1600" dirty="0" err="1" smtClean="0"/>
                        <a:t>of</a:t>
                      </a:r>
                      <a:r>
                        <a:rPr lang="cs-CZ" sz="1600" dirty="0" smtClean="0"/>
                        <a:t> </a:t>
                      </a:r>
                      <a:r>
                        <a:rPr lang="cs-CZ" sz="1600" dirty="0" err="1" smtClean="0"/>
                        <a:t>Britain</a:t>
                      </a:r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36605">
                <a:tc gridSpan="8">
                  <a:txBody>
                    <a:bodyPr/>
                    <a:lstStyle/>
                    <a:p>
                      <a:r>
                        <a:rPr lang="cs-CZ" sz="1600" dirty="0" smtClean="0"/>
                        <a:t>8. </a:t>
                      </a:r>
                      <a:r>
                        <a:rPr lang="cs-CZ" sz="1600" dirty="0" err="1" smtClean="0"/>
                        <a:t>United</a:t>
                      </a:r>
                      <a:r>
                        <a:rPr lang="cs-CZ" sz="1600" dirty="0" smtClean="0"/>
                        <a:t> ………</a:t>
                      </a:r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4139952" y="5877272"/>
            <a:ext cx="22493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/>
              <a:t>What</a:t>
            </a:r>
            <a:r>
              <a:rPr lang="cs-CZ" sz="3200" b="1" dirty="0" smtClean="0"/>
              <a:t>  </a:t>
            </a:r>
            <a:r>
              <a:rPr lang="cs-CZ" sz="3200" b="1" dirty="0" err="1" smtClean="0"/>
              <a:t>is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it</a:t>
            </a:r>
            <a:r>
              <a:rPr lang="cs-CZ" sz="3200" b="1" dirty="0" smtClean="0"/>
              <a:t>?</a:t>
            </a:r>
            <a:endParaRPr lang="cs-CZ" sz="3200" b="1" dirty="0"/>
          </a:p>
        </p:txBody>
      </p:sp>
      <p:pic>
        <p:nvPicPr>
          <p:cNvPr id="3" name="Picture 2" descr="C:\Users\Martina\AppData\Local\Microsoft\Windows\Temporary Internet Files\Content.IE5\8GN0SNH5\MP90040079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5090582"/>
            <a:ext cx="1728192" cy="138255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207400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tx1"/>
                </a:solidFill>
              </a:rPr>
              <a:t>Anotace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Prezentace slouží k základní orientaci v mapě Velké Británie.</a:t>
            </a:r>
          </a:p>
          <a:p>
            <a:endParaRPr lang="cs-CZ" sz="2800" dirty="0" smtClean="0"/>
          </a:p>
          <a:p>
            <a:r>
              <a:rPr lang="cs-CZ" sz="2000" dirty="0" smtClean="0"/>
              <a:t>Cíl: žák určí polohu VB v Evropě, uvede oficiální název VB, vyjmenuje země, z kterých se VB skládá a jejich hlavní města, vyluští křížovku, jejímž řešením je název britské vlajky </a:t>
            </a:r>
          </a:p>
          <a:p>
            <a:pPr marL="0" indent="0" algn="ctr">
              <a:buNone/>
            </a:pPr>
            <a:r>
              <a:rPr lang="cs-CZ" dirty="0" smtClean="0"/>
              <a:t>Reference</a:t>
            </a:r>
          </a:p>
          <a:p>
            <a:r>
              <a:rPr lang="cs-CZ" sz="1900" dirty="0"/>
              <a:t>Obr.1,3,4,5,6,7,8 [cit. 2011 -09-10]. Dostupný pod licencí Microsoft Office2010 na Office.com</a:t>
            </a:r>
          </a:p>
          <a:p>
            <a:r>
              <a:rPr lang="cs-CZ" sz="1900" dirty="0"/>
              <a:t>Obr.2  [cit.2011-09-10]. Autor David </a:t>
            </a:r>
            <a:r>
              <a:rPr lang="cs-CZ" sz="1900" dirty="0" err="1"/>
              <a:t>Liuzzo</a:t>
            </a:r>
            <a:r>
              <a:rPr lang="cs-CZ" sz="1900" dirty="0"/>
              <a:t>. Dostupný pod licencí public </a:t>
            </a:r>
            <a:r>
              <a:rPr lang="cs-CZ" sz="1900" dirty="0" err="1"/>
              <a:t>domain</a:t>
            </a:r>
            <a:r>
              <a:rPr lang="cs-CZ" sz="1900" dirty="0"/>
              <a:t>. http://cs.wikipedia.org/wiki/Soubor:EU_location_UK.png </a:t>
            </a:r>
          </a:p>
          <a:p>
            <a:pPr marL="0" indent="0"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tx1"/>
                </a:solidFill>
              </a:rPr>
              <a:t>Řešení křížovky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179512" y="1484784"/>
          <a:ext cx="8647789" cy="433183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318461"/>
                <a:gridCol w="208280"/>
                <a:gridCol w="208280"/>
                <a:gridCol w="576064"/>
                <a:gridCol w="576064"/>
                <a:gridCol w="576064"/>
                <a:gridCol w="576064"/>
                <a:gridCol w="576064"/>
                <a:gridCol w="576064"/>
                <a:gridCol w="576064"/>
                <a:gridCol w="576064"/>
                <a:gridCol w="576064"/>
                <a:gridCol w="576064"/>
                <a:gridCol w="576064"/>
                <a:gridCol w="576064"/>
              </a:tblGrid>
              <a:tr h="463539">
                <a:tc gridSpan="3"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29509">
                <a:tc gridSpan="6"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32227">
                <a:tc gridSpan="4"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29509">
                <a:tc gridSpan="7"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29509">
                <a:tc gridSpan="7"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29509"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aseline="0" dirty="0" smtClean="0"/>
                        <a:t> 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29509">
                <a:tc>
                  <a:txBody>
                    <a:bodyPr/>
                    <a:lstStyle/>
                    <a:p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29509">
                <a:tc gridSpan="7"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29509">
                <a:tc gridSpan="7"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29509">
                <a:tc gridSpan="8"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Welcome">
  <a:themeElements>
    <a:clrScheme name="Welcome">
      <a:dk1>
        <a:sysClr val="windowText" lastClr="000000"/>
      </a:dk1>
      <a:lt1>
        <a:sysClr val="window" lastClr="FFFFFF"/>
      </a:lt1>
      <a:dk2>
        <a:srgbClr val="00272B"/>
      </a:dk2>
      <a:lt2>
        <a:srgbClr val="F7F7FF"/>
      </a:lt2>
      <a:accent1>
        <a:srgbClr val="006AED"/>
      </a:accent1>
      <a:accent2>
        <a:srgbClr val="0087BF"/>
      </a:accent2>
      <a:accent3>
        <a:srgbClr val="5D974B"/>
      </a:accent3>
      <a:accent4>
        <a:srgbClr val="9DBB3F"/>
      </a:accent4>
      <a:accent5>
        <a:srgbClr val="C77CC7"/>
      </a:accent5>
      <a:accent6>
        <a:srgbClr val="996699"/>
      </a:accent6>
      <a:hlink>
        <a:srgbClr val="E78707"/>
      </a:hlink>
      <a:folHlink>
        <a:srgbClr val="C618BA"/>
      </a:folHlink>
    </a:clrScheme>
    <a:fontScheme name="Welcome">
      <a:majorFont>
        <a:latin typeface="Book Antiqua"/>
        <a:ea typeface=""/>
        <a:cs typeface=""/>
        <a:font script="Jpan" typeface="ＭＳ Ｐゴシック"/>
        <a:font script="Hang" typeface="돋움"/>
        <a:font script="Hans" typeface="华文中宋"/>
        <a:font script="Hant" typeface="微軟正黑體"/>
        <a:font script="Arab" typeface="Times New  Roman"/>
        <a:font script="Hebr" typeface="Times New 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 Cherokee"/>
        <a:font script="Yiii" typeface="Microsoft Yi  Baiti"/>
        <a:font script="Tibt" typeface="Microsoft  Himalaya"/>
        <a:font script="Thaa" typeface="MV Boli"/>
        <a:font script="Deva" typeface="Mangal"/>
        <a:font script="Telu" typeface="Gautami"/>
        <a:font script="Taml" typeface="Latha"/>
        <a:font script="Syrc" typeface="Estrangelo  Edessa"/>
        <a:font script="Orya" typeface="Kalinga"/>
        <a:font script="Mlym" typeface="Kartika"/>
        <a:font script="Laoo" typeface="DokChampa"/>
        <a:font script="Sinh" typeface="Iskoola Pota"/>
        <a:font script="Mong" typeface="Mongolian  Baiti"/>
        <a:font script="Viet" typeface="Times New  Roman"/>
        <a:font script="Uigh" typeface="Microsoft  Uighur"/>
      </a:majorFont>
      <a:min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imes New  Roman"/>
        <a:font script="Hebr" typeface="Times New 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 Cherokee"/>
        <a:font script="Yiii" typeface="Microsoft Yi  Baiti"/>
        <a:font script="Tibt" typeface="Microsoft  Himalaya"/>
        <a:font script="Thaa" typeface="MV Boli"/>
        <a:font script="Deva" typeface="Mangal"/>
        <a:font script="Telu" typeface="Gautami"/>
        <a:font script="Taml" typeface="Latha"/>
        <a:font script="Syrc" typeface="Estrangelo  Edessa"/>
        <a:font script="Orya" typeface="Kalinga"/>
        <a:font script="Mlym" typeface="Kartika"/>
        <a:font script="Laoo" typeface="DokChampa"/>
        <a:font script="Sinh" typeface="Iskoola Pota"/>
        <a:font script="Mong" typeface="Mongolian  Baiti"/>
        <a:font script="Viet" typeface="Times New  Roman"/>
        <a:font script="Uigh" typeface="Microsoft  Uighur"/>
      </a:minorFont>
    </a:fontScheme>
    <a:fmtScheme name="Welcome">
      <a:fillStyleLst>
        <a:solidFill>
          <a:schemeClr val="phClr">
            <a:tint val="100000"/>
            <a:shade val="100000"/>
            <a:hueMod val="100000"/>
            <a:satMod val="150000"/>
          </a:schemeClr>
        </a:solidFill>
        <a:gradFill rotWithShape="1">
          <a:gsLst>
            <a:gs pos="0">
              <a:schemeClr val="phClr">
                <a:tint val="10000"/>
                <a:shade val="100000"/>
                <a:hueMod val="100000"/>
                <a:satMod val="10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300000"/>
              </a:schemeClr>
            </a:gs>
          </a:gsLst>
          <a:lin ang="16200000" scaled="1"/>
        </a:gradFill>
        <a:gradFill flip="none" rotWithShape="1">
          <a:gsLst>
            <a:gs pos="0">
              <a:schemeClr val="phClr">
                <a:tint val="70000"/>
              </a:schemeClr>
            </a:gs>
            <a:gs pos="30000">
              <a:schemeClr val="phClr">
                <a:tint val="90000"/>
              </a:schemeClr>
            </a:gs>
            <a:gs pos="88000">
              <a:schemeClr val="phClr">
                <a:shade val="30000"/>
              </a:schemeClr>
            </a:gs>
            <a:gs pos="100000">
              <a:schemeClr val="phClr">
                <a:shade val="20000"/>
              </a:schemeClr>
            </a:gs>
          </a:gsLst>
          <a:lin ang="5400000" scaled="1"/>
          <a:tileRect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>
              <a:schemeClr val="phClr">
                <a:tint val="100000"/>
                <a:shade val="100000"/>
                <a:hueMod val="100000"/>
                <a:satMod val="100000"/>
              </a:schemeClr>
            </a:glow>
          </a:effectLst>
        </a:effectStyle>
        <a:effectStyle>
          <a:effectLst>
            <a:outerShdw blurRad="39000" dist="25400" dir="5400000">
              <a:srgbClr val="000000">
                <a:alpha val="40000"/>
              </a:srgbClr>
            </a:outerShdw>
          </a:effectLst>
        </a:effectStyle>
        <a:effectStyle>
          <a:effectLst>
            <a:outerShdw blurRad="39000" dist="25400" dir="5400000">
              <a:srgbClr val="000000">
                <a:alpha val="3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30000"/>
                <a:hueMod val="100000"/>
              </a:schemeClr>
            </a:gs>
            <a:gs pos="20000">
              <a:schemeClr val="phClr">
                <a:tint val="100000"/>
                <a:shade val="100000"/>
                <a:hueMod val="100000"/>
              </a:schemeClr>
            </a:gs>
            <a:gs pos="100000">
              <a:schemeClr val="phClr">
                <a:tint val="90000"/>
                <a:shade val="100000"/>
                <a:hueMod val="100000"/>
                <a:satMod val="16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30000"/>
                <a:hueMod val="100000"/>
                <a:satMod val="1600000"/>
              </a:schemeClr>
            </a:gs>
            <a:gs pos="20000">
              <a:schemeClr val="phClr">
                <a:tint val="100000"/>
                <a:shade val="100000"/>
                <a:hueMod val="100000"/>
                <a:satMod val="500000"/>
              </a:schemeClr>
            </a:gs>
            <a:gs pos="100000">
              <a:schemeClr val="phClr">
                <a:tint val="90000"/>
                <a:shade val="100000"/>
                <a:hueMod val="100000"/>
                <a:satMod val="1600000"/>
              </a:schemeClr>
            </a:gs>
          </a:gsLst>
          <a:lin ang="16200000" scaled="1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TC010219416[[fn=Motiv přivítání]]</Template>
  <TotalTime>536</TotalTime>
  <Words>305</Words>
  <Application>Microsoft Office PowerPoint</Application>
  <PresentationFormat>Předvádění na obrazovce (4:3)</PresentationFormat>
  <Paragraphs>116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Welcome</vt:lpstr>
      <vt:lpstr>The United Kingdom of Great Britain and Northern Ireland</vt:lpstr>
      <vt:lpstr>VY_22_INOVACE_AJR.01</vt:lpstr>
      <vt:lpstr>GB in Europe</vt:lpstr>
      <vt:lpstr>Great Britain consists of 4 countries</vt:lpstr>
      <vt:lpstr>Capitals</vt:lpstr>
      <vt:lpstr>Capitals</vt:lpstr>
      <vt:lpstr>Prezentace aplikace PowerPoint</vt:lpstr>
      <vt:lpstr>Anotace</vt:lpstr>
      <vt:lpstr>Řešení křížovky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žák univerzál</dc:creator>
  <cp:lastModifiedBy>dana</cp:lastModifiedBy>
  <cp:revision>54</cp:revision>
  <dcterms:created xsi:type="dcterms:W3CDTF">2012-02-10T10:29:28Z</dcterms:created>
  <dcterms:modified xsi:type="dcterms:W3CDTF">2012-06-01T13:10:39Z</dcterms:modified>
</cp:coreProperties>
</file>