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2" r:id="rId2"/>
    <p:sldId id="256" r:id="rId3"/>
    <p:sldId id="257" r:id="rId4"/>
    <p:sldId id="263" r:id="rId5"/>
    <p:sldId id="258" r:id="rId6"/>
    <p:sldId id="259" r:id="rId7"/>
    <p:sldId id="261" r:id="rId8"/>
    <p:sldId id="264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7DEBBC-1786-4CAF-A60B-05B5E827B24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6E8F9C4-2EB4-47E6-8DAF-E2ECC866E2E7}">
      <dgm:prSet phldrT="[Text]" custT="1"/>
      <dgm:spPr/>
      <dgm:t>
        <a:bodyPr/>
        <a:lstStyle/>
        <a:p>
          <a:r>
            <a:rPr lang="cs-CZ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Zpráva </a:t>
          </a:r>
          <a:endParaRPr lang="cs-CZ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92A4CA8-EB42-46C9-8A53-82B59A1C5571}" type="parTrans" cxnId="{5809525A-BF02-45D3-AC92-0683D8D4E1EF}">
      <dgm:prSet/>
      <dgm:spPr/>
      <dgm:t>
        <a:bodyPr/>
        <a:lstStyle/>
        <a:p>
          <a:endParaRPr lang="cs-CZ"/>
        </a:p>
      </dgm:t>
    </dgm:pt>
    <dgm:pt modelId="{4ABD3840-BCED-4B9D-8D88-4D4601EBC98F}" type="sibTrans" cxnId="{5809525A-BF02-45D3-AC92-0683D8D4E1EF}">
      <dgm:prSet/>
      <dgm:spPr/>
      <dgm:t>
        <a:bodyPr/>
        <a:lstStyle/>
        <a:p>
          <a:endParaRPr lang="cs-CZ"/>
        </a:p>
      </dgm:t>
    </dgm:pt>
    <dgm:pt modelId="{6EB3AAA5-8F67-4481-909E-25FAC8B2EF81}">
      <dgm:prSet phldrT="[Text]" custT="1"/>
      <dgm:spPr/>
      <dgm:t>
        <a:bodyPr/>
        <a:lstStyle/>
        <a:p>
          <a:r>
            <a:rPr lang="cs-CZ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Zpravodajství</a:t>
          </a:r>
          <a:r>
            <a:rPr lang="cs-CZ" sz="600" dirty="0" smtClean="0"/>
            <a:t> -</a:t>
          </a:r>
          <a:endParaRPr lang="cs-CZ" sz="600" dirty="0"/>
        </a:p>
      </dgm:t>
    </dgm:pt>
    <dgm:pt modelId="{7F23C30F-3713-46A9-8D50-B515DDBCA0E0}" type="parTrans" cxnId="{4C27C784-76D6-4AE6-A88E-E7858D05094F}">
      <dgm:prSet/>
      <dgm:spPr/>
      <dgm:t>
        <a:bodyPr/>
        <a:lstStyle/>
        <a:p>
          <a:endParaRPr lang="cs-CZ"/>
        </a:p>
      </dgm:t>
    </dgm:pt>
    <dgm:pt modelId="{2D31744D-60ED-4921-B49D-CBC514812EAD}" type="sibTrans" cxnId="{4C27C784-76D6-4AE6-A88E-E7858D05094F}">
      <dgm:prSet/>
      <dgm:spPr/>
      <dgm:t>
        <a:bodyPr/>
        <a:lstStyle/>
        <a:p>
          <a:endParaRPr lang="cs-CZ"/>
        </a:p>
      </dgm:t>
    </dgm:pt>
    <dgm:pt modelId="{2D3A289B-78E7-4E92-B0D7-6F378119C79D}">
      <dgm:prSet phldrT="[Text]" custT="1"/>
      <dgm:spPr/>
      <dgm:t>
        <a:bodyPr/>
        <a:lstStyle/>
        <a:p>
          <a:r>
            <a:rPr lang="cs-CZ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Úkoly</a:t>
          </a:r>
          <a:r>
            <a:rPr lang="cs-CZ" sz="800" dirty="0" smtClean="0"/>
            <a:t> </a:t>
          </a:r>
          <a:endParaRPr lang="cs-CZ" sz="800" dirty="0"/>
        </a:p>
      </dgm:t>
    </dgm:pt>
    <dgm:pt modelId="{318F4911-75B3-43BE-AB97-1942BD77C222}" type="parTrans" cxnId="{F68D0B6C-96BB-4395-9805-10FD85C84945}">
      <dgm:prSet/>
      <dgm:spPr/>
      <dgm:t>
        <a:bodyPr/>
        <a:lstStyle/>
        <a:p>
          <a:endParaRPr lang="cs-CZ"/>
        </a:p>
      </dgm:t>
    </dgm:pt>
    <dgm:pt modelId="{391376E2-8DE7-498E-9876-CF0AA5478511}" type="sibTrans" cxnId="{F68D0B6C-96BB-4395-9805-10FD85C84945}">
      <dgm:prSet/>
      <dgm:spPr/>
      <dgm:t>
        <a:bodyPr/>
        <a:lstStyle/>
        <a:p>
          <a:endParaRPr lang="cs-CZ"/>
        </a:p>
      </dgm:t>
    </dgm:pt>
    <dgm:pt modelId="{3C2F0696-4ACE-41E5-820A-055F1A6C89C0}" type="pres">
      <dgm:prSet presAssocID="{F47DEBBC-1786-4CAF-A60B-05B5E827B24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37F08C-B204-4D23-A79A-EA315E611D9C}" type="pres">
      <dgm:prSet presAssocID="{86E8F9C4-2EB4-47E6-8DAF-E2ECC866E2E7}" presName="parTxOnly" presStyleLbl="node1" presStyleIdx="0" presStyleCnt="3" custScaleX="188216" custScaleY="177385" custLinFactNeighborX="-95819" custLinFactNeighborY="-9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6516B3-296A-4846-B89B-967FA12E7F08}" type="pres">
      <dgm:prSet presAssocID="{4ABD3840-BCED-4B9D-8D88-4D4601EBC98F}" presName="parTxOnlySpace" presStyleCnt="0"/>
      <dgm:spPr/>
    </dgm:pt>
    <dgm:pt modelId="{60679BB5-45FE-4E03-9FAE-A7FDC644AA4C}" type="pres">
      <dgm:prSet presAssocID="{6EB3AAA5-8F67-4481-909E-25FAC8B2EF81}" presName="parTxOnly" presStyleLbl="node1" presStyleIdx="1" presStyleCnt="3" custScaleX="242034" custScaleY="164650" custLinFactNeighborX="2621" custLinFactNeighborY="47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FDD4F1-B399-42CB-B7A7-020DFE02A979}" type="pres">
      <dgm:prSet presAssocID="{2D31744D-60ED-4921-B49D-CBC514812EAD}" presName="parTxOnlySpace" presStyleCnt="0"/>
      <dgm:spPr/>
    </dgm:pt>
    <dgm:pt modelId="{6A2B6829-A934-4D8D-A5A4-87936A4011A3}" type="pres">
      <dgm:prSet presAssocID="{2D3A289B-78E7-4E92-B0D7-6F378119C79D}" presName="parTxOnly" presStyleLbl="node1" presStyleIdx="2" presStyleCnt="3" custScaleX="149670" custScaleY="164650" custLinFactNeighborX="60910" custLinFactNeighborY="-38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8D0B6C-96BB-4395-9805-10FD85C84945}" srcId="{F47DEBBC-1786-4CAF-A60B-05B5E827B244}" destId="{2D3A289B-78E7-4E92-B0D7-6F378119C79D}" srcOrd="2" destOrd="0" parTransId="{318F4911-75B3-43BE-AB97-1942BD77C222}" sibTransId="{391376E2-8DE7-498E-9876-CF0AA5478511}"/>
    <dgm:cxn modelId="{29A0F0B8-5DD2-453F-96B1-E1CBA4E82218}" type="presOf" srcId="{2D3A289B-78E7-4E92-B0D7-6F378119C79D}" destId="{6A2B6829-A934-4D8D-A5A4-87936A4011A3}" srcOrd="0" destOrd="0" presId="urn:microsoft.com/office/officeart/2005/8/layout/chevron1"/>
    <dgm:cxn modelId="{10827C66-634C-4E61-BFA7-140B0AF223A9}" type="presOf" srcId="{6EB3AAA5-8F67-4481-909E-25FAC8B2EF81}" destId="{60679BB5-45FE-4E03-9FAE-A7FDC644AA4C}" srcOrd="0" destOrd="0" presId="urn:microsoft.com/office/officeart/2005/8/layout/chevron1"/>
    <dgm:cxn modelId="{4C27C784-76D6-4AE6-A88E-E7858D05094F}" srcId="{F47DEBBC-1786-4CAF-A60B-05B5E827B244}" destId="{6EB3AAA5-8F67-4481-909E-25FAC8B2EF81}" srcOrd="1" destOrd="0" parTransId="{7F23C30F-3713-46A9-8D50-B515DDBCA0E0}" sibTransId="{2D31744D-60ED-4921-B49D-CBC514812EAD}"/>
    <dgm:cxn modelId="{5809525A-BF02-45D3-AC92-0683D8D4E1EF}" srcId="{F47DEBBC-1786-4CAF-A60B-05B5E827B244}" destId="{86E8F9C4-2EB4-47E6-8DAF-E2ECC866E2E7}" srcOrd="0" destOrd="0" parTransId="{D92A4CA8-EB42-46C9-8A53-82B59A1C5571}" sibTransId="{4ABD3840-BCED-4B9D-8D88-4D4601EBC98F}"/>
    <dgm:cxn modelId="{627BC6B3-56F3-49C0-A1D4-AD5B1ED7A934}" type="presOf" srcId="{F47DEBBC-1786-4CAF-A60B-05B5E827B244}" destId="{3C2F0696-4ACE-41E5-820A-055F1A6C89C0}" srcOrd="0" destOrd="0" presId="urn:microsoft.com/office/officeart/2005/8/layout/chevron1"/>
    <dgm:cxn modelId="{1C1BBEEA-7585-4F08-94B4-C9B8CBA8C8D5}" type="presOf" srcId="{86E8F9C4-2EB4-47E6-8DAF-E2ECC866E2E7}" destId="{2A37F08C-B204-4D23-A79A-EA315E611D9C}" srcOrd="0" destOrd="0" presId="urn:microsoft.com/office/officeart/2005/8/layout/chevron1"/>
    <dgm:cxn modelId="{1D9F2090-55D6-4570-8426-414E208A1CAB}" type="presParOf" srcId="{3C2F0696-4ACE-41E5-820A-055F1A6C89C0}" destId="{2A37F08C-B204-4D23-A79A-EA315E611D9C}" srcOrd="0" destOrd="0" presId="urn:microsoft.com/office/officeart/2005/8/layout/chevron1"/>
    <dgm:cxn modelId="{060003FD-6496-4E6F-B1CE-16BB80A6B79F}" type="presParOf" srcId="{3C2F0696-4ACE-41E5-820A-055F1A6C89C0}" destId="{036516B3-296A-4846-B89B-967FA12E7F08}" srcOrd="1" destOrd="0" presId="urn:microsoft.com/office/officeart/2005/8/layout/chevron1"/>
    <dgm:cxn modelId="{ED2BF049-2413-4107-9AD1-A050A5FBFB99}" type="presParOf" srcId="{3C2F0696-4ACE-41E5-820A-055F1A6C89C0}" destId="{60679BB5-45FE-4E03-9FAE-A7FDC644AA4C}" srcOrd="2" destOrd="0" presId="urn:microsoft.com/office/officeart/2005/8/layout/chevron1"/>
    <dgm:cxn modelId="{C04FF622-36FC-4D8D-9C88-8E9127E208DF}" type="presParOf" srcId="{3C2F0696-4ACE-41E5-820A-055F1A6C89C0}" destId="{22FDD4F1-B399-42CB-B7A7-020DFE02A979}" srcOrd="3" destOrd="0" presId="urn:microsoft.com/office/officeart/2005/8/layout/chevron1"/>
    <dgm:cxn modelId="{4426CDCD-88C8-47F8-A6DB-6D9982029AE4}" type="presParOf" srcId="{3C2F0696-4ACE-41E5-820A-055F1A6C89C0}" destId="{6A2B6829-A934-4D8D-A5A4-87936A4011A3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37F08C-B204-4D23-A79A-EA315E611D9C}">
      <dsp:nvSpPr>
        <dsp:cNvPr id="0" name=""/>
        <dsp:cNvSpPr/>
      </dsp:nvSpPr>
      <dsp:spPr>
        <a:xfrm>
          <a:off x="0" y="1275002"/>
          <a:ext cx="2731104" cy="102957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Zpráva </a:t>
          </a:r>
          <a:endParaRPr lang="cs-CZ" sz="2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514788" y="1275002"/>
        <a:ext cx="1701528" cy="1029576"/>
      </dsp:txXfrm>
    </dsp:sp>
    <dsp:sp modelId="{60679BB5-45FE-4E03-9FAE-A7FDC644AA4C}">
      <dsp:nvSpPr>
        <dsp:cNvPr id="0" name=""/>
        <dsp:cNvSpPr/>
      </dsp:nvSpPr>
      <dsp:spPr>
        <a:xfrm>
          <a:off x="2592765" y="1344632"/>
          <a:ext cx="3512029" cy="95566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Zpravodajství</a:t>
          </a:r>
          <a:r>
            <a:rPr lang="cs-CZ" sz="600" kern="1200" dirty="0" smtClean="0"/>
            <a:t> -</a:t>
          </a:r>
          <a:endParaRPr lang="cs-CZ" sz="600" kern="1200" dirty="0"/>
        </a:p>
      </dsp:txBody>
      <dsp:txXfrm>
        <a:off x="3070595" y="1344632"/>
        <a:ext cx="2556369" cy="955660"/>
      </dsp:txXfrm>
    </dsp:sp>
    <dsp:sp modelId="{6A2B6829-A934-4D8D-A5A4-87936A4011A3}">
      <dsp:nvSpPr>
        <dsp:cNvPr id="0" name=""/>
        <dsp:cNvSpPr/>
      </dsp:nvSpPr>
      <dsp:spPr>
        <a:xfrm>
          <a:off x="5958849" y="1294971"/>
          <a:ext cx="2171783" cy="95566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Úkoly</a:t>
          </a:r>
          <a:r>
            <a:rPr lang="cs-CZ" sz="800" kern="1200" dirty="0" smtClean="0"/>
            <a:t> </a:t>
          </a:r>
          <a:endParaRPr lang="cs-CZ" sz="800" kern="1200" dirty="0"/>
        </a:p>
      </dsp:txBody>
      <dsp:txXfrm>
        <a:off x="6436679" y="1294971"/>
        <a:ext cx="1216123" cy="9556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D5A43-D9A5-4078-A501-E075B8B85ED7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1AB764-98D8-47CC-8A7D-11F48AD77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709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AB764-98D8-47CC-8A7D-11F48AD7733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56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AB764-98D8-47CC-8A7D-11F48AD7733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707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774CFCD-EAC1-4241-8E24-ADED176D5B6E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8A2F25D-12A3-486B-817F-4DC44E87737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emf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ex=2&amp;qu=zpravodajstv&#237;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52583"/>
              </p:ext>
            </p:extLst>
          </p:nvPr>
        </p:nvGraphicFramePr>
        <p:xfrm>
          <a:off x="1465790" y="2060848"/>
          <a:ext cx="5813425" cy="4516556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294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Radka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Škulaviková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VY_32_Inovace_3441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Zpráva a zpravodajství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Zpráva a zpravodajství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jazyk, Mladý žurnalista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88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6., 7.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obsahuje dvě navzájem propojené části, první se věnuje výkladu problematiky zprávy a podstatě zpravodajství.  Druhá část obsahuje úkoly vztahující se k vyhledávání odpovědí ze zdrojích prostřednictvím  internetu. Materiál je jednak vhodný do hodiny slohového výcviku v 6. ročníku při probírání zprávy, jednak do 7.ročníku volitelného předmětu Mladý žurnalista.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Umí rozlišit seriózní zpravodajství od bulvárního. Sestaví jednoduchou zprávu o dění ve škole pro školní časopis. Užívá v souvislosti se zpravodajství novou odbornou terminologii.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68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620689"/>
            <a:ext cx="8208912" cy="1512167"/>
          </a:xfrm>
        </p:spPr>
        <p:txBody>
          <a:bodyPr>
            <a:norm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ZPRÁVA A ZPRAVODAJSTVÍ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07" y="630885"/>
            <a:ext cx="2907873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20165529"/>
              </p:ext>
            </p:extLst>
          </p:nvPr>
        </p:nvGraphicFramePr>
        <p:xfrm>
          <a:off x="401807" y="2791125"/>
          <a:ext cx="8130633" cy="3590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69294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611560" y="764704"/>
            <a:ext cx="80648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Prostřednictvím zprávy se z jakékoli skutečnosti stává událost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Zpráva je krátké ústní nebo písemné  sdělení 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Informuje o událostech, které se již staly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Musí být:  objektivní </a:t>
            </a:r>
          </a:p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aktuální </a:t>
            </a:r>
          </a:p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vyvážená</a:t>
            </a:r>
          </a:p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ověřená</a:t>
            </a:r>
          </a:p>
          <a:p>
            <a:endParaRPr lang="cs-CZ" sz="2400" b="1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Druhem zprávy je noticka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400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6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7768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Úkoly pro zvídavé – práce ve skupinách  </a:t>
            </a:r>
            <a:endParaRPr lang="cs-CZ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57383"/>
            <a:ext cx="2304256" cy="3367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843808" y="1588214"/>
            <a:ext cx="583264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1. Po vzájemné poradě vysvětlete význam slov objektivní, aktuální, vyvážený a  ověřený ve vztahu ke zprávě</a:t>
            </a:r>
            <a:r>
              <a:rPr lang="cs-CZ" sz="2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</a:p>
          <a:p>
            <a:endParaRPr lang="cs-CZ" sz="2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2. </a:t>
            </a:r>
            <a:r>
              <a:rPr lang="cs-CZ" sz="2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 pramenech vyhledejte význam druhu zprávy </a:t>
            </a:r>
            <a:r>
              <a:rPr lang="cs-CZ" sz="2800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noticka.</a:t>
            </a:r>
          </a:p>
          <a:p>
            <a:endParaRPr lang="cs-CZ" sz="2800" i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3. Co dříve tato zpráva označovala?</a:t>
            </a:r>
            <a:endParaRPr lang="cs-CZ" sz="2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8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ŘEŠENÍ ÚKOLŮ:</a:t>
            </a:r>
            <a:endParaRPr lang="cs-CZ" sz="2800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08912" cy="2808312"/>
          </a:xfrm>
        </p:spPr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Objektivní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=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nestranná, věcná, nezaujatá zpráva 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Aktuální=o současném dění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Vyvážená= vyrovnané, úměrné údaje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Ověřená=pravdivé, skutečné údaje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898" y="3501008"/>
            <a:ext cx="310445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3573016"/>
            <a:ext cx="55043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Noticka je kratičká zpráva, nemá titulek, odpovídá jen na základní otázky</a:t>
            </a:r>
          </a:p>
          <a:p>
            <a:pPr marL="342900" indent="-342900">
              <a:buFont typeface="Courier New" pitchFamily="49" charset="0"/>
              <a:buChar char="o"/>
            </a:pPr>
            <a:endParaRPr lang="cs-CZ" sz="2400" b="1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Dříve byla noticka používána na tzv. „černou kroniku“- zprávy z policejní oblasti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87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76672"/>
            <a:ext cx="7128792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i="1" u="sng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Náležitosti zprávy aneb co ve správné zprávě nesmí chybět:</a:t>
            </a:r>
          </a:p>
          <a:p>
            <a:endParaRPr lang="cs-CZ" sz="26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Musí odpovídat na otázky: </a:t>
            </a:r>
          </a:p>
          <a:p>
            <a:r>
              <a:rPr lang="cs-CZ" sz="2600" b="1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KDY?</a:t>
            </a:r>
          </a:p>
          <a:p>
            <a:r>
              <a:rPr lang="cs-CZ" sz="2600" b="1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KDO?</a:t>
            </a:r>
          </a:p>
          <a:p>
            <a:r>
              <a:rPr lang="cs-CZ" sz="2600" b="1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KDE?</a:t>
            </a:r>
          </a:p>
          <a:p>
            <a:r>
              <a:rPr lang="cs-CZ" sz="2600" b="1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CO?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Událost by měla být stručně rozvedena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26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Čtenář se musí dozvědět:</a:t>
            </a:r>
          </a:p>
          <a:p>
            <a:r>
              <a:rPr lang="cs-CZ" sz="2600" b="1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PROČ?     JAK?</a:t>
            </a:r>
          </a:p>
          <a:p>
            <a:endParaRPr lang="cs-CZ" sz="26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Redaktor událost nehodnotí</a:t>
            </a:r>
          </a:p>
          <a:p>
            <a:endParaRPr lang="cs-CZ" sz="2600" b="1" dirty="0" smtClean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096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7239000" cy="6051072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slovo mohou dostat také účastníci události</a:t>
            </a:r>
          </a:p>
          <a:p>
            <a:pPr>
              <a:buFont typeface="Courier New" pitchFamily="49" charset="0"/>
              <a:buChar char="o"/>
            </a:pPr>
            <a:r>
              <a:rPr lang="cs-CZ" b="1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ve školním časopise zprávy nahrazuje např. přehled o školním dění </a:t>
            </a:r>
          </a:p>
          <a:p>
            <a:pPr marL="0" indent="0">
              <a:buNone/>
            </a:pPr>
            <a:endParaRPr lang="cs-CZ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ÚKOL PRO TEBE</a:t>
            </a:r>
          </a:p>
          <a:p>
            <a:pPr marL="0" indent="0">
              <a:buNone/>
            </a:pPr>
            <a:endParaRPr lang="cs-CZ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 JE VE ŠKOLNÍM ČASOPISE KECÁLEK NAZVÁNA TATO RUBRIKA O INFORMOVÁNÍ O ČINNOSTI ŠKOLY?</a:t>
            </a:r>
          </a:p>
          <a:p>
            <a:pPr marL="0" indent="0">
              <a:buNone/>
            </a:pPr>
            <a:endParaRPr lang="cs-CZ" b="1" dirty="0" smtClean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20888"/>
            <a:ext cx="116385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87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41" y="476672"/>
            <a:ext cx="1375579" cy="156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555507" y="948010"/>
            <a:ext cx="496855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„ŠKOLNÍ STŘÍPKY“</a:t>
            </a:r>
          </a:p>
          <a:p>
            <a:endParaRPr lang="cs-CZ" sz="28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400" b="1" i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Tak to je správná odpověď!</a:t>
            </a:r>
          </a:p>
          <a:p>
            <a:endParaRPr lang="cs-CZ" sz="28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8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4761" y="2492896"/>
            <a:ext cx="728023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u="sng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Zpravodajství</a:t>
            </a:r>
          </a:p>
          <a:p>
            <a:endParaRPr lang="cs-CZ" sz="26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 periodikách –redakce vlastní zdroje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Externí zpravodajové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ČTK – tiskové agentury – ověřené zprávy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„neomylní novináři“???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6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Kdysi ČTK informovala o smrti živého J. Foglara </a:t>
            </a:r>
            <a:endParaRPr lang="cs-CZ" sz="2600" b="1" dirty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832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Zdroje a prameny:</a:t>
            </a:r>
            <a:br>
              <a:rPr lang="cs-CZ" sz="2400" b="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cs-CZ" sz="2400" b="0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Archiv autora </a:t>
            </a: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Archiv školních časopisů </a:t>
            </a:r>
            <a:r>
              <a:rPr lang="cs-CZ" sz="2000" dirty="0" err="1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Kecálek</a:t>
            </a:r>
            <a:endParaRPr lang="cs-CZ" sz="2000" dirty="0" smtClean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http://office.microsoft.com/</a:t>
            </a:r>
            <a:r>
              <a:rPr lang="cs-CZ" sz="2000" dirty="0" err="1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cs-cz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images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results.aspx?ex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=2&amp;qu=otazník#mt:0</a:t>
            </a:r>
            <a:endParaRPr lang="cs-CZ" sz="2000" dirty="0" smtClean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http://office.microsoft.com/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cs-cz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images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results.aspx?ex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=2&amp;qu=veselé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děti#mt:0</a:t>
            </a:r>
          </a:p>
          <a:p>
            <a:r>
              <a:rPr lang="cs-CZ" sz="2000" dirty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http://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office.microsoft.com/</a:t>
            </a:r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cs-cz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/</a:t>
            </a:r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images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/</a:t>
            </a:r>
            <a:r>
              <a:rPr lang="cs-CZ" sz="2000" dirty="0" err="1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results.aspx?ex</a:t>
            </a:r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=2&amp;qu=zpravodajství#mt:0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http://office.microsoft.com/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cs-cz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images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results.aspx?ex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=2&amp;qu=VYKŘIČNÍK#mt:0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http://office.microsoft.com/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cs-cz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images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</a:t>
            </a:r>
            <a:r>
              <a:rPr lang="cs-CZ" sz="2000" dirty="0" err="1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results.aspx?ex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=2&amp;qu=ÚDIV#mt:0</a:t>
            </a:r>
          </a:p>
        </p:txBody>
      </p:sp>
    </p:spTree>
    <p:extLst>
      <p:ext uri="{BB962C8B-B14F-4D97-AF65-F5344CB8AC3E}">
        <p14:creationId xmlns:p14="http://schemas.microsoft.com/office/powerpoint/2010/main" val="134862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19981</TotalTime>
  <Words>421</Words>
  <Application>Microsoft Office PowerPoint</Application>
  <PresentationFormat>Předvádění na obrazovce (4:3)</PresentationFormat>
  <Paragraphs>93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ZPRÁVA A ZPRAVODAJSTVÍ</vt:lpstr>
      <vt:lpstr>Prezentace aplikace PowerPoint</vt:lpstr>
      <vt:lpstr>Prezentace aplikace PowerPoint</vt:lpstr>
      <vt:lpstr>ŘEŠENÍ ÚKOLŮ:</vt:lpstr>
      <vt:lpstr>Prezentace aplikace PowerPoint</vt:lpstr>
      <vt:lpstr>Prezentace aplikace PowerPoint</vt:lpstr>
      <vt:lpstr>Prezentace aplikace PowerPoint</vt:lpstr>
      <vt:lpstr>Zdroje a prameny: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21</cp:revision>
  <dcterms:created xsi:type="dcterms:W3CDTF">2012-03-18T09:45:11Z</dcterms:created>
  <dcterms:modified xsi:type="dcterms:W3CDTF">2012-04-02T13:44:33Z</dcterms:modified>
</cp:coreProperties>
</file>