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9" r:id="rId5"/>
    <p:sldId id="263" r:id="rId6"/>
    <p:sldId id="260" r:id="rId7"/>
    <p:sldId id="264" r:id="rId8"/>
    <p:sldId id="265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F8C60A1-90FE-4197-95E0-22A69899C77A}">
          <p14:sldIdLst>
            <p14:sldId id="262"/>
            <p14:sldId id="256"/>
            <p14:sldId id="257"/>
            <p14:sldId id="259"/>
            <p14:sldId id="263"/>
            <p14:sldId id="260"/>
          </p14:sldIdLst>
        </p14:section>
        <p14:section name="Oddíl bez názvu" id="{5EA9B09A-ABF2-4DC4-BC15-310340FA9DE1}">
          <p14:sldIdLst>
            <p14:sldId id="264"/>
            <p14:sldId id="265"/>
            <p14:sldId id="26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51A04F-6439-4382-973A-7D902C2401A9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6E50B98C-B679-4857-99BA-3BF25604C005}">
      <dgm:prSet phldrT="[Text]" custT="1"/>
      <dgm:spPr/>
      <dgm:t>
        <a:bodyPr/>
        <a:lstStyle/>
        <a:p>
          <a:r>
            <a:rPr lang="cs-CZ" sz="2800" b="1" dirty="0" smtClean="0">
              <a:solidFill>
                <a:schemeClr val="accent6">
                  <a:lumMod val="75000"/>
                </a:schemeClr>
              </a:solidFill>
              <a:latin typeface="+mj-lt"/>
            </a:rPr>
            <a:t>MEDIÁLNÍ SDĚLENÍ </a:t>
          </a:r>
          <a:endParaRPr lang="cs-CZ" sz="2800" b="1" dirty="0">
            <a:solidFill>
              <a:schemeClr val="accent6">
                <a:lumMod val="75000"/>
              </a:schemeClr>
            </a:solidFill>
            <a:latin typeface="+mj-lt"/>
          </a:endParaRPr>
        </a:p>
      </dgm:t>
    </dgm:pt>
    <dgm:pt modelId="{C8E589C5-2D00-4E1F-87C9-B946A39000F3}" type="parTrans" cxnId="{02880E47-7C33-4A6D-BB7B-D3790D83DECB}">
      <dgm:prSet/>
      <dgm:spPr/>
      <dgm:t>
        <a:bodyPr/>
        <a:lstStyle/>
        <a:p>
          <a:endParaRPr lang="cs-CZ" sz="2800">
            <a:solidFill>
              <a:schemeClr val="accent5">
                <a:lumMod val="75000"/>
              </a:schemeClr>
            </a:solidFill>
          </a:endParaRPr>
        </a:p>
      </dgm:t>
    </dgm:pt>
    <dgm:pt modelId="{5F0FF069-C55D-4660-AF8E-5194F38B981F}" type="sibTrans" cxnId="{02880E47-7C33-4A6D-BB7B-D3790D83DECB}">
      <dgm:prSet/>
      <dgm:spPr/>
      <dgm:t>
        <a:bodyPr/>
        <a:lstStyle/>
        <a:p>
          <a:endParaRPr lang="cs-CZ" sz="2800">
            <a:solidFill>
              <a:schemeClr val="accent5">
                <a:lumMod val="75000"/>
              </a:schemeClr>
            </a:solidFill>
          </a:endParaRPr>
        </a:p>
      </dgm:t>
    </dgm:pt>
    <dgm:pt modelId="{FF0C3638-C241-467F-9075-7D8EFB36F9CC}">
      <dgm:prSet phldrT="[Text]" custT="1"/>
      <dgm:spPr/>
      <dgm:t>
        <a:bodyPr/>
        <a:lstStyle/>
        <a:p>
          <a:r>
            <a:rPr lang="cs-CZ" sz="2800" b="1" dirty="0" smtClean="0">
              <a:solidFill>
                <a:schemeClr val="accent6">
                  <a:lumMod val="75000"/>
                </a:schemeClr>
              </a:solidFill>
            </a:rPr>
            <a:t>JEHO TVORBA </a:t>
          </a:r>
          <a:endParaRPr lang="cs-CZ" sz="2800" b="1" dirty="0">
            <a:solidFill>
              <a:schemeClr val="accent6">
                <a:lumMod val="75000"/>
              </a:schemeClr>
            </a:solidFill>
          </a:endParaRPr>
        </a:p>
      </dgm:t>
    </dgm:pt>
    <dgm:pt modelId="{7B232407-CD20-4718-9278-5F5E303579EF}" type="parTrans" cxnId="{CFE232BB-4349-48DB-AB20-08112CE5AFFE}">
      <dgm:prSet/>
      <dgm:spPr/>
      <dgm:t>
        <a:bodyPr/>
        <a:lstStyle/>
        <a:p>
          <a:endParaRPr lang="cs-CZ" sz="2800">
            <a:solidFill>
              <a:schemeClr val="accent5">
                <a:lumMod val="75000"/>
              </a:schemeClr>
            </a:solidFill>
          </a:endParaRPr>
        </a:p>
      </dgm:t>
    </dgm:pt>
    <dgm:pt modelId="{2384A71E-612E-4280-ACB6-1DA6A29ECE4D}" type="sibTrans" cxnId="{CFE232BB-4349-48DB-AB20-08112CE5AFFE}">
      <dgm:prSet/>
      <dgm:spPr/>
      <dgm:t>
        <a:bodyPr/>
        <a:lstStyle/>
        <a:p>
          <a:endParaRPr lang="cs-CZ" sz="2800">
            <a:solidFill>
              <a:schemeClr val="accent5">
                <a:lumMod val="75000"/>
              </a:schemeClr>
            </a:solidFill>
          </a:endParaRPr>
        </a:p>
      </dgm:t>
    </dgm:pt>
    <dgm:pt modelId="{772B48C3-8933-4985-9879-5743A29F5FD1}">
      <dgm:prSet phldrT="[Text]" custT="1"/>
      <dgm:spPr/>
      <dgm:t>
        <a:bodyPr/>
        <a:lstStyle/>
        <a:p>
          <a:r>
            <a:rPr lang="cs-CZ" sz="2800" b="1" dirty="0" smtClean="0">
              <a:solidFill>
                <a:schemeClr val="accent6">
                  <a:lumMod val="75000"/>
                </a:schemeClr>
              </a:solidFill>
            </a:rPr>
            <a:t>PODSTATA JAZYKOVÉ KULTURY</a:t>
          </a:r>
          <a:endParaRPr lang="cs-CZ" sz="2800" b="1" dirty="0">
            <a:solidFill>
              <a:schemeClr val="accent6">
                <a:lumMod val="75000"/>
              </a:schemeClr>
            </a:solidFill>
          </a:endParaRPr>
        </a:p>
      </dgm:t>
    </dgm:pt>
    <dgm:pt modelId="{33706146-F857-4D08-8041-8B1613AF988C}" type="parTrans" cxnId="{8C9FFDDC-0609-43AF-8171-D45EA3296376}">
      <dgm:prSet/>
      <dgm:spPr/>
      <dgm:t>
        <a:bodyPr/>
        <a:lstStyle/>
        <a:p>
          <a:endParaRPr lang="cs-CZ" sz="2800">
            <a:solidFill>
              <a:schemeClr val="accent5">
                <a:lumMod val="75000"/>
              </a:schemeClr>
            </a:solidFill>
          </a:endParaRPr>
        </a:p>
      </dgm:t>
    </dgm:pt>
    <dgm:pt modelId="{632556BB-8AE5-4B7B-91A0-8A19707E711A}" type="sibTrans" cxnId="{8C9FFDDC-0609-43AF-8171-D45EA3296376}">
      <dgm:prSet/>
      <dgm:spPr/>
      <dgm:t>
        <a:bodyPr/>
        <a:lstStyle/>
        <a:p>
          <a:endParaRPr lang="cs-CZ" sz="2800">
            <a:solidFill>
              <a:schemeClr val="accent5">
                <a:lumMod val="75000"/>
              </a:schemeClr>
            </a:solidFill>
          </a:endParaRPr>
        </a:p>
      </dgm:t>
    </dgm:pt>
    <dgm:pt modelId="{49AB3909-56C9-4B03-8D92-D66FE338D7EA}" type="pres">
      <dgm:prSet presAssocID="{7A51A04F-6439-4382-973A-7D902C2401A9}" presName="Name0" presStyleCnt="0">
        <dgm:presLayoutVars>
          <dgm:dir/>
          <dgm:animLvl val="lvl"/>
          <dgm:resizeHandles val="exact"/>
        </dgm:presLayoutVars>
      </dgm:prSet>
      <dgm:spPr/>
    </dgm:pt>
    <dgm:pt modelId="{9A2B319E-7FA3-4CC8-83D5-4EEA2F74CEF2}" type="pres">
      <dgm:prSet presAssocID="{6E50B98C-B679-4857-99BA-3BF25604C005}" presName="Name8" presStyleCnt="0"/>
      <dgm:spPr/>
    </dgm:pt>
    <dgm:pt modelId="{8E534CC4-2066-4885-8765-0AC69B4F4105}" type="pres">
      <dgm:prSet presAssocID="{6E50B98C-B679-4857-99BA-3BF25604C005}" presName="level" presStyleLbl="node1" presStyleIdx="0" presStyleCnt="3" custScaleX="11379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6F5672-F83E-4B6B-9B71-AB3F677E244D}" type="pres">
      <dgm:prSet presAssocID="{6E50B98C-B679-4857-99BA-3BF25604C00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B08342-F519-43CC-9251-4B1F6DA9E3E1}" type="pres">
      <dgm:prSet presAssocID="{FF0C3638-C241-467F-9075-7D8EFB36F9CC}" presName="Name8" presStyleCnt="0"/>
      <dgm:spPr/>
    </dgm:pt>
    <dgm:pt modelId="{1B7E4C86-62B4-449C-987B-0156509FAF33}" type="pres">
      <dgm:prSet presAssocID="{FF0C3638-C241-467F-9075-7D8EFB36F9CC}" presName="level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A5B8AB-9E11-4AE3-8DA7-F345D32B9C30}" type="pres">
      <dgm:prSet presAssocID="{FF0C3638-C241-467F-9075-7D8EFB36F9C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36D5DF-5F6A-48CE-941C-1AE0F486570F}" type="pres">
      <dgm:prSet presAssocID="{772B48C3-8933-4985-9879-5743A29F5FD1}" presName="Name8" presStyleCnt="0"/>
      <dgm:spPr/>
    </dgm:pt>
    <dgm:pt modelId="{B1619917-70DB-42BA-BD7C-AFF02803E849}" type="pres">
      <dgm:prSet presAssocID="{772B48C3-8933-4985-9879-5743A29F5FD1}" presName="level" presStyleLbl="node1" presStyleIdx="2" presStyleCnt="3" custLinFactNeighborX="-7343" custLinFactNeighborY="77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77DD04-1D3A-4A82-8BF8-2BD6ED0C6B69}" type="pres">
      <dgm:prSet presAssocID="{772B48C3-8933-4985-9879-5743A29F5FD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190214-B28D-43B9-A04C-46B408E7BDB4}" type="presOf" srcId="{FF0C3638-C241-467F-9075-7D8EFB36F9CC}" destId="{10A5B8AB-9E11-4AE3-8DA7-F345D32B9C30}" srcOrd="1" destOrd="0" presId="urn:microsoft.com/office/officeart/2005/8/layout/pyramid1"/>
    <dgm:cxn modelId="{8C9FFDDC-0609-43AF-8171-D45EA3296376}" srcId="{7A51A04F-6439-4382-973A-7D902C2401A9}" destId="{772B48C3-8933-4985-9879-5743A29F5FD1}" srcOrd="2" destOrd="0" parTransId="{33706146-F857-4D08-8041-8B1613AF988C}" sibTransId="{632556BB-8AE5-4B7B-91A0-8A19707E711A}"/>
    <dgm:cxn modelId="{02880E47-7C33-4A6D-BB7B-D3790D83DECB}" srcId="{7A51A04F-6439-4382-973A-7D902C2401A9}" destId="{6E50B98C-B679-4857-99BA-3BF25604C005}" srcOrd="0" destOrd="0" parTransId="{C8E589C5-2D00-4E1F-87C9-B946A39000F3}" sibTransId="{5F0FF069-C55D-4660-AF8E-5194F38B981F}"/>
    <dgm:cxn modelId="{4AA397D3-A941-4ADE-B7A2-8607CD9D504A}" type="presOf" srcId="{6E50B98C-B679-4857-99BA-3BF25604C005}" destId="{8E534CC4-2066-4885-8765-0AC69B4F4105}" srcOrd="0" destOrd="0" presId="urn:microsoft.com/office/officeart/2005/8/layout/pyramid1"/>
    <dgm:cxn modelId="{214348C9-517C-47FA-9B20-82E30AB3EBB8}" type="presOf" srcId="{772B48C3-8933-4985-9879-5743A29F5FD1}" destId="{5B77DD04-1D3A-4A82-8BF8-2BD6ED0C6B69}" srcOrd="1" destOrd="0" presId="urn:microsoft.com/office/officeart/2005/8/layout/pyramid1"/>
    <dgm:cxn modelId="{3D41A7EC-7037-4B1D-912A-EEF13C2BC96E}" type="presOf" srcId="{7A51A04F-6439-4382-973A-7D902C2401A9}" destId="{49AB3909-56C9-4B03-8D92-D66FE338D7EA}" srcOrd="0" destOrd="0" presId="urn:microsoft.com/office/officeart/2005/8/layout/pyramid1"/>
    <dgm:cxn modelId="{CFE232BB-4349-48DB-AB20-08112CE5AFFE}" srcId="{7A51A04F-6439-4382-973A-7D902C2401A9}" destId="{FF0C3638-C241-467F-9075-7D8EFB36F9CC}" srcOrd="1" destOrd="0" parTransId="{7B232407-CD20-4718-9278-5F5E303579EF}" sibTransId="{2384A71E-612E-4280-ACB6-1DA6A29ECE4D}"/>
    <dgm:cxn modelId="{BAF47B3E-E021-4EF1-939B-ADD4FB8234D4}" type="presOf" srcId="{6E50B98C-B679-4857-99BA-3BF25604C005}" destId="{2A6F5672-F83E-4B6B-9B71-AB3F677E244D}" srcOrd="1" destOrd="0" presId="urn:microsoft.com/office/officeart/2005/8/layout/pyramid1"/>
    <dgm:cxn modelId="{E44FFBF0-5E66-4905-8E22-91DA0677ED88}" type="presOf" srcId="{FF0C3638-C241-467F-9075-7D8EFB36F9CC}" destId="{1B7E4C86-62B4-449C-987B-0156509FAF33}" srcOrd="0" destOrd="0" presId="urn:microsoft.com/office/officeart/2005/8/layout/pyramid1"/>
    <dgm:cxn modelId="{101A3EE6-0F13-4CF3-B0C1-275A50BCF975}" type="presOf" srcId="{772B48C3-8933-4985-9879-5743A29F5FD1}" destId="{B1619917-70DB-42BA-BD7C-AFF02803E849}" srcOrd="0" destOrd="0" presId="urn:microsoft.com/office/officeart/2005/8/layout/pyramid1"/>
    <dgm:cxn modelId="{8BD3D41D-4CEA-4EBF-9502-BBD77354BC58}" type="presParOf" srcId="{49AB3909-56C9-4B03-8D92-D66FE338D7EA}" destId="{9A2B319E-7FA3-4CC8-83D5-4EEA2F74CEF2}" srcOrd="0" destOrd="0" presId="urn:microsoft.com/office/officeart/2005/8/layout/pyramid1"/>
    <dgm:cxn modelId="{59E4005A-8A66-41D6-B18F-9B13EE727418}" type="presParOf" srcId="{9A2B319E-7FA3-4CC8-83D5-4EEA2F74CEF2}" destId="{8E534CC4-2066-4885-8765-0AC69B4F4105}" srcOrd="0" destOrd="0" presId="urn:microsoft.com/office/officeart/2005/8/layout/pyramid1"/>
    <dgm:cxn modelId="{153319A9-00B9-4633-A420-A41BAF88F196}" type="presParOf" srcId="{9A2B319E-7FA3-4CC8-83D5-4EEA2F74CEF2}" destId="{2A6F5672-F83E-4B6B-9B71-AB3F677E244D}" srcOrd="1" destOrd="0" presId="urn:microsoft.com/office/officeart/2005/8/layout/pyramid1"/>
    <dgm:cxn modelId="{302C957B-6200-4273-A8AA-C6F59662691D}" type="presParOf" srcId="{49AB3909-56C9-4B03-8D92-D66FE338D7EA}" destId="{88B08342-F519-43CC-9251-4B1F6DA9E3E1}" srcOrd="1" destOrd="0" presId="urn:microsoft.com/office/officeart/2005/8/layout/pyramid1"/>
    <dgm:cxn modelId="{7177AA54-9DF0-4BE4-87D6-069CE2D14620}" type="presParOf" srcId="{88B08342-F519-43CC-9251-4B1F6DA9E3E1}" destId="{1B7E4C86-62B4-449C-987B-0156509FAF33}" srcOrd="0" destOrd="0" presId="urn:microsoft.com/office/officeart/2005/8/layout/pyramid1"/>
    <dgm:cxn modelId="{941CCB32-BD24-4BC9-A157-F259A2E9664D}" type="presParOf" srcId="{88B08342-F519-43CC-9251-4B1F6DA9E3E1}" destId="{10A5B8AB-9E11-4AE3-8DA7-F345D32B9C30}" srcOrd="1" destOrd="0" presId="urn:microsoft.com/office/officeart/2005/8/layout/pyramid1"/>
    <dgm:cxn modelId="{1CD13A19-CF35-4548-994B-1A129D0D2A5E}" type="presParOf" srcId="{49AB3909-56C9-4B03-8D92-D66FE338D7EA}" destId="{7436D5DF-5F6A-48CE-941C-1AE0F486570F}" srcOrd="2" destOrd="0" presId="urn:microsoft.com/office/officeart/2005/8/layout/pyramid1"/>
    <dgm:cxn modelId="{3F340CA9-7E44-4365-9E61-09C4D8F07DDC}" type="presParOf" srcId="{7436D5DF-5F6A-48CE-941C-1AE0F486570F}" destId="{B1619917-70DB-42BA-BD7C-AFF02803E849}" srcOrd="0" destOrd="0" presId="urn:microsoft.com/office/officeart/2005/8/layout/pyramid1"/>
    <dgm:cxn modelId="{8B1D61B9-5F31-48D5-9F56-D7EEB987D110}" type="presParOf" srcId="{7436D5DF-5F6A-48CE-941C-1AE0F486570F}" destId="{5B77DD04-1D3A-4A82-8BF8-2BD6ED0C6B69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534CC4-2066-4885-8765-0AC69B4F4105}">
      <dsp:nvSpPr>
        <dsp:cNvPr id="0" name=""/>
        <dsp:cNvSpPr/>
      </dsp:nvSpPr>
      <dsp:spPr>
        <a:xfrm>
          <a:off x="1944217" y="0"/>
          <a:ext cx="2376261" cy="1493424"/>
        </a:xfrm>
        <a:prstGeom prst="trapezoid">
          <a:avLst>
            <a:gd name="adj" fmla="val 6991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accent6">
                  <a:lumMod val="75000"/>
                </a:schemeClr>
              </a:solidFill>
              <a:latin typeface="+mj-lt"/>
            </a:rPr>
            <a:t>MEDIÁLNÍ SDĚLENÍ </a:t>
          </a:r>
          <a:endParaRPr lang="cs-CZ" sz="2800" b="1" kern="1200" dirty="0">
            <a:solidFill>
              <a:schemeClr val="accent6">
                <a:lumMod val="75000"/>
              </a:schemeClr>
            </a:solidFill>
            <a:latin typeface="+mj-lt"/>
          </a:endParaRPr>
        </a:p>
      </dsp:txBody>
      <dsp:txXfrm>
        <a:off x="1944217" y="0"/>
        <a:ext cx="2376261" cy="1493424"/>
      </dsp:txXfrm>
    </dsp:sp>
    <dsp:sp modelId="{1B7E4C86-62B4-449C-987B-0156509FAF33}">
      <dsp:nvSpPr>
        <dsp:cNvPr id="0" name=""/>
        <dsp:cNvSpPr/>
      </dsp:nvSpPr>
      <dsp:spPr>
        <a:xfrm>
          <a:off x="1044115" y="1493423"/>
          <a:ext cx="4176464" cy="1493424"/>
        </a:xfrm>
        <a:prstGeom prst="trapezoid">
          <a:avLst>
            <a:gd name="adj" fmla="val 6991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accent6">
                  <a:lumMod val="75000"/>
                </a:schemeClr>
              </a:solidFill>
            </a:rPr>
            <a:t>JEHO TVORBA </a:t>
          </a:r>
          <a:endParaRPr lang="cs-CZ" sz="28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774997" y="1493423"/>
        <a:ext cx="2714701" cy="1493424"/>
      </dsp:txXfrm>
    </dsp:sp>
    <dsp:sp modelId="{B1619917-70DB-42BA-BD7C-AFF02803E849}">
      <dsp:nvSpPr>
        <dsp:cNvPr id="0" name=""/>
        <dsp:cNvSpPr/>
      </dsp:nvSpPr>
      <dsp:spPr>
        <a:xfrm>
          <a:off x="0" y="2986847"/>
          <a:ext cx="6264695" cy="1493424"/>
        </a:xfrm>
        <a:prstGeom prst="trapezoid">
          <a:avLst>
            <a:gd name="adj" fmla="val 6991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accent6">
                  <a:lumMod val="75000"/>
                </a:schemeClr>
              </a:solidFill>
            </a:rPr>
            <a:t>PODSTATA JAZYKOVÉ KULTURY</a:t>
          </a:r>
          <a:endParaRPr lang="cs-CZ" sz="28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096321" y="2986847"/>
        <a:ext cx="4072052" cy="14934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e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ex=2&amp;qu=m&#233;di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67382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3571031"/>
              </p:ext>
            </p:extLst>
          </p:nvPr>
        </p:nvGraphicFramePr>
        <p:xfrm>
          <a:off x="1907704" y="1988840"/>
          <a:ext cx="5813425" cy="457654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5366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Mgr.Radka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Škulaviková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6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VY_32_Inovace_3442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Tvorba mediálního sdělení a jazyková kultura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Tvorba mediálního sdělení a jazyková kultura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Český jazyk, Mladý žurnalista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94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9., 7.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Materiál obsahuje výkladovou část, co je mediální sdělení, jeho členění dle obsahu, následující úkoly určené pro samostatnou nebo skupinovou práci – vyhledávání v pramenech, seznamuje se strukturou a náležitostmi sdělení a osvětluje problematiku jazykové kultury.  Materiál je určen jednak pro 9.ročník do slohového výcviku, jednak je určen pro příslušný ročník do volitelného předmětu Mladý žurnalista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Žák pochopí podstatu tvorby mediálního sdělení, je schopen jej zpracovat pro školní časopis, odpovídá na otázky, pracuje se zdroji informací, spolupracuje ve skupině. Rozumí pojmu jazyková kultura.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19938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92696"/>
            <a:ext cx="7117180" cy="1470025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TVORBA MEDI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ÁLNÍHO SDĚLENÍ A JAZYKOVÁ KULTURA 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872919427"/>
              </p:ext>
            </p:extLst>
          </p:nvPr>
        </p:nvGraphicFramePr>
        <p:xfrm>
          <a:off x="2627784" y="1844824"/>
          <a:ext cx="6264696" cy="4480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25320"/>
            <a:ext cx="3096344" cy="2425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102495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53076"/>
          </a:xfrm>
        </p:spPr>
        <p:txBody>
          <a:bodyPr/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MEDIÁLNÍ SDĚLENÍ 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772816"/>
            <a:ext cx="82089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Jakékoli sdělení, které informuje čtenáře, je někomu určené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Tištěné – periodika (časopisy, noviny, internetové zprávy)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Mluvená – k ústnímu přednesu a prezentaci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Hlavní funkce sdělení - aktuálnost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654063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ČLENĚNÍ MEDIÁLNÍCH SDĚLENÍ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772816"/>
            <a:ext cx="35283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ZPRAVODAJSKÁ 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PUBLICISTICKÁ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NAUČNÁ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UMĚLECKÁ 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ZÁBAVNÍ 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323" y="1772816"/>
            <a:ext cx="2810187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880125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678" y="116632"/>
            <a:ext cx="2330010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692696"/>
            <a:ext cx="51845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UŽ SE TĚŠÍŠ NA ÚKOLY?</a:t>
            </a:r>
          </a:p>
          <a:p>
            <a:pPr algn="just"/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VYŘEŠ S POMOCÍ PRAMENŮ BUĎ SAMOSTNĚ, NEBO S KAMARÁDY. 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2996952"/>
            <a:ext cx="80648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Vysvětli, jaký smysl má  asi funkce zpravodajská u mediálního sdělení.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Co bude obsahem publicistiky?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V čem spočívá naučná funkce sdělení?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Svými slovy vyjádři jaké poslání bude plnit umělecká funkce sdělení?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Jaký úkol bude asi plnit zábavní funkce?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018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548680"/>
            <a:ext cx="813690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MOŽNÉ ODPOVĚDI, TAK SI JE POROVNÁME:</a:t>
            </a:r>
          </a:p>
          <a:p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1.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URČITĚ INFORMAČNÍ</a:t>
            </a:r>
          </a:p>
          <a:p>
            <a:endParaRPr lang="cs-CZ" sz="2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2. ASI OBHAJOBA SVÝCH NÁZORŮ, PŘESVĚDOČOVÁNÍ ČTENÁŘŮ NEBO POSLUCHAČŮ A TAKÉ ROZEBÍRÁNÍ OBSAHU SDĚLENÍ</a:t>
            </a:r>
          </a:p>
          <a:p>
            <a:endParaRPr lang="cs-CZ" sz="2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3. TA BUDE CHTÍT ČTENÁŘE O NĚČEM ZAJÍMAVÉM POUČIT, PŘINÉST NOVÉ ZAJÍMAVÉ INFORMACE Z RŮZNÝCH OBLASTÍ</a:t>
            </a:r>
          </a:p>
          <a:p>
            <a:endParaRPr lang="cs-CZ" sz="2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4. INFORMUJE O KULTURNÍM ŽIVOTĚ</a:t>
            </a:r>
          </a:p>
          <a:p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5. POBAVIT, ODREAGOVAT, RELAXOVAT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628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620688"/>
            <a:ext cx="828092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TVORBA MEDIÁLNÍHO SDĚLENÍ </a:t>
            </a:r>
          </a:p>
          <a:p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MUSÍ BÝT SROZUMITELNÉ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PRAVDIVÉ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AUTOR NESMÍ BÝT OVLIVNĚN – MUSÍ BÝT OBJEKTIVNÍ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STRUKTURA: CO? KDY? KDE? JAK? PROČ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POUŽÍVÁNÍ POSTUPŮ: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A/ INFORMAČNÍ – VE ZPRAVODAJSTVÍ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B/ VYPRÁVĚCÍ – DĚJ, ČAS, POSTAVY, VYPRAVĚČ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C/ POPISNÝ – ZAMĚŘUJE SE NA VLASTNOSTI A ZNAKY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D/VÝKLADOVÝ –PŘESNÉ ZOBRAZENÍ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E/DIALOGICKÝ POSTUP – ANKETA,ROZHOVOR,INTERVIEW AJ.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865618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548680"/>
            <a:ext cx="799288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JAZYKOVÁ KULTURA </a:t>
            </a:r>
          </a:p>
          <a:p>
            <a:pPr algn="just"/>
            <a:endParaRPr lang="cs-CZ" sz="2400" b="1" u="sng" dirty="0">
              <a:solidFill>
                <a:schemeClr val="accent6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neboli kultura jazyka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zušlechťování, pěstování jazyka, péče o jeho přesnost a estetické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kvality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JK odráží 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= úroveň jazykového vyjadřování a péče o jazykovou stránku ústních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i 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písemných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projevů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týká 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se užívání jazyka ve všech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situacích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jejím 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studiem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se 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zabývají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jazykovědci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základem 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je spisovný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jazyk(média, škola, společnost, veřejný život)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odráží projev 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každého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člověka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 od JK se odráží i atmosféra 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společnosti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  určité doby (slušné chování, vystupování, vyjadřování)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342900" indent="-342900" algn="just">
              <a:buFont typeface="Wingdings" pitchFamily="2" charset="2"/>
              <a:buChar char="Ø"/>
            </a:pP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268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rot="10800000" flipH="1" flipV="1">
            <a:off x="251520" y="-1712843"/>
            <a:ext cx="8352927" cy="70480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u="sng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800" b="1" u="sng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800" b="1" u="sng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800" b="1" u="sng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800" b="1" u="sng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b="1" u="sng" dirty="0" smtClean="0">
                <a:solidFill>
                  <a:schemeClr val="accent6">
                    <a:lumMod val="75000"/>
                  </a:schemeClr>
                </a:solidFill>
              </a:rPr>
              <a:t>Zdroje a prameny: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Archiv autora 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Archiv školních časopisů </a:t>
            </a:r>
            <a:r>
              <a:rPr lang="cs-CZ" sz="2800" dirty="0" err="1" smtClean="0">
                <a:solidFill>
                  <a:schemeClr val="accent6">
                    <a:lumMod val="75000"/>
                  </a:schemeClr>
                </a:solidFill>
              </a:rPr>
              <a:t>Kecálek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http://office.microsoft.com/</a:t>
            </a:r>
            <a:r>
              <a:rPr lang="cs-CZ" sz="2800" dirty="0" err="1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cs-cz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/</a:t>
            </a:r>
            <a:r>
              <a:rPr lang="cs-CZ" sz="2800" dirty="0" err="1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images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/</a:t>
            </a:r>
            <a:r>
              <a:rPr lang="cs-CZ" sz="2800" dirty="0" err="1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results.aspx?ex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=2&amp;qu=média#pg:6|mt:0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|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office.microsoft.com/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cs-cz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images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results.aspx?ex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=2&amp;qu=média#mt:0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http://office.microsoft.com/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cs-cz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/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images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/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results.aspx?ex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=2&amp;qu=otazníky#mt:0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6205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157</TotalTime>
  <Words>486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Summer</vt:lpstr>
      <vt:lpstr>Prezentace aplikace PowerPoint</vt:lpstr>
      <vt:lpstr>TVORBA MEDIÁLNÍHO SDĚLENÍ A JAZYKOVÁ KULTURA </vt:lpstr>
      <vt:lpstr>MEDIÁLNÍ SDĚLENÍ </vt:lpstr>
      <vt:lpstr>ČLENĚNÍ MEDIÁLNÍCH SDĚLENÍ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14</cp:revision>
  <dcterms:created xsi:type="dcterms:W3CDTF">2012-03-24T09:50:14Z</dcterms:created>
  <dcterms:modified xsi:type="dcterms:W3CDTF">2012-04-02T13:46:12Z</dcterms:modified>
</cp:coreProperties>
</file>