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2" r:id="rId2"/>
    <p:sldId id="256" r:id="rId3"/>
    <p:sldId id="257" r:id="rId4"/>
    <p:sldId id="259" r:id="rId5"/>
    <p:sldId id="263" r:id="rId6"/>
    <p:sldId id="260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61" autoAdjust="0"/>
  </p:normalViewPr>
  <p:slideViewPr>
    <p:cSldViewPr>
      <p:cViewPr varScale="1">
        <p:scale>
          <a:sx n="69" d="100"/>
          <a:sy n="69" d="100"/>
        </p:scale>
        <p:origin x="-13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2ED4B5-78C5-44E0-9859-9FA26A690408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DA685435-C984-4C2D-A477-C0CD43AF2789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VE ŠKOLNÍM ČASOPISU</a:t>
          </a:r>
          <a:endParaRPr lang="cs-CZ" sz="2400" b="1" dirty="0">
            <a:solidFill>
              <a:schemeClr val="accent3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F12ADAD0-8A33-4BDD-A49A-3C95B4518950}" type="parTrans" cxnId="{4BE50CA5-73C1-4BED-859D-0392EA05B02A}">
      <dgm:prSet/>
      <dgm:spPr/>
      <dgm:t>
        <a:bodyPr/>
        <a:lstStyle/>
        <a:p>
          <a:endParaRPr lang="cs-CZ"/>
        </a:p>
      </dgm:t>
    </dgm:pt>
    <dgm:pt modelId="{D23E1383-252B-4345-84C5-6FBFAFA37C43}" type="sibTrans" cxnId="{4BE50CA5-73C1-4BED-859D-0392EA05B02A}">
      <dgm:prSet/>
      <dgm:spPr/>
      <dgm:t>
        <a:bodyPr/>
        <a:lstStyle/>
        <a:p>
          <a:endParaRPr lang="cs-CZ"/>
        </a:p>
      </dgm:t>
    </dgm:pt>
    <dgm:pt modelId="{A7F2DB2D-5475-4268-84B8-BF1C35760C30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PŘEHLED</a:t>
          </a:r>
          <a:endParaRPr lang="cs-CZ" sz="2400" b="1" dirty="0">
            <a:solidFill>
              <a:schemeClr val="accent3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6D126EF2-1669-449B-ACC9-BA1D95F0D98C}" type="parTrans" cxnId="{25193EB6-54A0-4FC0-9361-73B1CB928C4A}">
      <dgm:prSet/>
      <dgm:spPr/>
      <dgm:t>
        <a:bodyPr/>
        <a:lstStyle/>
        <a:p>
          <a:endParaRPr lang="cs-CZ"/>
        </a:p>
      </dgm:t>
    </dgm:pt>
    <dgm:pt modelId="{45B32B42-6D8D-4212-BAB4-49EBEE8BA095}" type="sibTrans" cxnId="{25193EB6-54A0-4FC0-9361-73B1CB928C4A}">
      <dgm:prSet/>
      <dgm:spPr/>
      <dgm:t>
        <a:bodyPr/>
        <a:lstStyle/>
        <a:p>
          <a:endParaRPr lang="cs-CZ"/>
        </a:p>
      </dgm:t>
    </dgm:pt>
    <dgm:pt modelId="{F3785B1F-7990-433A-A6A7-298CF40BFEBE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ÚKOLY</a:t>
          </a:r>
          <a:endParaRPr lang="cs-CZ" sz="2400" b="1" dirty="0">
            <a:solidFill>
              <a:schemeClr val="accent3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A2F189CB-DA6F-419E-B7F1-02F61D6C61B3}" type="parTrans" cxnId="{5FC10A39-5702-491C-8853-78E64E33EC85}">
      <dgm:prSet/>
      <dgm:spPr/>
      <dgm:t>
        <a:bodyPr/>
        <a:lstStyle/>
        <a:p>
          <a:endParaRPr lang="cs-CZ"/>
        </a:p>
      </dgm:t>
    </dgm:pt>
    <dgm:pt modelId="{8BBF6BAD-4FC7-4577-8F08-98EA0E448029}" type="sibTrans" cxnId="{5FC10A39-5702-491C-8853-78E64E33EC85}">
      <dgm:prSet/>
      <dgm:spPr/>
      <dgm:t>
        <a:bodyPr/>
        <a:lstStyle/>
        <a:p>
          <a:endParaRPr lang="cs-CZ"/>
        </a:p>
      </dgm:t>
    </dgm:pt>
    <dgm:pt modelId="{0FEF1731-9987-45A4-90BC-F206724374AE}" type="pres">
      <dgm:prSet presAssocID="{A52ED4B5-78C5-44E0-9859-9FA26A690408}" presName="CompostProcess" presStyleCnt="0">
        <dgm:presLayoutVars>
          <dgm:dir/>
          <dgm:resizeHandles val="exact"/>
        </dgm:presLayoutVars>
      </dgm:prSet>
      <dgm:spPr/>
    </dgm:pt>
    <dgm:pt modelId="{016172FB-2FE5-4F8F-B260-8F144BACDD8B}" type="pres">
      <dgm:prSet presAssocID="{A52ED4B5-78C5-44E0-9859-9FA26A690408}" presName="arrow" presStyleLbl="bgShp" presStyleIdx="0" presStyleCnt="1"/>
      <dgm:spPr/>
    </dgm:pt>
    <dgm:pt modelId="{BBBA1ABA-7B6F-4CF4-95CB-8F4F1C89CE68}" type="pres">
      <dgm:prSet presAssocID="{A52ED4B5-78C5-44E0-9859-9FA26A690408}" presName="linearProcess" presStyleCnt="0"/>
      <dgm:spPr/>
    </dgm:pt>
    <dgm:pt modelId="{80AE4C8A-2C60-4710-98C9-70D10563685C}" type="pres">
      <dgm:prSet presAssocID="{DA685435-C984-4C2D-A477-C0CD43AF2789}" presName="textNode" presStyleLbl="node1" presStyleIdx="0" presStyleCnt="3" custScaleX="116736" custLinFactNeighborY="-41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EFB725-596A-4814-937C-F32735037050}" type="pres">
      <dgm:prSet presAssocID="{D23E1383-252B-4345-84C5-6FBFAFA37C43}" presName="sibTrans" presStyleCnt="0"/>
      <dgm:spPr/>
    </dgm:pt>
    <dgm:pt modelId="{C3B15491-FC9F-4AF9-A639-3AC7F2753FFF}" type="pres">
      <dgm:prSet presAssocID="{A7F2DB2D-5475-4268-84B8-BF1C35760C30}" presName="textNode" presStyleLbl="node1" presStyleIdx="1" presStyleCnt="3" custScaleX="1316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A2E4F-46FC-4FA8-865A-D5E994FFF496}" type="pres">
      <dgm:prSet presAssocID="{45B32B42-6D8D-4212-BAB4-49EBEE8BA095}" presName="sibTrans" presStyleCnt="0"/>
      <dgm:spPr/>
    </dgm:pt>
    <dgm:pt modelId="{308E0740-9FDF-40DA-AEEB-3E8C2E8597A0}" type="pres">
      <dgm:prSet presAssocID="{F3785B1F-7990-433A-A6A7-298CF40BFEBE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2866FE-DA1E-43AC-AE00-5ADC8F92DDA5}" type="presOf" srcId="{F3785B1F-7990-433A-A6A7-298CF40BFEBE}" destId="{308E0740-9FDF-40DA-AEEB-3E8C2E8597A0}" srcOrd="0" destOrd="0" presId="urn:microsoft.com/office/officeart/2005/8/layout/hProcess9"/>
    <dgm:cxn modelId="{E0DE6EB3-E030-4D4B-83DA-597EE2018E78}" type="presOf" srcId="{A7F2DB2D-5475-4268-84B8-BF1C35760C30}" destId="{C3B15491-FC9F-4AF9-A639-3AC7F2753FFF}" srcOrd="0" destOrd="0" presId="urn:microsoft.com/office/officeart/2005/8/layout/hProcess9"/>
    <dgm:cxn modelId="{5FC10A39-5702-491C-8853-78E64E33EC85}" srcId="{A52ED4B5-78C5-44E0-9859-9FA26A690408}" destId="{F3785B1F-7990-433A-A6A7-298CF40BFEBE}" srcOrd="2" destOrd="0" parTransId="{A2F189CB-DA6F-419E-B7F1-02F61D6C61B3}" sibTransId="{8BBF6BAD-4FC7-4577-8F08-98EA0E448029}"/>
    <dgm:cxn modelId="{25193EB6-54A0-4FC0-9361-73B1CB928C4A}" srcId="{A52ED4B5-78C5-44E0-9859-9FA26A690408}" destId="{A7F2DB2D-5475-4268-84B8-BF1C35760C30}" srcOrd="1" destOrd="0" parTransId="{6D126EF2-1669-449B-ACC9-BA1D95F0D98C}" sibTransId="{45B32B42-6D8D-4212-BAB4-49EBEE8BA095}"/>
    <dgm:cxn modelId="{B9B24D39-EB2D-4D3C-AE18-5F0105E86A67}" type="presOf" srcId="{DA685435-C984-4C2D-A477-C0CD43AF2789}" destId="{80AE4C8A-2C60-4710-98C9-70D10563685C}" srcOrd="0" destOrd="0" presId="urn:microsoft.com/office/officeart/2005/8/layout/hProcess9"/>
    <dgm:cxn modelId="{4BE50CA5-73C1-4BED-859D-0392EA05B02A}" srcId="{A52ED4B5-78C5-44E0-9859-9FA26A690408}" destId="{DA685435-C984-4C2D-A477-C0CD43AF2789}" srcOrd="0" destOrd="0" parTransId="{F12ADAD0-8A33-4BDD-A49A-3C95B4518950}" sibTransId="{D23E1383-252B-4345-84C5-6FBFAFA37C43}"/>
    <dgm:cxn modelId="{BB0DD5B9-A3D5-4B4F-8FF6-F0A7710368D2}" type="presOf" srcId="{A52ED4B5-78C5-44E0-9859-9FA26A690408}" destId="{0FEF1731-9987-45A4-90BC-F206724374AE}" srcOrd="0" destOrd="0" presId="urn:microsoft.com/office/officeart/2005/8/layout/hProcess9"/>
    <dgm:cxn modelId="{F6C1A25B-E959-41B8-9A31-EB3E70E83421}" type="presParOf" srcId="{0FEF1731-9987-45A4-90BC-F206724374AE}" destId="{016172FB-2FE5-4F8F-B260-8F144BACDD8B}" srcOrd="0" destOrd="0" presId="urn:microsoft.com/office/officeart/2005/8/layout/hProcess9"/>
    <dgm:cxn modelId="{53B0B7EB-0C52-45A8-AFCD-E63C222DF4F1}" type="presParOf" srcId="{0FEF1731-9987-45A4-90BC-F206724374AE}" destId="{BBBA1ABA-7B6F-4CF4-95CB-8F4F1C89CE68}" srcOrd="1" destOrd="0" presId="urn:microsoft.com/office/officeart/2005/8/layout/hProcess9"/>
    <dgm:cxn modelId="{12E6CA5F-29D3-4841-8062-F5819437CB29}" type="presParOf" srcId="{BBBA1ABA-7B6F-4CF4-95CB-8F4F1C89CE68}" destId="{80AE4C8A-2C60-4710-98C9-70D10563685C}" srcOrd="0" destOrd="0" presId="urn:microsoft.com/office/officeart/2005/8/layout/hProcess9"/>
    <dgm:cxn modelId="{52E328E3-EE18-4C71-92D4-CD60C81370E6}" type="presParOf" srcId="{BBBA1ABA-7B6F-4CF4-95CB-8F4F1C89CE68}" destId="{6EEFB725-596A-4814-937C-F32735037050}" srcOrd="1" destOrd="0" presId="urn:microsoft.com/office/officeart/2005/8/layout/hProcess9"/>
    <dgm:cxn modelId="{7DF00B2D-963A-4B1D-B302-2CD40D78E960}" type="presParOf" srcId="{BBBA1ABA-7B6F-4CF4-95CB-8F4F1C89CE68}" destId="{C3B15491-FC9F-4AF9-A639-3AC7F2753FFF}" srcOrd="2" destOrd="0" presId="urn:microsoft.com/office/officeart/2005/8/layout/hProcess9"/>
    <dgm:cxn modelId="{388DC91D-A578-4C24-B003-AAFCCC3F5D7C}" type="presParOf" srcId="{BBBA1ABA-7B6F-4CF4-95CB-8F4F1C89CE68}" destId="{40FA2E4F-46FC-4FA8-865A-D5E994FFF496}" srcOrd="3" destOrd="0" presId="urn:microsoft.com/office/officeart/2005/8/layout/hProcess9"/>
    <dgm:cxn modelId="{CC232076-C78A-4321-8FED-D745BDFC8B5B}" type="presParOf" srcId="{BBBA1ABA-7B6F-4CF4-95CB-8F4F1C89CE68}" destId="{308E0740-9FDF-40DA-AEEB-3E8C2E8597A0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6172FB-2FE5-4F8F-B260-8F144BACDD8B}">
      <dsp:nvSpPr>
        <dsp:cNvPr id="0" name=""/>
        <dsp:cNvSpPr/>
      </dsp:nvSpPr>
      <dsp:spPr>
        <a:xfrm>
          <a:off x="550861" y="0"/>
          <a:ext cx="6243093" cy="40640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AE4C8A-2C60-4710-98C9-70D10563685C}">
      <dsp:nvSpPr>
        <dsp:cNvPr id="0" name=""/>
        <dsp:cNvSpPr/>
      </dsp:nvSpPr>
      <dsp:spPr>
        <a:xfrm>
          <a:off x="1108" y="1152127"/>
          <a:ext cx="2245662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VE ŠKOLNÍM ČASOPISU</a:t>
          </a:r>
          <a:endParaRPr lang="cs-CZ" sz="2400" b="1" kern="1200" dirty="0">
            <a:solidFill>
              <a:schemeClr val="accent3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80463" y="1231482"/>
        <a:ext cx="2086952" cy="1466890"/>
      </dsp:txXfrm>
    </dsp:sp>
    <dsp:sp modelId="{C3B15491-FC9F-4AF9-A639-3AC7F2753FFF}">
      <dsp:nvSpPr>
        <dsp:cNvPr id="0" name=""/>
        <dsp:cNvSpPr/>
      </dsp:nvSpPr>
      <dsp:spPr>
        <a:xfrm>
          <a:off x="2567390" y="1219199"/>
          <a:ext cx="2531987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PŘEHLED</a:t>
          </a:r>
          <a:endParaRPr lang="cs-CZ" sz="2400" b="1" kern="1200" dirty="0">
            <a:solidFill>
              <a:schemeClr val="accent3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2646745" y="1298554"/>
        <a:ext cx="2373277" cy="1466890"/>
      </dsp:txXfrm>
    </dsp:sp>
    <dsp:sp modelId="{308E0740-9FDF-40DA-AEEB-3E8C2E8597A0}">
      <dsp:nvSpPr>
        <dsp:cNvPr id="0" name=""/>
        <dsp:cNvSpPr/>
      </dsp:nvSpPr>
      <dsp:spPr>
        <a:xfrm>
          <a:off x="5419996" y="1219199"/>
          <a:ext cx="1923710" cy="162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ÚKOLY</a:t>
          </a:r>
          <a:endParaRPr lang="cs-CZ" sz="2400" b="1" kern="1200" dirty="0">
            <a:solidFill>
              <a:schemeClr val="accent3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5499351" y="1298554"/>
        <a:ext cx="1765000" cy="146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AEE094-9B0D-4663-85D3-354436C3F1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E47968-8F30-4F50-BDF6-BF9993B97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945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E47968-8F30-4F50-BDF6-BF9993B97AC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7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6D00F81-BA34-4445-AE7C-3D12CD9722C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NOVIN&#193;&#344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6318437"/>
              </p:ext>
            </p:extLst>
          </p:nvPr>
        </p:nvGraphicFramePr>
        <p:xfrm>
          <a:off x="1665288" y="2414588"/>
          <a:ext cx="5813425" cy="354100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Mgr.Radka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VY_32_Inovace_3443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Základní novinářské žánry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Základní novinářské žánry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je určen pro volitelný předmět Mladý žurnalista, seznamuje žáky se základními novinářskými žánry, obsahuje pravidla psaní do školního časopisu, obsahuje zajímavé úkoly zaměřené na informační gramotnost a využívání pramenů.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 se řídí pravidly při sestavení příspěvku, zná základní novinářské žánry, umí je sestavit, řeší úkoly, vyhledává v pramenech, získané vědomosti využije v praktické tvorbě mediálního sdělení.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199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55576" y="116632"/>
            <a:ext cx="62292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NOVINÁŘSKÉ ŽÁNRY</a:t>
            </a:r>
            <a:endParaRPr lang="cs-CZ" sz="5400" b="1" dirty="0">
              <a:solidFill>
                <a:schemeClr val="accent6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758110630"/>
              </p:ext>
            </p:extLst>
          </p:nvPr>
        </p:nvGraphicFramePr>
        <p:xfrm>
          <a:off x="611560" y="2348880"/>
          <a:ext cx="73448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1024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764704"/>
            <a:ext cx="74168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 PSÁT NOVINÁŘSKÉ ŽÁNRY DO ŠKOLNÍHO ČASOPISU?</a:t>
            </a:r>
          </a:p>
          <a:p>
            <a:pPr algn="ctr"/>
            <a:endParaRPr lang="cs-CZ" sz="2400" b="1" u="sng" dirty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CO NEJZAJÍMAVĚJI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ŽÁNROVĚ A TEMATICKY PESTRÉ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VOLIT VHODNÉ NÁMĚTY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NEPŘEBÍRAT ŽÁDNÉ PŘÍSPĚVKY JINÝCH AUTORŮ – HROZBA PORUŠENÍ AUTORSKÝCH PRÁV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 smtClean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DŮLEŽITÁ A CENNÁ VLASTNÍ TVORBA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5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20688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PŘEHLED NOVINÁŘSKÝCH ŽÁNRŮ 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u="sng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u="sng" dirty="0">
              <a:solidFill>
                <a:schemeClr val="accent1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412776"/>
            <a:ext cx="53285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ZPRÁVA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KOMENTÁŘ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RECENZE A KRITIKA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ROZHOVORY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ANKTETA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MEDAILON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REPORTÁŽ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FEJETON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TIPY,REKLAMA,INZERCE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POVÍDKY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ANEKDOTY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RELAXAČNÍ ŽÁNRY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7" y="1127606"/>
            <a:ext cx="2209438" cy="4389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8801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836712"/>
            <a:ext cx="72008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NÁMĚTY NA ZAJÍMAVÉ ÚKOLY</a:t>
            </a:r>
            <a:endParaRPr lang="cs-CZ" sz="2400" b="1" u="sng" dirty="0">
              <a:solidFill>
                <a:schemeClr val="tx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endParaRPr lang="cs-CZ" sz="2400" b="1" u="sng" dirty="0" smtClean="0">
              <a:solidFill>
                <a:schemeClr val="tx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 algn="just">
              <a:buAutoNum type="arabicPeriod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Vyhledej, co je vlastně komentář.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 algn="just">
              <a:buAutoNum type="arabicPeriod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archivu školních časopisů vyhledej, čemu se věnoval komentář 4. čísla VI. ročníku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Kecálka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457200" indent="-457200" algn="just">
              <a:buAutoNum type="arabicPeriod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je to glosa?</a:t>
            </a:r>
          </a:p>
          <a:p>
            <a:pPr marL="457200" indent="-457200" algn="just">
              <a:buAutoNum type="arabicPeriod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Uveřejňujeme v našem časopisu  medailon? Co to vlastně je?</a:t>
            </a:r>
          </a:p>
          <a:p>
            <a:pPr marL="457200" indent="-457200" algn="just">
              <a:buAutoNum type="arabicPeriod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Vyhledej konkrétní příklad medailonu v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Kecálkovi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457200" indent="-457200" algn="just">
              <a:buAutoNum type="arabicPeriod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si všechno představíš pod relaxačními žánry?</a:t>
            </a:r>
          </a:p>
          <a:p>
            <a:pPr marL="457200" indent="-457200" algn="just">
              <a:buAutoNum type="arabicPeriod"/>
            </a:pPr>
            <a:endParaRPr lang="cs-CZ" sz="2400" b="1" dirty="0" smtClean="0">
              <a:solidFill>
                <a:schemeClr val="tx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 algn="just">
              <a:buAutoNum type="arabicPeriod"/>
            </a:pPr>
            <a:endParaRPr lang="cs-CZ" sz="2400" b="1" dirty="0">
              <a:solidFill>
                <a:schemeClr val="tx2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58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013176"/>
            <a:ext cx="2304256" cy="1496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4994" y="620688"/>
            <a:ext cx="784744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MOŽNOSTI ŘEŠENÍ:</a:t>
            </a:r>
          </a:p>
          <a:p>
            <a:endParaRPr lang="cs-CZ" sz="2400" b="1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Komentář je vlastně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úvodník,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vyjadřuje názor na aktuální události. Uveřejňuje se zpravidla na titulní stranu nebo na úvodní.</a:t>
            </a:r>
          </a:p>
          <a:p>
            <a:pPr marL="457200" indent="-457200">
              <a:buAutoNum type="arabicPeriod"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Konci školního roku, nastupujícím prázdninám.</a:t>
            </a:r>
          </a:p>
          <a:p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3. Glosa je kratičký komentář.</a:t>
            </a:r>
          </a:p>
          <a:p>
            <a:pPr marL="457200" indent="-457200">
              <a:buAutoNum type="arabicPeriod"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4.  Ano, téměř v každém čísle. Je to souvislý text o zajímavé osobě. Píšeme o dětech a učitelích.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62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764704"/>
            <a:ext cx="72728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5. Medailon např.:  Tereza Bartlová</a:t>
            </a:r>
          </a:p>
          <a:p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  František Hartmann</a:t>
            </a:r>
          </a:p>
          <a:p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  Lucie Kotková</a:t>
            </a:r>
          </a:p>
          <a:p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            Kristýna </a:t>
            </a:r>
            <a:r>
              <a:rPr lang="cs-CZ" sz="2400" b="1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Kršíková</a:t>
            </a:r>
            <a:endParaRPr lang="cs-CZ" sz="24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6. Může tam patřit např.:</a:t>
            </a:r>
          </a:p>
          <a:p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křížovky                 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hádanky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2400" b="1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osmisměrky</a:t>
            </a:r>
            <a:endParaRPr lang="cs-CZ" sz="24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přesmyčky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hry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2400" b="1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lušťovky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40968"/>
            <a:ext cx="3850527" cy="2886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833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10800000" flipH="1" flipV="1">
            <a:off x="971599" y="602691"/>
            <a:ext cx="741682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Zdroje a prameny:</a:t>
            </a:r>
          </a:p>
          <a:p>
            <a:endParaRPr lang="cs-CZ" sz="28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Archiv autora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Archiv školních časopisů</a:t>
            </a:r>
          </a:p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office.microsoft.com/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cs-cz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images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results.aspx?ex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=2&amp;qu=NOVINÁŘ#mt:0</a:t>
            </a: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http://office.microsoft.com/</a:t>
            </a: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</a:rPr>
              <a:t>cs-cz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</a:rPr>
              <a:t>images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</a:rPr>
              <a:t>results.aspx?ex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=2&amp;qu=novinář#mt:0</a:t>
            </a: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http://office.microsoft.com/</a:t>
            </a: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</a:rPr>
              <a:t>cs-cz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</a:rPr>
              <a:t>images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/</a:t>
            </a: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</a:rPr>
              <a:t>results.aspx?ex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=2&amp;qu=žáci#mt:0</a:t>
            </a: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20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128</TotalTime>
  <Words>339</Words>
  <Application>Microsoft Office PowerPoint</Application>
  <PresentationFormat>Předvádění na obrazovce (4:3)</PresentationFormat>
  <Paragraphs>86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15</cp:revision>
  <dcterms:created xsi:type="dcterms:W3CDTF">2012-03-24T09:50:14Z</dcterms:created>
  <dcterms:modified xsi:type="dcterms:W3CDTF">2012-04-02T13:47:36Z</dcterms:modified>
</cp:coreProperties>
</file>