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20A9BF-1A36-4FFF-9751-01463384E44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BAEDC2-EDFF-4677-A979-DB78435C2C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BAEDC2-EDFF-4677-A979-DB78435C2CB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CF1ACC-BC41-45D4-9DD1-C60B421966E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E1AD61-C997-41BD-A328-C265D4079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stare-povesti-ceske-alois-jirasek--485977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malotridka.ic.cz/gallery/historie0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malotridka.ic.cz/gallery/historie05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malotridka.ic.cz/gallery/historie13.jpg" TargetMode="External"/><Relationship Id="rId2" Type="http://schemas.openxmlformats.org/officeDocument/2006/relationships/hyperlink" Target="http://malotridka.ic.cz/gallery/historie10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.novinky.cz/432/224328-top_foto1-5n2d9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malotridka.ic.cz/gallery/historie18.jpg" TargetMode="External"/><Relationship Id="rId2" Type="http://schemas.openxmlformats.org/officeDocument/2006/relationships/hyperlink" Target="http://malotridka.ic.cz/gallery/historie17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malotridka.ic.cz/gallery/historie06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nd03.jxs.cz/940/523/9726d7ca00_62351319_o2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batar.cz/images/pohadkove_obrazky/kral_jecminek.gif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t1.gstatic.com/images?q=tbn:ANd9GcQx_D3S9Djonovis2H08Rv55bzdSGJYxJn0wn_bVUucocHHboIZu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udka.cz/jeskyne/3D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86826" y="1397002"/>
          <a:ext cx="5571256" cy="4706897"/>
        </p:xfrm>
        <a:graphic>
          <a:graphicData uri="http://schemas.openxmlformats.org/drawingml/2006/table">
            <a:tbl>
              <a:tblPr/>
              <a:tblGrid>
                <a:gridCol w="2743930"/>
                <a:gridCol w="2827326"/>
              </a:tblGrid>
              <a:tr h="2220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Times New Roman"/>
                          <a:ea typeface="Calibri"/>
                          <a:cs typeface="Times New Roman"/>
                        </a:rPr>
                        <a:t>ZŠ a MŠ Verneřice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0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Autor výukového materiálu: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Times New Roman"/>
                          <a:ea typeface="Calibri"/>
                          <a:cs typeface="Times New Roman"/>
                        </a:rPr>
                        <a:t>Lenka Lehká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0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Times New Roman"/>
                          <a:ea typeface="Calibri"/>
                          <a:cs typeface="Times New Roman"/>
                        </a:rPr>
                        <a:t>CZ.1.07/1.4.00/21.1526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0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VY_32_INOVACE_III.VL1</a:t>
                      </a:r>
                      <a:endParaRPr lang="cs-CZ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0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Vytvořeno: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1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10. </a:t>
                      </a: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 2012</a:t>
                      </a:r>
                      <a:endParaRPr lang="cs-CZ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0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Vzdělávací oblast: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Člověk a jeho svět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0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Vzdělávací obor: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Vlastivěda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0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Tematický okruh: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Staré pověsti české</a:t>
                      </a: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0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Určeno pro: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4. ročník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63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Materiál žákům přibližuje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české pověsti. Umožňuje i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poslech z Českého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rozhlasu. 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8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Times New Roman"/>
                          <a:ea typeface="Calibri"/>
                          <a:cs typeface="Times New Roman"/>
                        </a:rPr>
                        <a:t>Metodický pokyn: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Materiál je vhodný </a:t>
                      </a: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pro frontální</a:t>
                      </a:r>
                      <a:r>
                        <a:rPr lang="cs-CZ" sz="11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výuku. Pro poslech a zobrazení obrázků je nutné připojení k internetu.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061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Autorem materiálu a všech jeho částí, není-li uvedeno jinak, je Lenka </a:t>
                      </a: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Lehká.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4373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4929198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42910" y="2357430"/>
            <a:ext cx="8215370" cy="1500190"/>
          </a:xfr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6000" i="1" u="sng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sz="6000" i="1" u="sng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6000" i="1" u="sng" dirty="0" smtClean="0">
                <a:solidFill>
                  <a:schemeClr val="accent2">
                    <a:lumMod val="50000"/>
                  </a:schemeClr>
                </a:solidFill>
              </a:rPr>
              <a:t>Staré pověsti české</a:t>
            </a:r>
            <a:br>
              <a:rPr lang="cs-CZ" sz="6000" i="1" u="sng" dirty="0" smtClean="0">
                <a:solidFill>
                  <a:schemeClr val="accent2">
                    <a:lumMod val="50000"/>
                  </a:schemeClr>
                </a:solidFill>
              </a:rPr>
            </a:br>
            <a:endParaRPr lang="cs-CZ" sz="60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5429264"/>
            <a:ext cx="8229600" cy="696899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hlinkClick r:id="rId2" tooltip="Poslech pověstí"/>
              </a:rPr>
              <a:t>Poslech pověstí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Pověst o praotci Čechovi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Jak přivedl svůj lid na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horu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Říp a usadili se v zemi, která oplývá mlékem a medem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2" tooltip="Čech ukazuje zemi svému lidu"/>
              </a:rPr>
              <a:t>Čech ukazuje zemi svému lidu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Pověst o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</a:rPr>
              <a:t>K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rokovi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a jeho dcerách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Krok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- soudce a starosta mocného rodu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Kazi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- znala koření a jeho moc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Teta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- předkládala oběti bohům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Libuše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- věštila budoucnost, stala se kněžnou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2" tooltip="Krok a jeho dcery"/>
              </a:rPr>
              <a:t>Krok a jeho dcery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 Libuši a Přemyslu Oráčovi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Poselstvo vyslané Libuší pokleká před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Přemyslem,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ruší ho z práce, tím naruší blahobyt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Č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echů.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Svatbou s Libuší se stává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Č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echům knížetem a vůdcem.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2" tooltip="Poslové u Přemysla"/>
              </a:rPr>
              <a:t>Poslové u Přemysla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3" tooltip="Přemysl a Libuše"/>
              </a:rPr>
              <a:t>Přemysl a Libuše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H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orymíru a Šemíkovi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Jak kůň Šemík zachránil svého pána před popravou skokem z Vyšehradu a zaplatil za to životem.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2" tooltip="Záchrana Horymíra"/>
              </a:rPr>
              <a:t>Záchrana Horymíra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Dívčí válka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686188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 tom, jak ženy chtěly získat zpět své postavení a Šárka zradila Ctirada.</a:t>
            </a:r>
          </a:p>
          <a:p>
            <a:endParaRPr lang="cs-CZ" dirty="0" smtClean="0"/>
          </a:p>
          <a:p>
            <a:r>
              <a:rPr lang="cs-CZ" sz="2400" dirty="0" smtClean="0">
                <a:hlinkClick r:id="rId2" tooltip="Šárka zradila Ctirada"/>
              </a:rPr>
              <a:t>Šárka zradila Ctirada</a:t>
            </a:r>
            <a:endParaRPr lang="cs-CZ" sz="2400" dirty="0" smtClean="0"/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3" tooltip="Boj pod Děvínem"/>
              </a:rPr>
              <a:t>Boj pod Děvínem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 Bivojovi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Bivoj zabil kance, který škodil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lidu,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 později se oženil s Kazi.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2" tooltip="Bivoj nese kance"/>
              </a:rPr>
              <a:t>Bivoj nese kance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 Bruncvíkovi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14282" y="1571612"/>
            <a:ext cx="86868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Příběh o velké lásce, přátelství a odvaze.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Pověst o tom, jak se lev dostal do českého znaku.</a:t>
            </a:r>
          </a:p>
          <a:p>
            <a:pPr>
              <a:buNone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2" tooltip="Bruncvík s drakem"/>
              </a:rPr>
              <a:t>Bruncvík s drakem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 králi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Ječmínkovi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Kterak v ječmeni na svět přišel a jak se před panskou zlobou musel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ukrývat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, protože chtěl poddanému lidu pomoci ke svobodě.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2" tooltip="Ječmínek s matkou "/>
              </a:rPr>
              <a:t>Ječmínek s matkou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Blaničtí rytíři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Pověst o těch, kteří mají pomoci národu v době, kdy mu bude nejhůře.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3" tooltip="Výjezd rytířů"/>
              </a:rPr>
              <a:t>Výjezd rytířů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4" tooltip="Jeskyně Blanických rytířů"/>
              </a:rPr>
              <a:t>Jeskyně Blanických rytířů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353</Words>
  <Application>Microsoft Office PowerPoint</Application>
  <PresentationFormat>Předvádění na obrazovce (4:3)</PresentationFormat>
  <Paragraphs>72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 Staré pověsti české </vt:lpstr>
      <vt:lpstr>Pověst o praotci Čechovi</vt:lpstr>
      <vt:lpstr>Pověst o Krokovi a jeho dcerách</vt:lpstr>
      <vt:lpstr>O Libuši a Přemyslu Oráčovi</vt:lpstr>
      <vt:lpstr>O Horymíru a Šemíkovi</vt:lpstr>
      <vt:lpstr>Dívčí válka</vt:lpstr>
      <vt:lpstr>O Bivojovi</vt:lpstr>
      <vt:lpstr>O Bruncvíkovi</vt:lpstr>
      <vt:lpstr>O králi Ječmínkovi</vt:lpstr>
      <vt:lpstr>Blaničtí rytíři</vt:lpstr>
    </vt:vector>
  </TitlesOfParts>
  <Company>lumik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Staré pověsti české</dc:title>
  <dc:creator>Arbalest</dc:creator>
  <cp:lastModifiedBy>Jirka</cp:lastModifiedBy>
  <cp:revision>29</cp:revision>
  <dcterms:created xsi:type="dcterms:W3CDTF">2011-10-23T00:20:39Z</dcterms:created>
  <dcterms:modified xsi:type="dcterms:W3CDTF">2012-05-31T15:39:20Z</dcterms:modified>
</cp:coreProperties>
</file>