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64" r:id="rId4"/>
    <p:sldId id="258" r:id="rId5"/>
    <p:sldId id="262" r:id="rId6"/>
    <p:sldId id="263" r:id="rId7"/>
    <p:sldId id="259" r:id="rId8"/>
    <p:sldId id="257" r:id="rId9"/>
    <p:sldId id="261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138" y="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61F826-08CB-429F-8FB3-F600907B6ADA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92760-7A94-40B1-A5B7-8F083A9114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srynovice.cz/chemie/uvod/kolobeh_vody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astroapriroda.websnadno.cz/Planety/zeme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astroapriroda.websnadno.cz/Planety/zeme.jpg" TargetMode="External"/><Relationship Id="rId2" Type="http://schemas.openxmlformats.org/officeDocument/2006/relationships/hyperlink" Target="http://tzb.ciurcz.web4u.cz/images/Carel_vridlo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img.magazin.libimseti.cz/img/img/b3a73e40c1c6.jpg" TargetMode="External"/><Relationship Id="rId2" Type="http://schemas.openxmlformats.org/officeDocument/2006/relationships/hyperlink" Target="http://tzb.ciur.cz/images/Carel_vridlo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tzb.ciur.cz/images/Carel_vridlo" TargetMode="External"/><Relationship Id="rId2" Type="http://schemas.openxmlformats.org/officeDocument/2006/relationships/hyperlink" Target="http://www.scheufler.cz/cs-CZ/files/2199/kroupy3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heufler.cz/cs-CZ/files/2199/kroupy3.jpg" TargetMode="External"/><Relationship Id="rId2" Type="http://schemas.openxmlformats.org/officeDocument/2006/relationships/hyperlink" Target="http://cotswoldnaturediary.files.wordpress.com/2010/12/frosty-willow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dreamstime.com/hoarfrost-on-glass-thumb768181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786826" y="1397002"/>
          <a:ext cx="5571256" cy="4674384"/>
        </p:xfrm>
        <a:graphic>
          <a:graphicData uri="http://schemas.openxmlformats.org/drawingml/2006/table">
            <a:tbl>
              <a:tblPr/>
              <a:tblGrid>
                <a:gridCol w="2743930"/>
                <a:gridCol w="2827326"/>
              </a:tblGrid>
              <a:tr h="222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Název školy: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Times New Roman"/>
                          <a:ea typeface="Calibri"/>
                          <a:cs typeface="Times New Roman"/>
                        </a:rPr>
                        <a:t>ZŠ a MŠ Verneřice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Autor výukového materiálu: 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Times New Roman"/>
                          <a:ea typeface="Calibri"/>
                          <a:cs typeface="Times New Roman"/>
                        </a:rPr>
                        <a:t>Lenka Lehká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Times New Roman"/>
                          <a:ea typeface="Calibri"/>
                          <a:cs typeface="Times New Roman"/>
                        </a:rPr>
                        <a:t>CZ.1.07/1.4.00/21.1526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VY_32_INOVACE_III.PR4</a:t>
                      </a:r>
                      <a:endParaRPr lang="cs-CZ" sz="11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Vytvořeno: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Times New Roman"/>
                          <a:ea typeface="Calibri"/>
                          <a:cs typeface="Times New Roman"/>
                        </a:rPr>
                        <a:t>1. 4. 2012</a:t>
                      </a:r>
                      <a:endParaRPr lang="cs-CZ" sz="11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Vzdělávací oblast: 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Times New Roman"/>
                          <a:ea typeface="Calibri"/>
                          <a:cs typeface="Times New Roman"/>
                        </a:rPr>
                        <a:t>Člověk a jeho svět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Vzdělávací obor: 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Times New Roman"/>
                          <a:ea typeface="Calibri"/>
                          <a:cs typeface="Times New Roman"/>
                        </a:rPr>
                        <a:t>Přírodověda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Tematický okruh: 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Voda</a:t>
                      </a: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6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Určeno pro: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4. ročník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63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Anotace: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Materiál žákům přibližuje 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vodu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jako 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součást neživé přírody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Žáci 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získávají informace o různých</a:t>
                      </a:r>
                      <a:r>
                        <a:rPr kumimoji="0" lang="cs-CZ" sz="1100" kern="1200" baseline="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 skupenstvích vody</a:t>
                      </a:r>
                      <a:r>
                        <a:rPr kumimoji="0" lang="cs-CZ" sz="11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8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Times New Roman"/>
                          <a:ea typeface="Calibri"/>
                          <a:cs typeface="Times New Roman"/>
                        </a:rPr>
                        <a:t>Metodický pokyn: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Materiál je vhodný </a:t>
                      </a:r>
                      <a:r>
                        <a:rPr lang="cs-CZ" sz="1100" dirty="0" smtClean="0">
                          <a:latin typeface="Times New Roman"/>
                          <a:ea typeface="Calibri"/>
                          <a:cs typeface="Times New Roman"/>
                        </a:rPr>
                        <a:t>pro frontální</a:t>
                      </a:r>
                      <a:r>
                        <a:rPr lang="cs-CZ" sz="11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výuku. Pro  úplné využití je nutné připojení </a:t>
                      </a:r>
                      <a:r>
                        <a:rPr lang="cs-CZ" sz="1100" baseline="0" smtClean="0">
                          <a:latin typeface="Times New Roman"/>
                          <a:ea typeface="Calibri"/>
                          <a:cs typeface="Times New Roman"/>
                        </a:rPr>
                        <a:t>k internetu.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061"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Times New Roman"/>
                          <a:ea typeface="Calibri"/>
                          <a:cs typeface="Times New Roman"/>
                        </a:rPr>
                        <a:t>Autorem materiálu a všech jeho částí, není-li uvedeno jinak, je Lenka </a:t>
                      </a:r>
                      <a:r>
                        <a:rPr lang="cs-CZ" sz="1100" dirty="0" smtClean="0">
                          <a:latin typeface="Times New Roman"/>
                          <a:ea typeface="Calibri"/>
                          <a:cs typeface="Times New Roman"/>
                        </a:rPr>
                        <a:t>Lehká.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kern="1200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Zdroj obrázků: Galerie MS Office.</a:t>
                      </a:r>
                      <a:endParaRPr lang="cs-CZ" sz="1100" kern="1200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24373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64328" marR="6432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4929198"/>
            <a:ext cx="5407025" cy="10382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214290"/>
            <a:ext cx="7772400" cy="1470025"/>
          </a:xfrm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Autofit/>
          </a:bodyPr>
          <a:lstStyle/>
          <a:p>
            <a:r>
              <a:rPr lang="cs-CZ" sz="13800" b="1" dirty="0" smtClean="0">
                <a:solidFill>
                  <a:schemeClr val="tx2">
                    <a:lumMod val="75000"/>
                  </a:schemeClr>
                </a:solidFill>
              </a:rPr>
              <a:t>Voda</a:t>
            </a:r>
            <a:endParaRPr lang="cs-CZ" sz="13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9" name="Picture 5" descr="C:\Documents and Settings\Administrator\Local Settings\Temporary Internet Files\Content.IE5\X5200TQ6\MP90044478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285992"/>
            <a:ext cx="6143668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8115328" cy="4397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928670"/>
            <a:ext cx="8286808" cy="514353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Spolu se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vzduchem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tvoří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základní podmínky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pro existenci života na Zemi.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Za normální teploty a tlaku je to bezbarvá, čirá kapalina bez zápachu.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 přírodě se vyskytuje ve třech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skupenstvích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: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 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pevném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–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led a sníh, 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 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kapalném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– voda,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 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plynném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– vodní pára.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Koloběh vody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 tooltip="Koloběh vody"/>
              </a:rPr>
              <a:t>obrázek</a:t>
            </a:r>
            <a:endParaRPr lang="cs-CZ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Kapalné skupenství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28596" y="1214422"/>
            <a:ext cx="8329642" cy="2643205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71 %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povrchu Země pokrývá kapalná voda.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Při pohledu z vesmíru vypadá jako modrá planeta.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Oceány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Moře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Rybníky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Řeky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hlinkClick r:id="rId2" tooltip="Planeta Země"/>
              </a:rPr>
              <a:t>Planeta Země</a:t>
            </a: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dirty="0"/>
          </a:p>
          <a:p>
            <a:endParaRPr lang="cs-CZ" dirty="0" smtClean="0"/>
          </a:p>
        </p:txBody>
      </p:sp>
      <p:pic>
        <p:nvPicPr>
          <p:cNvPr id="6147" name="Picture 3" descr="C:\Documents and Settings\Administrator\Local Settings\Temporary Internet Files\Content.IE5\X5200TQ6\MP90040095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2071678"/>
            <a:ext cx="3828122" cy="47863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Déšť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Déšť je tvořen kapkami vody o průměru větším než 0,5 mm, popřípadě i menšími.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Pokud jsou padající srážky menší než 0,5 mm, mluvíme o 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mrholení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Ojedinělé padání dešťových kapek se lidově označuje jako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krápání.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428736"/>
            <a:ext cx="3362690" cy="4976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Plynné skupenství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 flipV="1">
            <a:off x="500034" y="6286520"/>
            <a:ext cx="8186766" cy="242902"/>
          </a:xfrm>
        </p:spPr>
        <p:txBody>
          <a:bodyPr>
            <a:normAutofit fontScale="32500" lnSpcReduction="20000"/>
          </a:bodyPr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57158" y="1428736"/>
            <a:ext cx="857256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>
              <a:buFont typeface="Wingdings" pitchFamily="2" charset="2"/>
              <a:buChar char="v"/>
            </a:pPr>
            <a:r>
              <a:rPr lang="cs-CZ" sz="2000" b="1" dirty="0">
                <a:solidFill>
                  <a:schemeClr val="tx2">
                    <a:lumMod val="75000"/>
                  </a:schemeClr>
                </a:solidFill>
              </a:rPr>
              <a:t>V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odní pára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je plynné skupenství, které se nachází v okolním prostředí a během kondenzace je pak ve formě malých kapiček. </a:t>
            </a:r>
          </a:p>
          <a:p>
            <a:pPr>
              <a:buFont typeface="Wingdings" pitchFamily="2" charset="2"/>
              <a:buChar char="v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66700" indent="-266700"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Při změně podmínek dochází ke 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srážení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, kdy se vodní pára přeměňuje zpět na kapalinu.</a:t>
            </a:r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Během plynného skupenství je vodní pára 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neviditelná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66700" indent="-266700">
              <a:buFont typeface="Wingdings" pitchFamily="2" charset="2"/>
              <a:buChar char="v"/>
            </a:pPr>
            <a:r>
              <a:rPr lang="cs-CZ" sz="2000" baseline="300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Do prostředí se vodní pára dostává při překročení </a:t>
            </a:r>
            <a:r>
              <a:rPr lang="cs-CZ" sz="2000" b="1" dirty="0" smtClean="0">
                <a:solidFill>
                  <a:schemeClr val="tx2">
                    <a:lumMod val="75000"/>
                  </a:schemeClr>
                </a:solidFill>
              </a:rPr>
              <a:t>bodu varu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</a:rPr>
              <a:t>( 100 ˚C).</a:t>
            </a:r>
          </a:p>
          <a:p>
            <a:pPr marL="266700" indent="-266700">
              <a:buFont typeface="Wingdings" pitchFamily="2" charset="2"/>
              <a:buChar char="v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66700" indent="-266700">
              <a:buFont typeface="Arial" pitchFamily="34" charset="0"/>
              <a:buChar char="•"/>
            </a:pPr>
            <a:r>
              <a:rPr lang="cs-CZ" sz="2000" dirty="0" smtClean="0">
                <a:hlinkClick r:id="rId2" tooltip="Vřídlo"/>
              </a:rPr>
              <a:t>V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hlinkClick r:id="rId2" tooltip="Vřídlo"/>
              </a:rPr>
              <a:t>řídlo</a:t>
            </a:r>
            <a:endParaRPr lang="cs-CZ" sz="2000" dirty="0" smtClean="0">
              <a:solidFill>
                <a:schemeClr val="tx2">
                  <a:lumMod val="75000"/>
                </a:schemeClr>
              </a:solidFill>
              <a:hlinkClick r:id="rId3"/>
            </a:endParaRPr>
          </a:p>
          <a:p>
            <a:pPr marL="266700" indent="-266700">
              <a:buFont typeface="Wingdings" pitchFamily="2" charset="2"/>
              <a:buChar char="v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dirty="0" smtClean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Pevné skupenství 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Sněhové vločky</a:t>
            </a: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Vědci se domnívají, že na Zemi nespadly za celou její historii dvě stejné sněhové vločky – a že jich doposud bylo velké množství.</a:t>
            </a:r>
          </a:p>
          <a:p>
            <a:pPr>
              <a:buFont typeface="Wingdings" pitchFamily="2" charset="2"/>
              <a:buChar char="v"/>
            </a:pPr>
            <a:endParaRPr lang="cs-CZ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Přesto však jejich struktura zůstává geometricky pravidelná</a:t>
            </a:r>
            <a:r>
              <a:rPr lang="cs-CZ" dirty="0" smtClean="0"/>
              <a:t>.</a:t>
            </a:r>
          </a:p>
          <a:p>
            <a:pPr>
              <a:buFont typeface="Wingdings" pitchFamily="2" charset="2"/>
              <a:buChar char="v"/>
            </a:pPr>
            <a:endParaRPr lang="cs-CZ" dirty="0" smtClean="0"/>
          </a:p>
          <a:p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hlinkClick r:id="rId2"/>
              </a:rPr>
              <a:t>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hlinkClick r:id="rId3" tooltip="Sněhové vločky "/>
              </a:rPr>
              <a:t>Sněhové vločky </a:t>
            </a:r>
            <a:endParaRPr lang="cs-CZ" sz="2000" dirty="0" smtClean="0">
              <a:solidFill>
                <a:schemeClr val="tx2">
                  <a:lumMod val="75000"/>
                </a:schemeClr>
              </a:solidFill>
              <a:hlinkClick r:id="rId2"/>
            </a:endParaRPr>
          </a:p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4430713"/>
            <a:ext cx="2428875" cy="242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186766" cy="79690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Sníh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85720" y="1000108"/>
            <a:ext cx="7901014" cy="3143272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Sníh je specifická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forma ledu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, pevného skupenství vody.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Je tvořen ledovými krystalky seskupenými do sněhových vloček. 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 přírodě vzniká přirozeně za vhodných klimatických podmínek v oblacích, odkud se snáší k zemi. Tento děj se nazývá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sněžení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Sníh nahromaděný ve větším množství na dostatečně prochladlém zemském povrchu se nazývá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sněhová pokrývka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. 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Na rozdíl od dešťové vody z místa dopadu ihned neodtéká, představuje tak důležitý prvek v koloběhu vody v přírodě.</a:t>
            </a:r>
          </a:p>
          <a:p>
            <a:pPr algn="just"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Významná je také jeho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tepelně izolační schopnost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, která umožňuje mnoha rostlinným i živočišným druhů přečkat mrazy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7500958" y="4929198"/>
            <a:ext cx="1643042" cy="1714512"/>
          </a:xfrm>
        </p:spPr>
        <p:txBody>
          <a:bodyPr>
            <a:normAutofit fontScale="77500" lnSpcReduction="20000"/>
          </a:bodyPr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4102534"/>
            <a:ext cx="4500594" cy="2755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Led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1214422"/>
            <a:ext cx="8715436" cy="3857652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T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ekutá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voda tuhne v led při teplotě 0 °C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Kroupy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jsou slitky zmrzlé dešťové vody, jinak řečeno ledové hrudky o velikosti od pár milimetrů do několika centimetrů vznikající v bouřkových mracích a následně dopadající na zemský povrch. 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Padání krup se označuje jako 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krupobití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Kra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(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ledovec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) je velký kus ledu, který se odlomil od ledovce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nebo ledového pole, který plave na hladině vody.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  <a:hlinkClick r:id="rId2" tooltip="Kroupy"/>
              </a:rPr>
              <a:t>Kroupy</a:t>
            </a:r>
            <a:endParaRPr lang="cs-CZ" sz="2400" dirty="0" smtClean="0">
              <a:solidFill>
                <a:schemeClr val="tx2">
                  <a:lumMod val="75000"/>
                </a:schemeClr>
              </a:solidFill>
              <a:hlinkClick r:id="rId3"/>
            </a:endParaRPr>
          </a:p>
          <a:p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86380" y="4448099"/>
            <a:ext cx="3616323" cy="2409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Námraza</a:t>
            </a:r>
            <a:endParaRPr lang="cs-CZ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428736"/>
            <a:ext cx="8429684" cy="500066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Námraza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je atmosférický jev, který se projevuje vznikem ledových krystalů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na povrchu objektů působením následující vlivů: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mrznutím drobných kapének vzdušné vlhkosti (mraků, mlhy apod.) při jejich styku s povrchem země, objektů nebo jiných předmětů o teplotě 0 °C a nižší,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srážením vzdušné vlhkosti na dostatečně prochlazeném zemském povrchu nebo předmětech, a to i bez přítomnosti mlhy nebo oblačnosti.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  <a:hlinkClick r:id="rId2" tooltip="Námraza na stromě"/>
              </a:rPr>
              <a:t>Námraza na stromě</a:t>
            </a:r>
            <a:endParaRPr lang="cs-CZ" sz="2400" dirty="0" smtClean="0">
              <a:solidFill>
                <a:schemeClr val="tx2">
                  <a:lumMod val="75000"/>
                </a:schemeClr>
              </a:solidFill>
              <a:hlinkClick r:id="rId3"/>
            </a:endParaRPr>
          </a:p>
          <a:p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  <a:hlinkClick r:id="rId4" tooltip="Námraza na okně"/>
              </a:rPr>
              <a:t>Námraza na okně</a:t>
            </a:r>
            <a:endParaRPr lang="cs-CZ" sz="2400" dirty="0" smtClean="0">
              <a:solidFill>
                <a:schemeClr val="tx2">
                  <a:lumMod val="75000"/>
                </a:schemeClr>
              </a:solidFill>
              <a:hlinkClick r:id="rId3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413</Words>
  <Application>Microsoft Office PowerPoint</Application>
  <PresentationFormat>Předvádění na obrazovce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Voda</vt:lpstr>
      <vt:lpstr>Snímek 3</vt:lpstr>
      <vt:lpstr>Koloběh vody</vt:lpstr>
      <vt:lpstr>Kapalné skupenství</vt:lpstr>
      <vt:lpstr>Déšť</vt:lpstr>
      <vt:lpstr>Plynné skupenství</vt:lpstr>
      <vt:lpstr>Pevné skupenství </vt:lpstr>
      <vt:lpstr>Sníh</vt:lpstr>
      <vt:lpstr>Led</vt:lpstr>
      <vt:lpstr>Námraza</vt:lpstr>
    </vt:vector>
  </TitlesOfParts>
  <Company>lumik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Voda</dc:title>
  <dc:creator>Arbalest</dc:creator>
  <cp:lastModifiedBy>Jirka</cp:lastModifiedBy>
  <cp:revision>34</cp:revision>
  <dcterms:created xsi:type="dcterms:W3CDTF">2012-03-11T15:57:17Z</dcterms:created>
  <dcterms:modified xsi:type="dcterms:W3CDTF">2012-05-31T16:14:35Z</dcterms:modified>
</cp:coreProperties>
</file>