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67" r:id="rId3"/>
    <p:sldId id="257" r:id="rId4"/>
    <p:sldId id="259" r:id="rId5"/>
    <p:sldId id="260" r:id="rId6"/>
    <p:sldId id="258" r:id="rId7"/>
    <p:sldId id="262" r:id="rId8"/>
    <p:sldId id="263" r:id="rId9"/>
    <p:sldId id="264" r:id="rId10"/>
    <p:sldId id="265" r:id="rId11"/>
    <p:sldId id="266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1A98CC-327B-4506-99CC-CE36D75F1CAF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92AC12-ABC5-4776-92CF-C09D06ABBC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01171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92AC12-ABC5-4776-92CF-C09D06ABBCEC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32485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8EC38-8A99-4B1A-851D-5945EF87DD6C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FFBF9-5100-45A9-8047-28F3222526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10438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8EC38-8A99-4B1A-851D-5945EF87DD6C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FFBF9-5100-45A9-8047-28F3222526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70871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8EC38-8A99-4B1A-851D-5945EF87DD6C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FFBF9-5100-45A9-8047-28F3222526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2956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8EC38-8A99-4B1A-851D-5945EF87DD6C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FFBF9-5100-45A9-8047-28F3222526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0615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8EC38-8A99-4B1A-851D-5945EF87DD6C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FFBF9-5100-45A9-8047-28F3222526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4618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8EC38-8A99-4B1A-851D-5945EF87DD6C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FFBF9-5100-45A9-8047-28F3222526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40311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8EC38-8A99-4B1A-851D-5945EF87DD6C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FFBF9-5100-45A9-8047-28F3222526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2363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8EC38-8A99-4B1A-851D-5945EF87DD6C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FFBF9-5100-45A9-8047-28F3222526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2117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8EC38-8A99-4B1A-851D-5945EF87DD6C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FFBF9-5100-45A9-8047-28F3222526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51877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8EC38-8A99-4B1A-851D-5945EF87DD6C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FFBF9-5100-45A9-8047-28F3222526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57205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38EC38-8A99-4B1A-851D-5945EF87DD6C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1FFBF9-5100-45A9-8047-28F3222526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1923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200"/>
            </a:gs>
            <a:gs pos="45000">
              <a:srgbClr val="FF7A00"/>
            </a:gs>
            <a:gs pos="92000">
              <a:srgbClr val="FF0300"/>
            </a:gs>
            <a:gs pos="100000">
              <a:srgbClr val="4D0808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38EC38-8A99-4B1A-851D-5945EF87DD6C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1FFBF9-5100-45A9-8047-28F3222526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27721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3040496" y="1772816"/>
            <a:ext cx="3059832" cy="62068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VY_22_INOVACE_45.AJ.8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6725" y="404813"/>
            <a:ext cx="56673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736725" y="2348880"/>
            <a:ext cx="566737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ČASOVÉ PŘEDLOŽKY</a:t>
            </a:r>
          </a:p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Time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prepositions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6727828"/>
              </p:ext>
            </p:extLst>
          </p:nvPr>
        </p:nvGraphicFramePr>
        <p:xfrm>
          <a:off x="1720850" y="3128963"/>
          <a:ext cx="5697538" cy="3276600"/>
        </p:xfrm>
        <a:graphic>
          <a:graphicData uri="http://schemas.openxmlformats.org/drawingml/2006/table">
            <a:tbl>
              <a:tblPr firstRow="1" firstCol="1" bandRow="1">
                <a:tableStyleId>{BC89EF96-8CEA-46FF-86C4-4CE0E7609802}</a:tableStyleId>
              </a:tblPr>
              <a:tblGrid>
                <a:gridCol w="1384612"/>
                <a:gridCol w="4312926"/>
              </a:tblGrid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8.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Cizí jazyk (Anglický jazyk)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Gramatika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39624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Časové předložky (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Time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prepositions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)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Lenka Voldánová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Vytvořeno </a:t>
                      </a: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Listopad 2011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85344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popis,</a:t>
                      </a:r>
                      <a:endParaRPr lang="cs-CZ" sz="1200" kern="5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(anotace):</a:t>
                      </a:r>
                      <a:endParaRPr lang="cs-CZ" sz="1200" kern="5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naučí správně používat časové předložky IN, AT a ON a použít je s různými časovými určeními, dále procvičí různé způsoby, jak s někým domluvit setkání na určitém místě </a:t>
                      </a:r>
                      <a:r>
                        <a:rPr lang="cs-CZ" sz="1400" kern="5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 určitou </a:t>
                      </a: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dobu.</a:t>
                      </a:r>
                    </a:p>
                  </a:txBody>
                  <a:tcPr marL="68593" marR="68593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4410369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700808"/>
            <a:ext cx="7772400" cy="3888432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latin typeface="Comic Sans MS" pitchFamily="66" charset="0"/>
              </a:rPr>
              <a:t>TIME</a:t>
            </a:r>
            <a:r>
              <a:rPr lang="cs-CZ" sz="4800" dirty="0" smtClean="0">
                <a:latin typeface="Comic Sans MS" pitchFamily="66" charset="0"/>
              </a:rPr>
              <a:t> </a:t>
            </a:r>
            <a:r>
              <a:rPr lang="cs-CZ" sz="4800" b="1" dirty="0" smtClean="0">
                <a:latin typeface="Comic Sans MS" pitchFamily="66" charset="0"/>
              </a:rPr>
              <a:t>PREPOSITIONS</a:t>
            </a:r>
            <a:r>
              <a:rPr lang="cs-CZ" sz="4800" dirty="0" smtClean="0">
                <a:latin typeface="Comic Sans MS" pitchFamily="66" charset="0"/>
              </a:rPr>
              <a:t/>
            </a:r>
            <a:br>
              <a:rPr lang="cs-CZ" sz="4800" dirty="0" smtClean="0">
                <a:latin typeface="Comic Sans MS" pitchFamily="66" charset="0"/>
              </a:rPr>
            </a:br>
            <a:r>
              <a:rPr lang="cs-CZ" sz="4800" dirty="0">
                <a:latin typeface="Comic Sans MS" pitchFamily="66" charset="0"/>
              </a:rPr>
              <a:t/>
            </a:r>
            <a:br>
              <a:rPr lang="cs-CZ" sz="4800" dirty="0">
                <a:latin typeface="Comic Sans MS" pitchFamily="66" charset="0"/>
              </a:rPr>
            </a:br>
            <a:r>
              <a:rPr lang="cs-CZ" sz="4800" dirty="0" smtClean="0">
                <a:latin typeface="Comic Sans MS" pitchFamily="66" charset="0"/>
              </a:rPr>
              <a:t>(Časové předložky)</a:t>
            </a:r>
            <a:br>
              <a:rPr lang="cs-CZ" sz="4800" dirty="0" smtClean="0">
                <a:latin typeface="Comic Sans MS" pitchFamily="66" charset="0"/>
              </a:rPr>
            </a:br>
            <a:endParaRPr lang="cs-CZ" sz="48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683639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17970" y="108708"/>
            <a:ext cx="2090134" cy="800012"/>
          </a:xfrm>
          <a:noFill/>
          <a:ln w="3492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1. AT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79512" y="908720"/>
            <a:ext cx="6480720" cy="72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b="1" dirty="0" smtClean="0">
                <a:latin typeface="Comic Sans MS" pitchFamily="66" charset="0"/>
              </a:rPr>
              <a:t>Časovou předložku „AT“ používáme: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0" y="1801497"/>
            <a:ext cx="8064896" cy="72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b="1" u="sng" dirty="0" smtClean="0">
                <a:latin typeface="Comic Sans MS" pitchFamily="66" charset="0"/>
              </a:rPr>
              <a:t>a) s časovými údaji na hodinách</a:t>
            </a:r>
            <a:endParaRPr lang="cs-CZ" sz="2800" b="1" u="sng" dirty="0">
              <a:latin typeface="Comic Sans MS" pitchFamily="66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97926" y="2521577"/>
            <a:ext cx="5469338" cy="72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600" b="1" dirty="0" err="1" smtClean="0">
                <a:latin typeface="Comic Sans MS" pitchFamily="66" charset="0"/>
              </a:rPr>
              <a:t>at</a:t>
            </a:r>
            <a:r>
              <a:rPr lang="cs-CZ" sz="3600" b="1" dirty="0" smtClean="0">
                <a:latin typeface="Comic Sans MS" pitchFamily="66" charset="0"/>
              </a:rPr>
              <a:t> </a:t>
            </a:r>
            <a:r>
              <a:rPr lang="cs-CZ" sz="3600" dirty="0" smtClean="0">
                <a:latin typeface="Comic Sans MS" pitchFamily="66" charset="0"/>
              </a:rPr>
              <a:t>5 </a:t>
            </a:r>
            <a:r>
              <a:rPr lang="cs-CZ" sz="3600" dirty="0" err="1" smtClean="0">
                <a:latin typeface="Comic Sans MS" pitchFamily="66" charset="0"/>
              </a:rPr>
              <a:t>o´clock</a:t>
            </a:r>
            <a:r>
              <a:rPr lang="cs-CZ" sz="3600" dirty="0" smtClean="0">
                <a:latin typeface="Comic Sans MS" pitchFamily="66" charset="0"/>
              </a:rPr>
              <a:t> </a:t>
            </a:r>
            <a:r>
              <a:rPr lang="cs-CZ" sz="3600" i="1" dirty="0" smtClean="0">
                <a:latin typeface="Comic Sans MS" pitchFamily="66" charset="0"/>
              </a:rPr>
              <a:t>(v 5 hod.)</a:t>
            </a:r>
          </a:p>
          <a:p>
            <a:pPr algn="l"/>
            <a:r>
              <a:rPr lang="cs-CZ" sz="3600" b="1" dirty="0" err="1" smtClean="0">
                <a:latin typeface="Comic Sans MS" pitchFamily="66" charset="0"/>
              </a:rPr>
              <a:t>at</a:t>
            </a:r>
            <a:r>
              <a:rPr lang="cs-CZ" sz="3600" b="1" dirty="0" smtClean="0">
                <a:latin typeface="Comic Sans MS" pitchFamily="66" charset="0"/>
              </a:rPr>
              <a:t> </a:t>
            </a:r>
            <a:r>
              <a:rPr lang="cs-CZ" sz="3600" dirty="0" err="1" smtClean="0">
                <a:latin typeface="Comic Sans MS" pitchFamily="66" charset="0"/>
              </a:rPr>
              <a:t>half</a:t>
            </a:r>
            <a:r>
              <a:rPr lang="cs-CZ" sz="3600" dirty="0" smtClean="0">
                <a:latin typeface="Comic Sans MS" pitchFamily="66" charset="0"/>
              </a:rPr>
              <a:t> past </a:t>
            </a:r>
            <a:r>
              <a:rPr lang="cs-CZ" sz="3600" dirty="0" err="1" smtClean="0">
                <a:latin typeface="Comic Sans MS" pitchFamily="66" charset="0"/>
              </a:rPr>
              <a:t>three</a:t>
            </a:r>
            <a:r>
              <a:rPr lang="cs-CZ" sz="3600" dirty="0" smtClean="0">
                <a:latin typeface="Comic Sans MS" pitchFamily="66" charset="0"/>
              </a:rPr>
              <a:t> </a:t>
            </a:r>
            <a:r>
              <a:rPr lang="cs-CZ" sz="3600" i="1" dirty="0" smtClean="0">
                <a:latin typeface="Comic Sans MS" pitchFamily="66" charset="0"/>
              </a:rPr>
              <a:t>(v půl čtvrté)</a:t>
            </a:r>
            <a:endParaRPr lang="cs-CZ" sz="3600" i="1" dirty="0">
              <a:latin typeface="Comic Sans MS" pitchFamily="66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-6959" y="3428337"/>
            <a:ext cx="6333434" cy="72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b="1" u="sng" dirty="0" smtClean="0">
                <a:latin typeface="Comic Sans MS" pitchFamily="66" charset="0"/>
              </a:rPr>
              <a:t>b) s pevnými denními údaji</a:t>
            </a:r>
            <a:endParaRPr lang="cs-CZ" sz="2800" b="1" u="sng" dirty="0">
              <a:latin typeface="Comic Sans MS" pitchFamily="66" charset="0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505745" y="4148417"/>
            <a:ext cx="4637949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600" b="1" dirty="0" err="1" smtClean="0">
                <a:latin typeface="Comic Sans MS" pitchFamily="66" charset="0"/>
              </a:rPr>
              <a:t>at</a:t>
            </a:r>
            <a:r>
              <a:rPr lang="cs-CZ" sz="3600" dirty="0" smtClean="0">
                <a:latin typeface="Comic Sans MS" pitchFamily="66" charset="0"/>
              </a:rPr>
              <a:t> </a:t>
            </a:r>
            <a:r>
              <a:rPr lang="cs-CZ" sz="3600" dirty="0" err="1" smtClean="0">
                <a:latin typeface="Comic Sans MS" pitchFamily="66" charset="0"/>
              </a:rPr>
              <a:t>midday</a:t>
            </a:r>
            <a:r>
              <a:rPr lang="cs-CZ" sz="3600" dirty="0" smtClean="0">
                <a:latin typeface="Comic Sans MS" pitchFamily="66" charset="0"/>
              </a:rPr>
              <a:t>/</a:t>
            </a:r>
            <a:r>
              <a:rPr lang="cs-CZ" sz="3600" dirty="0" err="1" smtClean="0">
                <a:latin typeface="Comic Sans MS" pitchFamily="66" charset="0"/>
              </a:rPr>
              <a:t>noon</a:t>
            </a:r>
            <a:r>
              <a:rPr lang="cs-CZ" sz="3600" dirty="0" smtClean="0">
                <a:latin typeface="Comic Sans MS" pitchFamily="66" charset="0"/>
              </a:rPr>
              <a:t> </a:t>
            </a:r>
            <a:r>
              <a:rPr lang="cs-CZ" sz="3600" i="1" dirty="0" smtClean="0">
                <a:latin typeface="Comic Sans MS" pitchFamily="66" charset="0"/>
              </a:rPr>
              <a:t>(v poledne)</a:t>
            </a:r>
          </a:p>
          <a:p>
            <a:pPr algn="l"/>
            <a:r>
              <a:rPr lang="cs-CZ" sz="3600" b="1" dirty="0" err="1" smtClean="0">
                <a:latin typeface="Comic Sans MS" pitchFamily="66" charset="0"/>
              </a:rPr>
              <a:t>at</a:t>
            </a:r>
            <a:r>
              <a:rPr lang="cs-CZ" sz="3600" dirty="0" smtClean="0">
                <a:latin typeface="Comic Sans MS" pitchFamily="66" charset="0"/>
              </a:rPr>
              <a:t> </a:t>
            </a:r>
            <a:r>
              <a:rPr lang="cs-CZ" sz="3600" dirty="0" err="1" smtClean="0">
                <a:latin typeface="Comic Sans MS" pitchFamily="66" charset="0"/>
              </a:rPr>
              <a:t>lunchtime</a:t>
            </a:r>
            <a:r>
              <a:rPr lang="cs-CZ" sz="3600" dirty="0" smtClean="0">
                <a:latin typeface="Comic Sans MS" pitchFamily="66" charset="0"/>
              </a:rPr>
              <a:t> </a:t>
            </a:r>
            <a:r>
              <a:rPr lang="cs-CZ" sz="3600" i="1" dirty="0" smtClean="0">
                <a:latin typeface="Comic Sans MS" pitchFamily="66" charset="0"/>
              </a:rPr>
              <a:t>(na oběd)</a:t>
            </a:r>
          </a:p>
          <a:p>
            <a:pPr algn="l"/>
            <a:r>
              <a:rPr lang="cs-CZ" sz="3600" b="1" dirty="0" err="1" smtClean="0">
                <a:latin typeface="Comic Sans MS" pitchFamily="66" charset="0"/>
              </a:rPr>
              <a:t>at</a:t>
            </a:r>
            <a:r>
              <a:rPr lang="cs-CZ" sz="3600" dirty="0" smtClean="0">
                <a:latin typeface="Comic Sans MS" pitchFamily="66" charset="0"/>
              </a:rPr>
              <a:t> </a:t>
            </a:r>
            <a:r>
              <a:rPr lang="cs-CZ" sz="3600" dirty="0" err="1" smtClean="0">
                <a:latin typeface="Comic Sans MS" pitchFamily="66" charset="0"/>
              </a:rPr>
              <a:t>midnight</a:t>
            </a:r>
            <a:r>
              <a:rPr lang="cs-CZ" sz="3600" dirty="0" smtClean="0">
                <a:latin typeface="Comic Sans MS" pitchFamily="66" charset="0"/>
              </a:rPr>
              <a:t> </a:t>
            </a:r>
            <a:r>
              <a:rPr lang="cs-CZ" sz="3600" i="1" dirty="0" smtClean="0">
                <a:latin typeface="Comic Sans MS" pitchFamily="66" charset="0"/>
              </a:rPr>
              <a:t>(o půlnoci)</a:t>
            </a:r>
            <a:endParaRPr lang="cs-CZ" sz="3600" i="1" dirty="0">
              <a:latin typeface="Comic Sans MS" pitchFamily="66" charset="0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0" y="5229200"/>
            <a:ext cx="4032448" cy="72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b="1" u="sng" dirty="0" smtClean="0">
                <a:latin typeface="Comic Sans MS" pitchFamily="66" charset="0"/>
              </a:rPr>
              <a:t>c) se státními svátky</a:t>
            </a:r>
            <a:endParaRPr lang="cs-CZ" sz="2800" b="1" u="sng" dirty="0">
              <a:latin typeface="Comic Sans MS" pitchFamily="66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531850" y="5767327"/>
            <a:ext cx="4637949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500" b="1" dirty="0" err="1" smtClean="0">
                <a:latin typeface="Comic Sans MS" pitchFamily="66" charset="0"/>
              </a:rPr>
              <a:t>at</a:t>
            </a:r>
            <a:r>
              <a:rPr lang="cs-CZ" sz="2500" b="1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Christmas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i="1" dirty="0" smtClean="0">
                <a:latin typeface="Comic Sans MS" pitchFamily="66" charset="0"/>
              </a:rPr>
              <a:t>(o Vánocích)</a:t>
            </a:r>
          </a:p>
          <a:p>
            <a:pPr algn="l"/>
            <a:r>
              <a:rPr lang="cs-CZ" sz="2500" b="1" dirty="0" err="1" smtClean="0">
                <a:latin typeface="Comic Sans MS" pitchFamily="66" charset="0"/>
              </a:rPr>
              <a:t>at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Easter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i="1" dirty="0" smtClean="0">
                <a:latin typeface="Comic Sans MS" pitchFamily="66" charset="0"/>
              </a:rPr>
              <a:t>(o Velikonocích)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08104" y="3910797"/>
            <a:ext cx="3240359" cy="2779224"/>
          </a:xfrm>
          <a:prstGeom prst="rect">
            <a:avLst/>
          </a:prstGeom>
          <a:noFill/>
          <a:ln w="0">
            <a:solidFill>
              <a:schemeClr val="tx1"/>
            </a:solidFill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1" name="Obláček 10"/>
          <p:cNvSpPr/>
          <p:nvPr/>
        </p:nvSpPr>
        <p:spPr>
          <a:xfrm>
            <a:off x="5508104" y="2161537"/>
            <a:ext cx="3412207" cy="2519617"/>
          </a:xfrm>
          <a:prstGeom prst="cloudCallout">
            <a:avLst>
              <a:gd name="adj1" fmla="val -43527"/>
              <a:gd name="adj2" fmla="val 57356"/>
            </a:avLst>
          </a:prstGeom>
          <a:solidFill>
            <a:srgbClr val="C00000"/>
          </a:solidFill>
          <a:ln>
            <a:noFill/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At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Easter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we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colour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Easter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eggs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. </a:t>
            </a:r>
            <a:r>
              <a:rPr lang="cs-CZ" sz="1600" i="1" dirty="0" smtClean="0">
                <a:solidFill>
                  <a:schemeClr val="bg1"/>
                </a:solidFill>
                <a:latin typeface="Comic Sans MS" pitchFamily="66" charset="0"/>
              </a:rPr>
              <a:t>(O Velikonocích barvíme velikonoční vajíčka.)</a:t>
            </a:r>
            <a:endParaRPr lang="cs-CZ" sz="1600" i="1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634134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17970" y="108708"/>
            <a:ext cx="2090134" cy="800012"/>
          </a:xfrm>
          <a:noFill/>
          <a:ln w="3492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1. AT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79512" y="908720"/>
            <a:ext cx="6480720" cy="72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b="1" dirty="0" smtClean="0">
                <a:latin typeface="Comic Sans MS" pitchFamily="66" charset="0"/>
              </a:rPr>
              <a:t>Časovou předložku „AT“ používáme: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0" y="1801497"/>
            <a:ext cx="4572000" cy="72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b="1" u="sng" dirty="0" smtClean="0">
                <a:latin typeface="Comic Sans MS" pitchFamily="66" charset="0"/>
              </a:rPr>
              <a:t>d) v dalších vyjádřeních</a:t>
            </a:r>
            <a:endParaRPr lang="cs-CZ" sz="2800" b="1" u="sng" dirty="0">
              <a:latin typeface="Comic Sans MS" pitchFamily="66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97925" y="2636912"/>
            <a:ext cx="8394555" cy="133947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500" b="1" dirty="0" err="1" smtClean="0">
                <a:latin typeface="Comic Sans MS" pitchFamily="66" charset="0"/>
              </a:rPr>
              <a:t>at</a:t>
            </a:r>
            <a:r>
              <a:rPr lang="cs-CZ" sz="2500" b="1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the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weekend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i="1" dirty="0" smtClean="0">
                <a:latin typeface="Comic Sans MS" pitchFamily="66" charset="0"/>
              </a:rPr>
              <a:t>(o víkendu)</a:t>
            </a:r>
          </a:p>
          <a:p>
            <a:pPr algn="l"/>
            <a:r>
              <a:rPr lang="cs-CZ" sz="2500" b="1" dirty="0" err="1" smtClean="0">
                <a:latin typeface="Comic Sans MS" pitchFamily="66" charset="0"/>
              </a:rPr>
              <a:t>at</a:t>
            </a:r>
            <a:r>
              <a:rPr lang="cs-CZ" sz="2500" b="1" dirty="0" smtClean="0">
                <a:latin typeface="Comic Sans MS" pitchFamily="66" charset="0"/>
              </a:rPr>
              <a:t> </a:t>
            </a:r>
            <a:r>
              <a:rPr lang="cs-CZ" sz="2500" dirty="0" smtClean="0">
                <a:latin typeface="Comic Sans MS" pitchFamily="66" charset="0"/>
              </a:rPr>
              <a:t>night </a:t>
            </a:r>
            <a:r>
              <a:rPr lang="cs-CZ" sz="2500" i="1" dirty="0" smtClean="0">
                <a:latin typeface="Comic Sans MS" pitchFamily="66" charset="0"/>
              </a:rPr>
              <a:t>(v noci, večer)</a:t>
            </a:r>
          </a:p>
          <a:p>
            <a:pPr algn="l"/>
            <a:r>
              <a:rPr lang="cs-CZ" sz="2500" b="1" dirty="0" err="1" smtClean="0">
                <a:latin typeface="Comic Sans MS" pitchFamily="66" charset="0"/>
              </a:rPr>
              <a:t>at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the</a:t>
            </a:r>
            <a:r>
              <a:rPr lang="cs-CZ" sz="2500" dirty="0" smtClean="0">
                <a:latin typeface="Comic Sans MS" pitchFamily="66" charset="0"/>
              </a:rPr>
              <a:t> moment </a:t>
            </a:r>
            <a:r>
              <a:rPr lang="cs-CZ" sz="2500" i="1" dirty="0" smtClean="0">
                <a:latin typeface="Comic Sans MS" pitchFamily="66" charset="0"/>
              </a:rPr>
              <a:t>(právě teď, v současné době)</a:t>
            </a:r>
          </a:p>
          <a:p>
            <a:pPr algn="l"/>
            <a:r>
              <a:rPr lang="cs-CZ" sz="2500" b="1" dirty="0" err="1" smtClean="0">
                <a:latin typeface="Comic Sans MS" pitchFamily="66" charset="0"/>
              </a:rPr>
              <a:t>at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the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same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time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i="1" dirty="0" smtClean="0">
                <a:latin typeface="Comic Sans MS" pitchFamily="66" charset="0"/>
              </a:rPr>
              <a:t>(společně, zároveň, ve stejnou dobu)</a:t>
            </a:r>
            <a:endParaRPr lang="cs-CZ" sz="2500" i="1" dirty="0">
              <a:latin typeface="Comic Sans MS" pitchFamily="66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04248" y="4285945"/>
            <a:ext cx="1847850" cy="184785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Obláček 11"/>
          <p:cNvSpPr/>
          <p:nvPr/>
        </p:nvSpPr>
        <p:spPr>
          <a:xfrm>
            <a:off x="1619672" y="4332413"/>
            <a:ext cx="5340246" cy="1754914"/>
          </a:xfrm>
          <a:prstGeom prst="cloudCallout">
            <a:avLst>
              <a:gd name="adj1" fmla="val 69282"/>
              <a:gd name="adj2" fmla="val -36954"/>
            </a:avLst>
          </a:prstGeom>
          <a:solidFill>
            <a:srgbClr val="C00000"/>
          </a:solidFill>
          <a:ln>
            <a:noFill/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We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came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back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home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at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night. </a:t>
            </a:r>
            <a:b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</a:b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sz="1600" i="1" dirty="0" smtClean="0">
                <a:solidFill>
                  <a:schemeClr val="bg1"/>
                </a:solidFill>
                <a:latin typeface="Comic Sans MS" pitchFamily="66" charset="0"/>
              </a:rPr>
              <a:t>(Vrátili jsme se domů v noci.)</a:t>
            </a:r>
            <a:endParaRPr lang="cs-CZ" sz="1600" i="1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475343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17970" y="108708"/>
            <a:ext cx="2090134" cy="800012"/>
          </a:xfrm>
          <a:noFill/>
          <a:ln w="3492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2. IN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79512" y="908720"/>
            <a:ext cx="6480720" cy="72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b="1" dirty="0" smtClean="0">
                <a:latin typeface="Comic Sans MS" pitchFamily="66" charset="0"/>
              </a:rPr>
              <a:t>Časovou předložku „IN“ používáme: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9988" y="1484784"/>
            <a:ext cx="8244408" cy="72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b="1" u="sng" dirty="0" smtClean="0">
                <a:latin typeface="Comic Sans MS" pitchFamily="66" charset="0"/>
              </a:rPr>
              <a:t>a) s denními dobami </a:t>
            </a:r>
            <a:r>
              <a:rPr lang="cs-CZ" sz="2800" b="1" i="1" dirty="0" smtClean="0">
                <a:latin typeface="Comic Sans MS" pitchFamily="66" charset="0"/>
              </a:rPr>
              <a:t>(kromě </a:t>
            </a:r>
            <a:r>
              <a:rPr lang="cs-CZ" sz="2800" b="1" i="1" dirty="0" err="1" smtClean="0">
                <a:latin typeface="Comic Sans MS" pitchFamily="66" charset="0"/>
              </a:rPr>
              <a:t>at</a:t>
            </a:r>
            <a:r>
              <a:rPr lang="cs-CZ" sz="2800" b="1" i="1" dirty="0" smtClean="0">
                <a:latin typeface="Comic Sans MS" pitchFamily="66" charset="0"/>
              </a:rPr>
              <a:t> night)</a:t>
            </a:r>
            <a:endParaRPr lang="cs-CZ" sz="2800" b="1" i="1" dirty="0">
              <a:latin typeface="Comic Sans MS" pitchFamily="66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98817" y="2089529"/>
            <a:ext cx="5469338" cy="10514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600" b="1" dirty="0" smtClean="0">
                <a:latin typeface="Comic Sans MS" pitchFamily="66" charset="0"/>
              </a:rPr>
              <a:t>in </a:t>
            </a:r>
            <a:r>
              <a:rPr lang="cs-CZ" sz="3600" dirty="0" err="1" smtClean="0">
                <a:latin typeface="Comic Sans MS" pitchFamily="66" charset="0"/>
              </a:rPr>
              <a:t>the</a:t>
            </a:r>
            <a:r>
              <a:rPr lang="cs-CZ" sz="3600" dirty="0" smtClean="0">
                <a:latin typeface="Comic Sans MS" pitchFamily="66" charset="0"/>
              </a:rPr>
              <a:t> </a:t>
            </a:r>
            <a:r>
              <a:rPr lang="cs-CZ" sz="3600" dirty="0" err="1" smtClean="0">
                <a:latin typeface="Comic Sans MS" pitchFamily="66" charset="0"/>
              </a:rPr>
              <a:t>morning</a:t>
            </a:r>
            <a:r>
              <a:rPr lang="cs-CZ" sz="3600" dirty="0" smtClean="0">
                <a:latin typeface="Comic Sans MS" pitchFamily="66" charset="0"/>
              </a:rPr>
              <a:t> </a:t>
            </a:r>
            <a:r>
              <a:rPr lang="cs-CZ" sz="3600" i="1" dirty="0" smtClean="0">
                <a:latin typeface="Comic Sans MS" pitchFamily="66" charset="0"/>
              </a:rPr>
              <a:t>(ráno, dopoledne)</a:t>
            </a:r>
          </a:p>
          <a:p>
            <a:pPr algn="l"/>
            <a:r>
              <a:rPr lang="cs-CZ" sz="3600" b="1" dirty="0" smtClean="0">
                <a:latin typeface="Comic Sans MS" pitchFamily="66" charset="0"/>
              </a:rPr>
              <a:t>in </a:t>
            </a:r>
            <a:r>
              <a:rPr lang="cs-CZ" sz="3600" dirty="0" err="1" smtClean="0">
                <a:latin typeface="Comic Sans MS" pitchFamily="66" charset="0"/>
              </a:rPr>
              <a:t>the</a:t>
            </a:r>
            <a:r>
              <a:rPr lang="cs-CZ" sz="3600" dirty="0" smtClean="0">
                <a:latin typeface="Comic Sans MS" pitchFamily="66" charset="0"/>
              </a:rPr>
              <a:t> </a:t>
            </a:r>
            <a:r>
              <a:rPr lang="cs-CZ" sz="3600" dirty="0" err="1" smtClean="0">
                <a:latin typeface="Comic Sans MS" pitchFamily="66" charset="0"/>
              </a:rPr>
              <a:t>afternoon</a:t>
            </a:r>
            <a:r>
              <a:rPr lang="cs-CZ" sz="3600" dirty="0" smtClean="0">
                <a:latin typeface="Comic Sans MS" pitchFamily="66" charset="0"/>
              </a:rPr>
              <a:t> </a:t>
            </a:r>
            <a:r>
              <a:rPr lang="cs-CZ" sz="3600" i="1" dirty="0" smtClean="0">
                <a:latin typeface="Comic Sans MS" pitchFamily="66" charset="0"/>
              </a:rPr>
              <a:t>(v půl čtvrté)</a:t>
            </a:r>
          </a:p>
          <a:p>
            <a:pPr algn="l"/>
            <a:r>
              <a:rPr lang="cs-CZ" sz="3600" b="1" dirty="0" smtClean="0">
                <a:latin typeface="Comic Sans MS" pitchFamily="66" charset="0"/>
              </a:rPr>
              <a:t>in</a:t>
            </a:r>
            <a:r>
              <a:rPr lang="cs-CZ" sz="3600" dirty="0" smtClean="0">
                <a:latin typeface="Comic Sans MS" pitchFamily="66" charset="0"/>
              </a:rPr>
              <a:t> </a:t>
            </a:r>
            <a:r>
              <a:rPr lang="cs-CZ" sz="3600" dirty="0" err="1" smtClean="0">
                <a:latin typeface="Comic Sans MS" pitchFamily="66" charset="0"/>
              </a:rPr>
              <a:t>the</a:t>
            </a:r>
            <a:r>
              <a:rPr lang="cs-CZ" sz="3600" dirty="0" smtClean="0">
                <a:latin typeface="Comic Sans MS" pitchFamily="66" charset="0"/>
              </a:rPr>
              <a:t> </a:t>
            </a:r>
            <a:r>
              <a:rPr lang="cs-CZ" sz="3600" dirty="0" err="1" smtClean="0">
                <a:latin typeface="Comic Sans MS" pitchFamily="66" charset="0"/>
              </a:rPr>
              <a:t>evening</a:t>
            </a:r>
            <a:r>
              <a:rPr lang="cs-CZ" sz="3600" dirty="0" smtClean="0">
                <a:latin typeface="Comic Sans MS" pitchFamily="66" charset="0"/>
              </a:rPr>
              <a:t> </a:t>
            </a:r>
            <a:r>
              <a:rPr lang="cs-CZ" sz="3600" i="1" dirty="0" smtClean="0">
                <a:latin typeface="Comic Sans MS" pitchFamily="66" charset="0"/>
              </a:rPr>
              <a:t>(večer)</a:t>
            </a:r>
            <a:endParaRPr lang="cs-CZ" sz="3600" i="1" dirty="0">
              <a:latin typeface="Comic Sans MS" pitchFamily="66" charset="0"/>
            </a:endParaRPr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29130" y="4252376"/>
            <a:ext cx="2422443" cy="242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Obláček 12"/>
          <p:cNvSpPr/>
          <p:nvPr/>
        </p:nvSpPr>
        <p:spPr>
          <a:xfrm>
            <a:off x="1619672" y="2816260"/>
            <a:ext cx="6120680" cy="2519617"/>
          </a:xfrm>
          <a:prstGeom prst="cloudCallout">
            <a:avLst>
              <a:gd name="adj1" fmla="val -50091"/>
              <a:gd name="adj2" fmla="val 36461"/>
            </a:avLst>
          </a:prstGeom>
          <a:solidFill>
            <a:srgbClr val="C00000"/>
          </a:solidFill>
          <a:ln>
            <a:noFill/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Will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they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arrive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b="1" dirty="0" smtClean="0">
                <a:solidFill>
                  <a:srgbClr val="FFFF00"/>
                </a:solidFill>
                <a:latin typeface="Comic Sans MS" pitchFamily="66" charset="0"/>
              </a:rPr>
              <a:t>in</a:t>
            </a:r>
            <a:r>
              <a:rPr lang="cs-CZ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rgbClr val="FFFF00"/>
                </a:solidFill>
                <a:latin typeface="Comic Sans MS" pitchFamily="66" charset="0"/>
              </a:rPr>
              <a:t>the</a:t>
            </a:r>
            <a:r>
              <a:rPr lang="cs-CZ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rgbClr val="FFFF00"/>
                </a:solidFill>
                <a:latin typeface="Comic Sans MS" pitchFamily="66" charset="0"/>
              </a:rPr>
              <a:t>morning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,</a:t>
            </a:r>
            <a:b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</a:br>
            <a:r>
              <a:rPr lang="cs-CZ" b="1" dirty="0" smtClean="0">
                <a:solidFill>
                  <a:srgbClr val="FFFF00"/>
                </a:solidFill>
                <a:latin typeface="Comic Sans MS" pitchFamily="66" charset="0"/>
              </a:rPr>
              <a:t>in</a:t>
            </a:r>
            <a:r>
              <a:rPr lang="cs-CZ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rgbClr val="FFFF00"/>
                </a:solidFill>
                <a:latin typeface="Comic Sans MS" pitchFamily="66" charset="0"/>
              </a:rPr>
              <a:t>the</a:t>
            </a:r>
            <a:r>
              <a:rPr lang="cs-CZ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rgbClr val="FFFF00"/>
                </a:solidFill>
                <a:latin typeface="Comic Sans MS" pitchFamily="66" charset="0"/>
              </a:rPr>
              <a:t>afternoon</a:t>
            </a:r>
            <a:r>
              <a:rPr lang="cs-CZ" dirty="0" smtClean="0">
                <a:solidFill>
                  <a:srgbClr val="FFFF00"/>
                </a:solidFill>
                <a:latin typeface="Comic Sans MS" pitchFamily="66" charset="0"/>
              </a:rPr>
              <a:t>,</a:t>
            </a:r>
            <a:br>
              <a:rPr lang="cs-CZ" dirty="0" smtClean="0">
                <a:solidFill>
                  <a:srgbClr val="FFFF00"/>
                </a:solidFill>
                <a:latin typeface="Comic Sans MS" pitchFamily="66" charset="0"/>
              </a:rPr>
            </a:br>
            <a:r>
              <a:rPr lang="cs-CZ" b="1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b="1" dirty="0" smtClean="0">
                <a:solidFill>
                  <a:srgbClr val="FFFF00"/>
                </a:solidFill>
                <a:latin typeface="Comic Sans MS" pitchFamily="66" charset="0"/>
              </a:rPr>
              <a:t>in </a:t>
            </a:r>
            <a:r>
              <a:rPr lang="cs-CZ" dirty="0" err="1" smtClean="0">
                <a:solidFill>
                  <a:srgbClr val="FFFF00"/>
                </a:solidFill>
                <a:latin typeface="Comic Sans MS" pitchFamily="66" charset="0"/>
              </a:rPr>
              <a:t>the</a:t>
            </a:r>
            <a:r>
              <a:rPr lang="cs-CZ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rgbClr val="FFFF00"/>
                </a:solidFill>
                <a:latin typeface="Comic Sans MS" pitchFamily="66" charset="0"/>
              </a:rPr>
              <a:t>evening</a:t>
            </a:r>
            <a:r>
              <a:rPr lang="cs-CZ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or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b="1" dirty="0" err="1" smtClean="0">
                <a:solidFill>
                  <a:srgbClr val="FFFF00"/>
                </a:solidFill>
                <a:latin typeface="Comic Sans MS" pitchFamily="66" charset="0"/>
              </a:rPr>
              <a:t>at</a:t>
            </a:r>
            <a:r>
              <a:rPr lang="cs-CZ" dirty="0" smtClean="0">
                <a:solidFill>
                  <a:srgbClr val="FFFF00"/>
                </a:solidFill>
                <a:latin typeface="Comic Sans MS" pitchFamily="66" charset="0"/>
              </a:rPr>
              <a:t> night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?</a:t>
            </a:r>
            <a:b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</a:br>
            <a:r>
              <a:rPr lang="cs-CZ" sz="1600" i="1" dirty="0" smtClean="0">
                <a:solidFill>
                  <a:schemeClr val="bg1"/>
                </a:solidFill>
                <a:latin typeface="Comic Sans MS" pitchFamily="66" charset="0"/>
              </a:rPr>
              <a:t>(Přijedou dopoledne, odpoledne, večer nebo v </a:t>
            </a:r>
            <a:r>
              <a:rPr lang="cs-CZ" sz="1600" i="1" smtClean="0">
                <a:solidFill>
                  <a:schemeClr val="bg1"/>
                </a:solidFill>
                <a:latin typeface="Comic Sans MS" pitchFamily="66" charset="0"/>
              </a:rPr>
              <a:t>noci?)</a:t>
            </a:r>
            <a:endParaRPr lang="cs-CZ" sz="1600" i="1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47291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200"/>
            </a:gs>
            <a:gs pos="14000">
              <a:srgbClr val="FF7A00"/>
            </a:gs>
            <a:gs pos="92000">
              <a:srgbClr val="FF0300"/>
            </a:gs>
            <a:gs pos="100000">
              <a:srgbClr val="4D0808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79512" y="836049"/>
            <a:ext cx="8927270" cy="11527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500" b="1" u="sng" dirty="0" smtClean="0">
                <a:latin typeface="Comic Sans MS" pitchFamily="66" charset="0"/>
              </a:rPr>
              <a:t>b) ve spojení s delšími časovými obdobími</a:t>
            </a:r>
            <a:br>
              <a:rPr lang="cs-CZ" sz="2500" b="1" u="sng" dirty="0" smtClean="0">
                <a:latin typeface="Comic Sans MS" pitchFamily="66" charset="0"/>
              </a:rPr>
            </a:br>
            <a:r>
              <a:rPr lang="cs-CZ" sz="2500" b="1" u="sng" dirty="0" smtClean="0">
                <a:latin typeface="Comic Sans MS" pitchFamily="66" charset="0"/>
              </a:rPr>
              <a:t> (měsíce, roční období, roky, desetiletí, století)</a:t>
            </a:r>
            <a:endParaRPr lang="cs-CZ" sz="2500" b="1" u="sng" dirty="0">
              <a:latin typeface="Comic Sans MS" pitchFamily="66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97704" y="1988840"/>
            <a:ext cx="6102488" cy="47525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500" b="1" dirty="0" smtClean="0">
                <a:latin typeface="Comic Sans MS" pitchFamily="66" charset="0"/>
              </a:rPr>
              <a:t>in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January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i="1" dirty="0" smtClean="0">
                <a:latin typeface="Comic Sans MS" pitchFamily="66" charset="0"/>
              </a:rPr>
              <a:t>(v lednu)</a:t>
            </a:r>
          </a:p>
          <a:p>
            <a:pPr algn="l"/>
            <a:r>
              <a:rPr lang="cs-CZ" sz="2500" b="1" dirty="0" smtClean="0">
                <a:latin typeface="Comic Sans MS" pitchFamily="66" charset="0"/>
              </a:rPr>
              <a:t>in </a:t>
            </a:r>
            <a:r>
              <a:rPr lang="cs-CZ" sz="2500" dirty="0" err="1" smtClean="0">
                <a:latin typeface="Comic Sans MS" pitchFamily="66" charset="0"/>
              </a:rPr>
              <a:t>September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i="1" dirty="0" smtClean="0">
                <a:latin typeface="Comic Sans MS" pitchFamily="66" charset="0"/>
              </a:rPr>
              <a:t>(v září)</a:t>
            </a:r>
          </a:p>
          <a:p>
            <a:pPr algn="l"/>
            <a:endParaRPr lang="cs-CZ" sz="2500" i="1" dirty="0" smtClean="0">
              <a:latin typeface="Comic Sans MS" pitchFamily="66" charset="0"/>
            </a:endParaRPr>
          </a:p>
          <a:p>
            <a:pPr algn="l"/>
            <a:r>
              <a:rPr lang="cs-CZ" sz="2500" b="1" dirty="0" smtClean="0">
                <a:latin typeface="Comic Sans MS" pitchFamily="66" charset="0"/>
              </a:rPr>
              <a:t>in </a:t>
            </a:r>
            <a:r>
              <a:rPr lang="cs-CZ" sz="2500" dirty="0" smtClean="0">
                <a:latin typeface="Comic Sans MS" pitchFamily="66" charset="0"/>
              </a:rPr>
              <a:t>(</a:t>
            </a:r>
            <a:r>
              <a:rPr lang="cs-CZ" sz="2500" dirty="0" err="1" smtClean="0">
                <a:latin typeface="Comic Sans MS" pitchFamily="66" charset="0"/>
              </a:rPr>
              <a:t>the</a:t>
            </a:r>
            <a:r>
              <a:rPr lang="cs-CZ" sz="2500" dirty="0" smtClean="0">
                <a:latin typeface="Comic Sans MS" pitchFamily="66" charset="0"/>
              </a:rPr>
              <a:t>) </a:t>
            </a:r>
            <a:r>
              <a:rPr lang="cs-CZ" sz="2500" dirty="0" err="1" smtClean="0">
                <a:latin typeface="Comic Sans MS" pitchFamily="66" charset="0"/>
              </a:rPr>
              <a:t>winter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i="1" dirty="0" smtClean="0">
                <a:latin typeface="Comic Sans MS" pitchFamily="66" charset="0"/>
              </a:rPr>
              <a:t>(v zimě)</a:t>
            </a:r>
          </a:p>
          <a:p>
            <a:pPr algn="l"/>
            <a:r>
              <a:rPr lang="cs-CZ" sz="2500" b="1" dirty="0" smtClean="0">
                <a:latin typeface="Comic Sans MS" pitchFamily="66" charset="0"/>
              </a:rPr>
              <a:t>in</a:t>
            </a:r>
            <a:r>
              <a:rPr lang="cs-CZ" sz="2500" dirty="0" smtClean="0">
                <a:latin typeface="Comic Sans MS" pitchFamily="66" charset="0"/>
              </a:rPr>
              <a:t> (</a:t>
            </a:r>
            <a:r>
              <a:rPr lang="cs-CZ" sz="2500" dirty="0" err="1" smtClean="0">
                <a:latin typeface="Comic Sans MS" pitchFamily="66" charset="0"/>
              </a:rPr>
              <a:t>the</a:t>
            </a:r>
            <a:r>
              <a:rPr lang="cs-CZ" sz="2500" dirty="0" smtClean="0">
                <a:latin typeface="Comic Sans MS" pitchFamily="66" charset="0"/>
              </a:rPr>
              <a:t>) </a:t>
            </a:r>
            <a:r>
              <a:rPr lang="cs-CZ" sz="2500" dirty="0" err="1" smtClean="0">
                <a:latin typeface="Comic Sans MS" pitchFamily="66" charset="0"/>
              </a:rPr>
              <a:t>summer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i="1" dirty="0" smtClean="0">
                <a:latin typeface="Comic Sans MS" pitchFamily="66" charset="0"/>
              </a:rPr>
              <a:t>(v létě)</a:t>
            </a:r>
          </a:p>
          <a:p>
            <a:pPr algn="l"/>
            <a:endParaRPr lang="cs-CZ" sz="2500" i="1" dirty="0">
              <a:latin typeface="Comic Sans MS" pitchFamily="66" charset="0"/>
            </a:endParaRPr>
          </a:p>
          <a:p>
            <a:pPr algn="l"/>
            <a:r>
              <a:rPr lang="cs-CZ" sz="2500" b="1" dirty="0" smtClean="0">
                <a:latin typeface="Comic Sans MS" pitchFamily="66" charset="0"/>
              </a:rPr>
              <a:t>in</a:t>
            </a:r>
            <a:r>
              <a:rPr lang="cs-CZ" sz="2500" dirty="0" smtClean="0">
                <a:latin typeface="Comic Sans MS" pitchFamily="66" charset="0"/>
              </a:rPr>
              <a:t> 2001 </a:t>
            </a:r>
            <a:r>
              <a:rPr lang="cs-CZ" sz="2500" i="1" dirty="0" smtClean="0">
                <a:latin typeface="Comic Sans MS" pitchFamily="66" charset="0"/>
              </a:rPr>
              <a:t>(v roce 2001)</a:t>
            </a:r>
          </a:p>
          <a:p>
            <a:pPr algn="l"/>
            <a:r>
              <a:rPr lang="cs-CZ" sz="2500" b="1" dirty="0" smtClean="0">
                <a:latin typeface="Comic Sans MS" pitchFamily="66" charset="0"/>
              </a:rPr>
              <a:t>in </a:t>
            </a:r>
            <a:r>
              <a:rPr lang="cs-CZ" sz="2500" dirty="0" smtClean="0">
                <a:latin typeface="Comic Sans MS" pitchFamily="66" charset="0"/>
              </a:rPr>
              <a:t>1990 </a:t>
            </a:r>
            <a:r>
              <a:rPr lang="cs-CZ" sz="2500" i="1" dirty="0" smtClean="0">
                <a:latin typeface="Comic Sans MS" pitchFamily="66" charset="0"/>
              </a:rPr>
              <a:t>(v roce 1990)</a:t>
            </a:r>
          </a:p>
          <a:p>
            <a:pPr algn="l"/>
            <a:endParaRPr lang="cs-CZ" sz="2500" i="1" dirty="0" smtClean="0">
              <a:latin typeface="Comic Sans MS" pitchFamily="66" charset="0"/>
            </a:endParaRPr>
          </a:p>
          <a:p>
            <a:pPr algn="l"/>
            <a:r>
              <a:rPr lang="cs-CZ" sz="2500" b="1" dirty="0" smtClean="0">
                <a:latin typeface="Comic Sans MS" pitchFamily="66" charset="0"/>
              </a:rPr>
              <a:t>in </a:t>
            </a:r>
            <a:r>
              <a:rPr lang="cs-CZ" sz="2500" dirty="0" err="1" smtClean="0">
                <a:latin typeface="Comic Sans MS" pitchFamily="66" charset="0"/>
              </a:rPr>
              <a:t>the</a:t>
            </a:r>
            <a:r>
              <a:rPr lang="cs-CZ" sz="2500" dirty="0" smtClean="0">
                <a:latin typeface="Comic Sans MS" pitchFamily="66" charset="0"/>
              </a:rPr>
              <a:t> 1960s/</a:t>
            </a:r>
            <a:r>
              <a:rPr lang="cs-CZ" sz="2500" dirty="0" err="1" smtClean="0">
                <a:latin typeface="Comic Sans MS" pitchFamily="66" charset="0"/>
              </a:rPr>
              <a:t>the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sixties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i="1" dirty="0" smtClean="0">
                <a:latin typeface="Comic Sans MS" pitchFamily="66" charset="0"/>
              </a:rPr>
              <a:t>(v 60. letech)</a:t>
            </a:r>
          </a:p>
          <a:p>
            <a:pPr algn="l"/>
            <a:r>
              <a:rPr lang="cs-CZ" sz="2500" b="1" dirty="0" smtClean="0">
                <a:latin typeface="Comic Sans MS" pitchFamily="66" charset="0"/>
              </a:rPr>
              <a:t>in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the</a:t>
            </a:r>
            <a:r>
              <a:rPr lang="cs-CZ" sz="2500" dirty="0" smtClean="0">
                <a:latin typeface="Comic Sans MS" pitchFamily="66" charset="0"/>
              </a:rPr>
              <a:t> 21st </a:t>
            </a:r>
            <a:r>
              <a:rPr lang="cs-CZ" sz="2500" dirty="0" err="1" smtClean="0">
                <a:latin typeface="Comic Sans MS" pitchFamily="66" charset="0"/>
              </a:rPr>
              <a:t>century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i="1" dirty="0" smtClean="0">
                <a:latin typeface="Comic Sans MS" pitchFamily="66" charset="0"/>
              </a:rPr>
              <a:t>(ve 21. století)</a:t>
            </a:r>
          </a:p>
          <a:p>
            <a:pPr algn="l"/>
            <a:endParaRPr lang="cs-CZ" sz="2500" i="1" dirty="0">
              <a:latin typeface="Comic Sans MS" pitchFamily="66" charset="0"/>
            </a:endParaRPr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3417970" y="108708"/>
            <a:ext cx="2090134" cy="800012"/>
          </a:xfrm>
          <a:noFill/>
          <a:ln w="3492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2. IN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6249145" y="1628800"/>
            <a:ext cx="2835220" cy="47525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2500" b="1" dirty="0" smtClean="0">
              <a:solidFill>
                <a:schemeClr val="accent6">
                  <a:lumMod val="20000"/>
                  <a:lumOff val="80000"/>
                </a:schemeClr>
              </a:solidFill>
              <a:latin typeface="Comic Sans MS" pitchFamily="66" charset="0"/>
            </a:endParaRPr>
          </a:p>
          <a:p>
            <a:pPr algn="l"/>
            <a:endParaRPr lang="cs-CZ" sz="2500" b="1" dirty="0">
              <a:solidFill>
                <a:schemeClr val="accent6">
                  <a:lumMod val="20000"/>
                  <a:lumOff val="80000"/>
                </a:schemeClr>
              </a:solidFill>
              <a:latin typeface="Comic Sans MS" pitchFamily="66" charset="0"/>
            </a:endParaRPr>
          </a:p>
          <a:p>
            <a:pPr algn="l"/>
            <a:r>
              <a:rPr lang="cs-CZ" sz="2500" b="1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Comic Sans MS" pitchFamily="66" charset="0"/>
              </a:rPr>
              <a:t>měsíc</a:t>
            </a:r>
          </a:p>
          <a:p>
            <a:pPr algn="l"/>
            <a:endParaRPr lang="cs-CZ" sz="2500" b="1" i="1" dirty="0">
              <a:solidFill>
                <a:schemeClr val="accent6">
                  <a:lumMod val="20000"/>
                  <a:lumOff val="80000"/>
                </a:schemeClr>
              </a:solidFill>
              <a:latin typeface="Comic Sans MS" pitchFamily="66" charset="0"/>
            </a:endParaRPr>
          </a:p>
          <a:p>
            <a:pPr algn="l"/>
            <a:endParaRPr lang="cs-CZ" sz="2500" b="1" i="1" dirty="0" smtClean="0">
              <a:solidFill>
                <a:schemeClr val="accent6">
                  <a:lumMod val="20000"/>
                  <a:lumOff val="80000"/>
                </a:schemeClr>
              </a:solidFill>
              <a:latin typeface="Comic Sans MS" pitchFamily="66" charset="0"/>
            </a:endParaRPr>
          </a:p>
          <a:p>
            <a:pPr algn="l"/>
            <a:r>
              <a:rPr lang="cs-CZ" sz="2500" b="1" i="1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Comic Sans MS" pitchFamily="66" charset="0"/>
              </a:rPr>
              <a:t>roční období</a:t>
            </a:r>
          </a:p>
          <a:p>
            <a:pPr algn="l"/>
            <a:endParaRPr lang="cs-CZ" sz="2500" b="1" i="1" dirty="0" smtClean="0">
              <a:solidFill>
                <a:schemeClr val="accent6">
                  <a:lumMod val="20000"/>
                  <a:lumOff val="80000"/>
                </a:schemeClr>
              </a:solidFill>
              <a:latin typeface="Comic Sans MS" pitchFamily="66" charset="0"/>
            </a:endParaRPr>
          </a:p>
          <a:p>
            <a:pPr algn="l"/>
            <a:endParaRPr lang="cs-CZ" sz="2500" b="1" i="1" dirty="0">
              <a:solidFill>
                <a:schemeClr val="accent6">
                  <a:lumMod val="20000"/>
                  <a:lumOff val="80000"/>
                </a:schemeClr>
              </a:solidFill>
              <a:latin typeface="Comic Sans MS" pitchFamily="66" charset="0"/>
            </a:endParaRPr>
          </a:p>
          <a:p>
            <a:pPr algn="l"/>
            <a:r>
              <a:rPr lang="cs-CZ" sz="2500" b="1" i="1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Comic Sans MS" pitchFamily="66" charset="0"/>
              </a:rPr>
              <a:t>rok</a:t>
            </a:r>
          </a:p>
          <a:p>
            <a:pPr algn="l"/>
            <a:endParaRPr lang="cs-CZ" sz="2500" b="1" i="1" dirty="0" smtClean="0">
              <a:solidFill>
                <a:schemeClr val="accent6">
                  <a:lumMod val="20000"/>
                  <a:lumOff val="80000"/>
                </a:schemeClr>
              </a:solidFill>
              <a:latin typeface="Comic Sans MS" pitchFamily="66" charset="0"/>
            </a:endParaRPr>
          </a:p>
          <a:p>
            <a:pPr algn="l"/>
            <a:endParaRPr lang="cs-CZ" sz="2500" b="1" i="1" dirty="0">
              <a:solidFill>
                <a:schemeClr val="accent6">
                  <a:lumMod val="20000"/>
                  <a:lumOff val="80000"/>
                </a:schemeClr>
              </a:solidFill>
              <a:latin typeface="Comic Sans MS" pitchFamily="66" charset="0"/>
            </a:endParaRPr>
          </a:p>
          <a:p>
            <a:pPr algn="l"/>
            <a:r>
              <a:rPr lang="cs-CZ" sz="2500" b="1" i="1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Comic Sans MS" pitchFamily="66" charset="0"/>
              </a:rPr>
              <a:t>desetiletí</a:t>
            </a:r>
          </a:p>
          <a:p>
            <a:pPr algn="l"/>
            <a:r>
              <a:rPr lang="cs-CZ" sz="2500" b="1" i="1" dirty="0" smtClean="0">
                <a:solidFill>
                  <a:schemeClr val="accent6">
                    <a:lumMod val="20000"/>
                    <a:lumOff val="80000"/>
                  </a:schemeClr>
                </a:solidFill>
                <a:latin typeface="Comic Sans MS" pitchFamily="66" charset="0"/>
              </a:rPr>
              <a:t>století</a:t>
            </a:r>
            <a:endParaRPr lang="cs-CZ" sz="2500" i="1" dirty="0" smtClean="0">
              <a:solidFill>
                <a:schemeClr val="accent6">
                  <a:lumMod val="20000"/>
                  <a:lumOff val="80000"/>
                </a:schemeClr>
              </a:solidFill>
              <a:latin typeface="Comic Sans MS" pitchFamily="66" charset="0"/>
            </a:endParaRPr>
          </a:p>
          <a:p>
            <a:pPr algn="l"/>
            <a:endParaRPr lang="cs-CZ" sz="2500" i="1" dirty="0">
              <a:solidFill>
                <a:schemeClr val="accent6">
                  <a:lumMod val="20000"/>
                  <a:lumOff val="80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987564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500"/>
                            </p:stCondLst>
                            <p:childTnLst>
                              <p:par>
                                <p:cTn id="6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000"/>
                            </p:stCondLst>
                            <p:childTnLst>
                              <p:par>
                                <p:cTn id="6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6500"/>
                            </p:stCondLst>
                            <p:childTnLst>
                              <p:par>
                                <p:cTn id="7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8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200"/>
            </a:gs>
            <a:gs pos="14000">
              <a:srgbClr val="FF7A00"/>
            </a:gs>
            <a:gs pos="92000">
              <a:srgbClr val="FF0300"/>
            </a:gs>
            <a:gs pos="100000">
              <a:srgbClr val="4D0808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79512" y="836049"/>
            <a:ext cx="8927270" cy="7927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b="1" u="sng" dirty="0" smtClean="0">
                <a:latin typeface="Comic Sans MS" pitchFamily="66" charset="0"/>
              </a:rPr>
              <a:t>c) ve smyslu „za nějakou dobu“</a:t>
            </a:r>
            <a:endParaRPr lang="cs-CZ" sz="2800" b="1" u="sng" dirty="0">
              <a:latin typeface="Comic Sans MS" pitchFamily="66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97704" y="1628800"/>
            <a:ext cx="5094376" cy="11521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500" b="1" dirty="0" smtClean="0">
                <a:latin typeface="Comic Sans MS" pitchFamily="66" charset="0"/>
              </a:rPr>
              <a:t>in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two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months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i="1" dirty="0" smtClean="0">
                <a:latin typeface="Comic Sans MS" pitchFamily="66" charset="0"/>
              </a:rPr>
              <a:t>(za dva měsíce)</a:t>
            </a:r>
          </a:p>
          <a:p>
            <a:pPr algn="l"/>
            <a:r>
              <a:rPr lang="cs-CZ" sz="2500" b="1" dirty="0" smtClean="0">
                <a:latin typeface="Comic Sans MS" pitchFamily="66" charset="0"/>
              </a:rPr>
              <a:t>in </a:t>
            </a:r>
            <a:r>
              <a:rPr lang="cs-CZ" sz="2500" dirty="0" smtClean="0">
                <a:latin typeface="Comic Sans MS" pitchFamily="66" charset="0"/>
              </a:rPr>
              <a:t>a </a:t>
            </a:r>
            <a:r>
              <a:rPr lang="cs-CZ" sz="2500" dirty="0" err="1" smtClean="0">
                <a:latin typeface="Comic Sans MS" pitchFamily="66" charset="0"/>
              </a:rPr>
              <a:t>few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minutes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i="1" dirty="0" smtClean="0">
                <a:latin typeface="Comic Sans MS" pitchFamily="66" charset="0"/>
              </a:rPr>
              <a:t>(za pár minut)</a:t>
            </a:r>
          </a:p>
          <a:p>
            <a:pPr algn="l"/>
            <a:endParaRPr lang="cs-CZ" sz="2500" i="1" dirty="0" smtClean="0">
              <a:latin typeface="Comic Sans MS" pitchFamily="66" charset="0"/>
            </a:endParaRPr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3417970" y="108708"/>
            <a:ext cx="2090134" cy="800012"/>
          </a:xfrm>
          <a:noFill/>
          <a:ln w="3492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2. IN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197704" y="2492896"/>
            <a:ext cx="8927270" cy="7927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b="1" u="sng" dirty="0" smtClean="0">
                <a:latin typeface="Comic Sans MS" pitchFamily="66" charset="0"/>
              </a:rPr>
              <a:t>d) s výrazy „past“, „</a:t>
            </a:r>
            <a:r>
              <a:rPr lang="cs-CZ" sz="2800" b="1" u="sng" dirty="0" err="1" smtClean="0">
                <a:latin typeface="Comic Sans MS" pitchFamily="66" charset="0"/>
              </a:rPr>
              <a:t>future</a:t>
            </a:r>
            <a:r>
              <a:rPr lang="cs-CZ" sz="2800" b="1" u="sng" dirty="0" smtClean="0">
                <a:latin typeface="Comic Sans MS" pitchFamily="66" charset="0"/>
              </a:rPr>
              <a:t>“</a:t>
            </a:r>
            <a:endParaRPr lang="cs-CZ" sz="2800" b="1" u="sng" dirty="0">
              <a:latin typeface="Comic Sans MS" pitchFamily="66" charset="0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219678" y="3237845"/>
            <a:ext cx="5094376" cy="11521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500" b="1" dirty="0" smtClean="0">
                <a:latin typeface="Comic Sans MS" pitchFamily="66" charset="0"/>
              </a:rPr>
              <a:t>in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the</a:t>
            </a:r>
            <a:r>
              <a:rPr lang="cs-CZ" sz="2500" dirty="0" smtClean="0">
                <a:latin typeface="Comic Sans MS" pitchFamily="66" charset="0"/>
              </a:rPr>
              <a:t> past </a:t>
            </a:r>
            <a:r>
              <a:rPr lang="cs-CZ" sz="2500" i="1" dirty="0" smtClean="0">
                <a:latin typeface="Comic Sans MS" pitchFamily="66" charset="0"/>
              </a:rPr>
              <a:t>(v minulosti)</a:t>
            </a:r>
          </a:p>
          <a:p>
            <a:pPr algn="l"/>
            <a:r>
              <a:rPr lang="cs-CZ" sz="2500" b="1" dirty="0" smtClean="0">
                <a:latin typeface="Comic Sans MS" pitchFamily="66" charset="0"/>
              </a:rPr>
              <a:t>in </a:t>
            </a:r>
            <a:r>
              <a:rPr lang="cs-CZ" sz="2500" dirty="0" err="1" smtClean="0">
                <a:latin typeface="Comic Sans MS" pitchFamily="66" charset="0"/>
              </a:rPr>
              <a:t>the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dirty="0" err="1" smtClean="0">
                <a:latin typeface="Comic Sans MS" pitchFamily="66" charset="0"/>
              </a:rPr>
              <a:t>future</a:t>
            </a:r>
            <a:r>
              <a:rPr lang="cs-CZ" sz="2500" dirty="0" smtClean="0">
                <a:latin typeface="Comic Sans MS" pitchFamily="66" charset="0"/>
              </a:rPr>
              <a:t> </a:t>
            </a:r>
            <a:r>
              <a:rPr lang="cs-CZ" sz="2500" i="1" dirty="0" smtClean="0">
                <a:latin typeface="Comic Sans MS" pitchFamily="66" charset="0"/>
              </a:rPr>
              <a:t>(v budoucnosti)</a:t>
            </a:r>
          </a:p>
          <a:p>
            <a:pPr algn="l"/>
            <a:endParaRPr lang="cs-CZ" sz="2500" i="1" dirty="0" smtClean="0">
              <a:latin typeface="Comic Sans MS" pitchFamily="66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95794" y="4031844"/>
            <a:ext cx="1703446" cy="1703446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Obláček 10"/>
          <p:cNvSpPr/>
          <p:nvPr/>
        </p:nvSpPr>
        <p:spPr>
          <a:xfrm>
            <a:off x="150079" y="4031844"/>
            <a:ext cx="6480720" cy="2554949"/>
          </a:xfrm>
          <a:prstGeom prst="cloudCallout">
            <a:avLst>
              <a:gd name="adj1" fmla="val 63427"/>
              <a:gd name="adj2" fmla="val -5293"/>
            </a:avLst>
          </a:prstGeom>
          <a:solidFill>
            <a:srgbClr val="C00000"/>
          </a:solidFill>
          <a:ln>
            <a:noFill/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  <a:latin typeface="Comic Sans MS" pitchFamily="66" charset="0"/>
              </a:rPr>
              <a:t>In</a:t>
            </a:r>
            <a:r>
              <a:rPr lang="cs-CZ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rgbClr val="FFFF00"/>
                </a:solidFill>
                <a:latin typeface="Comic Sans MS" pitchFamily="66" charset="0"/>
              </a:rPr>
              <a:t>the</a:t>
            </a:r>
            <a:r>
              <a:rPr lang="cs-CZ" dirty="0" smtClean="0">
                <a:solidFill>
                  <a:srgbClr val="FFFF00"/>
                </a:solidFill>
                <a:latin typeface="Comic Sans MS" pitchFamily="66" charset="0"/>
              </a:rPr>
              <a:t> past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people</a:t>
            </a:r>
            <a:r>
              <a:rPr lang="cs-CZ" dirty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used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carriages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to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travel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, </a:t>
            </a:r>
            <a:r>
              <a:rPr lang="cs-CZ" b="1" dirty="0" smtClean="0">
                <a:solidFill>
                  <a:srgbClr val="FFFF00"/>
                </a:solidFill>
                <a:latin typeface="Comic Sans MS" pitchFamily="66" charset="0"/>
              </a:rPr>
              <a:t>in</a:t>
            </a:r>
            <a:r>
              <a:rPr lang="cs-CZ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rgbClr val="FFFF00"/>
                </a:solidFill>
                <a:latin typeface="Comic Sans MS" pitchFamily="66" charset="0"/>
              </a:rPr>
              <a:t>the</a:t>
            </a:r>
            <a:r>
              <a:rPr lang="cs-CZ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rgbClr val="FFFF00"/>
                </a:solidFill>
                <a:latin typeface="Comic Sans MS" pitchFamily="66" charset="0"/>
              </a:rPr>
              <a:t>future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they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will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move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in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supermodern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cars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.</a:t>
            </a:r>
            <a:b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</a:br>
            <a:r>
              <a:rPr lang="cs-CZ" sz="1600" i="1" dirty="0" smtClean="0">
                <a:solidFill>
                  <a:schemeClr val="bg1"/>
                </a:solidFill>
                <a:latin typeface="Comic Sans MS" pitchFamily="66" charset="0"/>
              </a:rPr>
              <a:t>(V minulosti lidé používali k cestování kočáry, v budoucnosti se budou pohybovat v supermoderních autech.)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endParaRPr lang="cs-CZ" sz="1600" i="1" dirty="0">
              <a:solidFill>
                <a:schemeClr val="bg1"/>
              </a:solidFill>
              <a:latin typeface="Comic Sans MS" pitchFamily="66" charset="0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24129" y="5069984"/>
            <a:ext cx="1699016" cy="1699016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54014" y="1421112"/>
            <a:ext cx="1550234" cy="15502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Obláček 13"/>
          <p:cNvSpPr/>
          <p:nvPr/>
        </p:nvSpPr>
        <p:spPr>
          <a:xfrm>
            <a:off x="5969169" y="116632"/>
            <a:ext cx="3137614" cy="1638446"/>
          </a:xfrm>
          <a:prstGeom prst="cloudCallout">
            <a:avLst>
              <a:gd name="adj1" fmla="val -37296"/>
              <a:gd name="adj2" fmla="val 51829"/>
            </a:avLst>
          </a:prstGeom>
          <a:solidFill>
            <a:srgbClr val="C00000"/>
          </a:solidFill>
          <a:ln>
            <a:noFill/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I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will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be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back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/>
            </a:r>
            <a:b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</a:br>
            <a:r>
              <a:rPr lang="cs-CZ" b="1" dirty="0" smtClean="0">
                <a:solidFill>
                  <a:srgbClr val="FFFF00"/>
                </a:solidFill>
                <a:latin typeface="Comic Sans MS" pitchFamily="66" charset="0"/>
              </a:rPr>
              <a:t>in </a:t>
            </a:r>
            <a:r>
              <a:rPr lang="cs-CZ" dirty="0" err="1" smtClean="0">
                <a:solidFill>
                  <a:srgbClr val="FFFF00"/>
                </a:solidFill>
                <a:latin typeface="Comic Sans MS" pitchFamily="66" charset="0"/>
              </a:rPr>
              <a:t>two</a:t>
            </a:r>
            <a:r>
              <a:rPr lang="cs-CZ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rgbClr val="FFFF00"/>
                </a:solidFill>
                <a:latin typeface="Comic Sans MS" pitchFamily="66" charset="0"/>
              </a:rPr>
              <a:t>months</a:t>
            </a:r>
            <a:r>
              <a:rPr lang="cs-CZ" b="1" dirty="0" smtClean="0">
                <a:solidFill>
                  <a:schemeClr val="bg1"/>
                </a:solidFill>
                <a:latin typeface="Comic Sans MS" pitchFamily="66" charset="0"/>
              </a:rPr>
              <a:t>.</a:t>
            </a:r>
            <a:r>
              <a:rPr lang="cs-CZ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cs-CZ" i="1" dirty="0" smtClean="0">
                <a:solidFill>
                  <a:schemeClr val="bg1"/>
                </a:solidFill>
                <a:latin typeface="Comic Sans MS" pitchFamily="66" charset="0"/>
              </a:rPr>
              <a:t>(Vrátím se za dva měsíce.) </a:t>
            </a:r>
            <a:endParaRPr lang="cs-CZ" sz="1600" i="1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261252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9" grpId="0"/>
      <p:bldP spid="11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17970" y="108708"/>
            <a:ext cx="2090134" cy="800012"/>
          </a:xfrm>
          <a:noFill/>
          <a:ln w="3492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3. ON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79512" y="908720"/>
            <a:ext cx="6480720" cy="72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b="1" dirty="0" smtClean="0">
                <a:latin typeface="Comic Sans MS" pitchFamily="66" charset="0"/>
              </a:rPr>
              <a:t>Časovou předložku „ON“ používáme: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9988" y="1484784"/>
            <a:ext cx="5282092" cy="72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b="1" u="sng" dirty="0" smtClean="0">
                <a:latin typeface="Comic Sans MS" pitchFamily="66" charset="0"/>
              </a:rPr>
              <a:t>a) se dny v týdnu</a:t>
            </a:r>
            <a:endParaRPr lang="cs-CZ" sz="2800" b="1" i="1" dirty="0">
              <a:latin typeface="Comic Sans MS" pitchFamily="66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98817" y="2348880"/>
            <a:ext cx="3640093" cy="7267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600" b="1" dirty="0" smtClean="0">
                <a:latin typeface="Comic Sans MS" pitchFamily="66" charset="0"/>
              </a:rPr>
              <a:t>on </a:t>
            </a:r>
            <a:r>
              <a:rPr lang="cs-CZ" sz="3600" dirty="0" err="1" smtClean="0">
                <a:latin typeface="Comic Sans MS" pitchFamily="66" charset="0"/>
              </a:rPr>
              <a:t>Monday</a:t>
            </a:r>
            <a:r>
              <a:rPr lang="cs-CZ" sz="3600" dirty="0" smtClean="0">
                <a:latin typeface="Comic Sans MS" pitchFamily="66" charset="0"/>
              </a:rPr>
              <a:t> </a:t>
            </a:r>
            <a:r>
              <a:rPr lang="cs-CZ" sz="3600" i="1" dirty="0" smtClean="0">
                <a:latin typeface="Comic Sans MS" pitchFamily="66" charset="0"/>
              </a:rPr>
              <a:t>(v pondělí)</a:t>
            </a:r>
          </a:p>
          <a:p>
            <a:pPr algn="l"/>
            <a:r>
              <a:rPr lang="cs-CZ" sz="3600" b="1" dirty="0" smtClean="0">
                <a:latin typeface="Comic Sans MS" pitchFamily="66" charset="0"/>
              </a:rPr>
              <a:t>on </a:t>
            </a:r>
            <a:r>
              <a:rPr lang="cs-CZ" sz="3600" dirty="0" err="1" smtClean="0">
                <a:latin typeface="Comic Sans MS" pitchFamily="66" charset="0"/>
              </a:rPr>
              <a:t>Saturday</a:t>
            </a:r>
            <a:r>
              <a:rPr lang="cs-CZ" sz="3600" dirty="0" smtClean="0">
                <a:latin typeface="Comic Sans MS" pitchFamily="66" charset="0"/>
              </a:rPr>
              <a:t> </a:t>
            </a:r>
            <a:r>
              <a:rPr lang="cs-CZ" sz="3600" i="1" dirty="0" smtClean="0">
                <a:latin typeface="Comic Sans MS" pitchFamily="66" charset="0"/>
              </a:rPr>
              <a:t>(v sobotu) </a:t>
            </a: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0" y="3212976"/>
            <a:ext cx="7092280" cy="72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b="1" u="sng" dirty="0" smtClean="0">
                <a:latin typeface="Comic Sans MS" pitchFamily="66" charset="0"/>
              </a:rPr>
              <a:t>b) s částmi konkrétních dnů</a:t>
            </a:r>
            <a:endParaRPr lang="cs-CZ" sz="2800" b="1" i="1" dirty="0">
              <a:latin typeface="Comic Sans MS" pitchFamily="66" charset="0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492098" y="3933056"/>
            <a:ext cx="5304037" cy="98914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600" b="1" dirty="0" smtClean="0">
                <a:latin typeface="Comic Sans MS" pitchFamily="66" charset="0"/>
              </a:rPr>
              <a:t>on </a:t>
            </a:r>
            <a:r>
              <a:rPr lang="cs-CZ" sz="3600" dirty="0" err="1" smtClean="0">
                <a:latin typeface="Comic Sans MS" pitchFamily="66" charset="0"/>
              </a:rPr>
              <a:t>Tuesday</a:t>
            </a:r>
            <a:r>
              <a:rPr lang="cs-CZ" sz="3600" dirty="0" smtClean="0">
                <a:latin typeface="Comic Sans MS" pitchFamily="66" charset="0"/>
              </a:rPr>
              <a:t> </a:t>
            </a:r>
            <a:r>
              <a:rPr lang="cs-CZ" sz="3600" dirty="0" err="1" smtClean="0">
                <a:latin typeface="Comic Sans MS" pitchFamily="66" charset="0"/>
              </a:rPr>
              <a:t>morning</a:t>
            </a:r>
            <a:r>
              <a:rPr lang="cs-CZ" sz="3600" dirty="0" smtClean="0">
                <a:latin typeface="Comic Sans MS" pitchFamily="66" charset="0"/>
              </a:rPr>
              <a:t> </a:t>
            </a:r>
            <a:r>
              <a:rPr lang="cs-CZ" sz="3600" i="1" dirty="0" smtClean="0">
                <a:latin typeface="Comic Sans MS" pitchFamily="66" charset="0"/>
              </a:rPr>
              <a:t>(v úterý ráno)</a:t>
            </a:r>
          </a:p>
          <a:p>
            <a:pPr algn="l"/>
            <a:r>
              <a:rPr lang="cs-CZ" sz="3600" b="1" dirty="0" smtClean="0">
                <a:latin typeface="Comic Sans MS" pitchFamily="66" charset="0"/>
              </a:rPr>
              <a:t>on </a:t>
            </a:r>
            <a:r>
              <a:rPr lang="cs-CZ" sz="3600" dirty="0" err="1" smtClean="0">
                <a:latin typeface="Comic Sans MS" pitchFamily="66" charset="0"/>
              </a:rPr>
              <a:t>Friday</a:t>
            </a:r>
            <a:r>
              <a:rPr lang="cs-CZ" sz="3600" dirty="0" smtClean="0">
                <a:latin typeface="Comic Sans MS" pitchFamily="66" charset="0"/>
              </a:rPr>
              <a:t> night </a:t>
            </a:r>
            <a:r>
              <a:rPr lang="cs-CZ" sz="3600" i="1" dirty="0" smtClean="0">
                <a:latin typeface="Comic Sans MS" pitchFamily="66" charset="0"/>
              </a:rPr>
              <a:t>(v pátek večer) </a:t>
            </a:r>
          </a:p>
        </p:txBody>
      </p:sp>
      <p:sp>
        <p:nvSpPr>
          <p:cNvPr id="15" name="Obláček 14"/>
          <p:cNvSpPr/>
          <p:nvPr/>
        </p:nvSpPr>
        <p:spPr>
          <a:xfrm>
            <a:off x="3779912" y="4579929"/>
            <a:ext cx="5184576" cy="1834869"/>
          </a:xfrm>
          <a:prstGeom prst="cloudCallout">
            <a:avLst>
              <a:gd name="adj1" fmla="val -54099"/>
              <a:gd name="adj2" fmla="val 36461"/>
            </a:avLst>
          </a:prstGeom>
          <a:solidFill>
            <a:srgbClr val="C00000"/>
          </a:solidFill>
          <a:ln>
            <a:noFill/>
          </a:ln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Will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you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come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b="1" dirty="0" smtClean="0">
                <a:solidFill>
                  <a:srgbClr val="FFFF00"/>
                </a:solidFill>
                <a:latin typeface="Comic Sans MS" pitchFamily="66" charset="0"/>
              </a:rPr>
              <a:t>on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rgbClr val="FFFF00"/>
                </a:solidFill>
                <a:latin typeface="Comic Sans MS" pitchFamily="66" charset="0"/>
              </a:rPr>
              <a:t>Sunday</a:t>
            </a:r>
            <a:r>
              <a:rPr lang="cs-CZ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rgbClr val="FFFF00"/>
                </a:solidFill>
                <a:latin typeface="Comic Sans MS" pitchFamily="66" charset="0"/>
              </a:rPr>
              <a:t>evening</a:t>
            </a:r>
            <a:r>
              <a:rPr lang="cs-CZ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Comic Sans MS" pitchFamily="66" charset="0"/>
              </a:rPr>
              <a:t>or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rgbClr val="FFFF00"/>
                </a:solidFill>
                <a:latin typeface="Comic Sans MS" pitchFamily="66" charset="0"/>
              </a:rPr>
              <a:t>Monday</a:t>
            </a:r>
            <a:r>
              <a:rPr lang="cs-CZ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rgbClr val="FFFF00"/>
                </a:solidFill>
                <a:latin typeface="Comic Sans MS" pitchFamily="66" charset="0"/>
              </a:rPr>
              <a:t>morning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?</a:t>
            </a:r>
            <a:b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</a:b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i="1" dirty="0" smtClean="0">
                <a:solidFill>
                  <a:schemeClr val="bg1"/>
                </a:solidFill>
                <a:latin typeface="Comic Sans MS" pitchFamily="66" charset="0"/>
              </a:rPr>
              <a:t>(Přijdeš v neděli večer nebo</a:t>
            </a:r>
            <a:br>
              <a:rPr lang="cs-CZ" i="1" dirty="0" smtClean="0">
                <a:solidFill>
                  <a:schemeClr val="bg1"/>
                </a:solidFill>
                <a:latin typeface="Comic Sans MS" pitchFamily="66" charset="0"/>
              </a:rPr>
            </a:br>
            <a:r>
              <a:rPr lang="cs-CZ" i="1" dirty="0" smtClean="0">
                <a:solidFill>
                  <a:schemeClr val="bg1"/>
                </a:solidFill>
                <a:latin typeface="Comic Sans MS" pitchFamily="66" charset="0"/>
              </a:rPr>
              <a:t>v pondělí ráno?)</a:t>
            </a:r>
            <a:endParaRPr lang="cs-CZ" sz="1600" i="1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951979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1" grpId="0"/>
      <p:bldP spid="12" grpId="0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17970" y="108708"/>
            <a:ext cx="2090134" cy="800012"/>
          </a:xfrm>
          <a:noFill/>
          <a:ln w="3492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3. ON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79512" y="908720"/>
            <a:ext cx="6480720" cy="72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b="1" dirty="0" smtClean="0">
                <a:latin typeface="Comic Sans MS" pitchFamily="66" charset="0"/>
              </a:rPr>
              <a:t>Časovou předložku „ON“ používáme: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9987" y="1484784"/>
            <a:ext cx="6146189" cy="72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b="1" u="sng" dirty="0" smtClean="0">
                <a:latin typeface="Comic Sans MS" pitchFamily="66" charset="0"/>
              </a:rPr>
              <a:t>c) s konkrétním datem</a:t>
            </a:r>
            <a:endParaRPr lang="cs-CZ" sz="2800" b="1" i="1" dirty="0">
              <a:latin typeface="Comic Sans MS" pitchFamily="66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98817" y="2348880"/>
            <a:ext cx="3640093" cy="7267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600" b="1" dirty="0" smtClean="0">
                <a:latin typeface="Comic Sans MS" pitchFamily="66" charset="0"/>
              </a:rPr>
              <a:t>on </a:t>
            </a:r>
            <a:r>
              <a:rPr lang="cs-CZ" sz="3600" dirty="0" err="1" smtClean="0">
                <a:latin typeface="Comic Sans MS" pitchFamily="66" charset="0"/>
              </a:rPr>
              <a:t>January</a:t>
            </a:r>
            <a:r>
              <a:rPr lang="cs-CZ" sz="3600" dirty="0" smtClean="0">
                <a:latin typeface="Comic Sans MS" pitchFamily="66" charset="0"/>
              </a:rPr>
              <a:t> 1st </a:t>
            </a:r>
            <a:r>
              <a:rPr lang="cs-CZ" sz="3600" i="1" dirty="0" smtClean="0">
                <a:latin typeface="Comic Sans MS" pitchFamily="66" charset="0"/>
              </a:rPr>
              <a:t>(1. ledna)</a:t>
            </a:r>
          </a:p>
          <a:p>
            <a:pPr algn="l"/>
            <a:r>
              <a:rPr lang="cs-CZ" sz="3600" b="1" dirty="0" smtClean="0">
                <a:latin typeface="Comic Sans MS" pitchFamily="66" charset="0"/>
              </a:rPr>
              <a:t>on </a:t>
            </a:r>
            <a:r>
              <a:rPr lang="cs-CZ" sz="3600" dirty="0" smtClean="0">
                <a:latin typeface="Comic Sans MS" pitchFamily="66" charset="0"/>
              </a:rPr>
              <a:t>26 June </a:t>
            </a:r>
            <a:r>
              <a:rPr lang="cs-CZ" sz="3600" i="1" dirty="0" smtClean="0">
                <a:latin typeface="Comic Sans MS" pitchFamily="66" charset="0"/>
              </a:rPr>
              <a:t>(26. června) </a:t>
            </a: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0" y="3212976"/>
            <a:ext cx="6787542" cy="72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b="1" u="sng" dirty="0" smtClean="0">
                <a:latin typeface="Comic Sans MS" pitchFamily="66" charset="0"/>
              </a:rPr>
              <a:t>d) se „speciálními dny“</a:t>
            </a:r>
            <a:endParaRPr lang="cs-CZ" sz="2800" b="1" i="1" dirty="0">
              <a:latin typeface="Comic Sans MS" pitchFamily="66" charset="0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492098" y="3933056"/>
            <a:ext cx="5304037" cy="12961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600" b="1" dirty="0" smtClean="0">
                <a:latin typeface="Comic Sans MS" pitchFamily="66" charset="0"/>
              </a:rPr>
              <a:t>on </a:t>
            </a:r>
            <a:r>
              <a:rPr lang="cs-CZ" sz="3600" dirty="0" smtClean="0">
                <a:latin typeface="Comic Sans MS" pitchFamily="66" charset="0"/>
              </a:rPr>
              <a:t>my </a:t>
            </a:r>
            <a:r>
              <a:rPr lang="cs-CZ" sz="3600" dirty="0" err="1" smtClean="0">
                <a:latin typeface="Comic Sans MS" pitchFamily="66" charset="0"/>
              </a:rPr>
              <a:t>birthday</a:t>
            </a:r>
            <a:r>
              <a:rPr lang="cs-CZ" sz="3600" dirty="0" smtClean="0">
                <a:latin typeface="Comic Sans MS" pitchFamily="66" charset="0"/>
              </a:rPr>
              <a:t> </a:t>
            </a:r>
            <a:r>
              <a:rPr lang="cs-CZ" sz="3600" i="1" dirty="0" smtClean="0">
                <a:latin typeface="Comic Sans MS" pitchFamily="66" charset="0"/>
              </a:rPr>
              <a:t>(na mé narozeniny)</a:t>
            </a:r>
          </a:p>
          <a:p>
            <a:pPr algn="l"/>
            <a:r>
              <a:rPr lang="cs-CZ" sz="3600" b="1" dirty="0" smtClean="0">
                <a:latin typeface="Comic Sans MS" pitchFamily="66" charset="0"/>
              </a:rPr>
              <a:t>on </a:t>
            </a:r>
            <a:r>
              <a:rPr lang="cs-CZ" sz="3600" dirty="0" err="1" smtClean="0">
                <a:latin typeface="Comic Sans MS" pitchFamily="66" charset="0"/>
              </a:rPr>
              <a:t>Christmas</a:t>
            </a:r>
            <a:r>
              <a:rPr lang="cs-CZ" sz="3600" dirty="0" smtClean="0">
                <a:latin typeface="Comic Sans MS" pitchFamily="66" charset="0"/>
              </a:rPr>
              <a:t> </a:t>
            </a:r>
            <a:r>
              <a:rPr lang="cs-CZ" sz="3600" dirty="0" err="1" smtClean="0">
                <a:latin typeface="Comic Sans MS" pitchFamily="66" charset="0"/>
              </a:rPr>
              <a:t>day</a:t>
            </a:r>
            <a:r>
              <a:rPr lang="cs-CZ" sz="3600" i="1" dirty="0" smtClean="0">
                <a:latin typeface="Comic Sans MS" pitchFamily="66" charset="0"/>
              </a:rPr>
              <a:t>(na Štědrý den) </a:t>
            </a:r>
          </a:p>
          <a:p>
            <a:pPr algn="l"/>
            <a:r>
              <a:rPr lang="cs-CZ" sz="3600" b="1" dirty="0" smtClean="0">
                <a:latin typeface="Comic Sans MS" pitchFamily="66" charset="0"/>
              </a:rPr>
              <a:t>on</a:t>
            </a:r>
            <a:r>
              <a:rPr lang="cs-CZ" sz="3600" dirty="0" smtClean="0">
                <a:latin typeface="Comic Sans MS" pitchFamily="66" charset="0"/>
              </a:rPr>
              <a:t> New </a:t>
            </a:r>
            <a:r>
              <a:rPr lang="cs-CZ" sz="3600" dirty="0" err="1" smtClean="0">
                <a:latin typeface="Comic Sans MS" pitchFamily="66" charset="0"/>
              </a:rPr>
              <a:t>Year´s</a:t>
            </a:r>
            <a:r>
              <a:rPr lang="cs-CZ" sz="3600" dirty="0" smtClean="0">
                <a:latin typeface="Comic Sans MS" pitchFamily="66" charset="0"/>
              </a:rPr>
              <a:t> </a:t>
            </a:r>
            <a:r>
              <a:rPr lang="cs-CZ" sz="3600" dirty="0" err="1" smtClean="0">
                <a:latin typeface="Comic Sans MS" pitchFamily="66" charset="0"/>
              </a:rPr>
              <a:t>Eve</a:t>
            </a:r>
            <a:r>
              <a:rPr lang="cs-CZ" sz="3600" dirty="0" smtClean="0">
                <a:latin typeface="Comic Sans MS" pitchFamily="66" charset="0"/>
              </a:rPr>
              <a:t> (</a:t>
            </a:r>
            <a:r>
              <a:rPr lang="cs-CZ" sz="3600" i="1" dirty="0" smtClean="0">
                <a:latin typeface="Comic Sans MS" pitchFamily="66" charset="0"/>
              </a:rPr>
              <a:t>na Silvestra)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64288" y="4581135"/>
            <a:ext cx="1832233" cy="1832233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19118" y="4982025"/>
            <a:ext cx="1875975" cy="1875975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96136" y="3020929"/>
            <a:ext cx="1961096" cy="1961096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4410893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1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200"/>
            </a:gs>
            <a:gs pos="17000">
              <a:srgbClr val="FF7A00"/>
            </a:gs>
            <a:gs pos="85000">
              <a:srgbClr val="FF0300"/>
            </a:gs>
            <a:gs pos="100000">
              <a:srgbClr val="4D0808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dirty="0" err="1" smtClean="0">
                <a:latin typeface="Comic Sans MS" pitchFamily="66" charset="0"/>
              </a:rPr>
              <a:t>Now</a:t>
            </a:r>
            <a:r>
              <a:rPr lang="cs-CZ" sz="2800" dirty="0" smtClean="0">
                <a:latin typeface="Comic Sans MS" pitchFamily="66" charset="0"/>
              </a:rPr>
              <a:t>, </a:t>
            </a:r>
            <a:r>
              <a:rPr lang="cs-CZ" sz="2800" dirty="0" err="1" smtClean="0">
                <a:latin typeface="Comic Sans MS" pitchFamily="66" charset="0"/>
              </a:rPr>
              <a:t>look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at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your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worksheet</a:t>
            </a:r>
            <a:r>
              <a:rPr lang="cs-CZ" sz="2800" dirty="0" smtClean="0">
                <a:latin typeface="Comic Sans MS" pitchFamily="66" charset="0"/>
              </a:rPr>
              <a:t> and do </a:t>
            </a:r>
            <a:r>
              <a:rPr lang="cs-CZ" sz="2800" dirty="0" err="1" smtClean="0">
                <a:latin typeface="Comic Sans MS" pitchFamily="66" charset="0"/>
              </a:rPr>
              <a:t>exercise</a:t>
            </a:r>
            <a:r>
              <a:rPr lang="cs-CZ" sz="2800" dirty="0">
                <a:latin typeface="Comic Sans MS" pitchFamily="66" charset="0"/>
              </a:rPr>
              <a:t> </a:t>
            </a:r>
            <a:r>
              <a:rPr lang="cs-CZ" sz="2800" dirty="0" smtClean="0">
                <a:latin typeface="Comic Sans MS" pitchFamily="66" charset="0"/>
              </a:rPr>
              <a:t>1.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1138734"/>
            <a:ext cx="3024336" cy="7780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 algn="l">
              <a:buFont typeface="Arial" pitchFamily="34" charset="0"/>
              <a:buChar char="•"/>
            </a:pPr>
            <a:r>
              <a:rPr lang="cs-CZ" sz="2800" dirty="0" err="1" smtClean="0">
                <a:latin typeface="Comic Sans MS" pitchFamily="66" charset="0"/>
              </a:rPr>
              <a:t>Let´s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check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it</a:t>
            </a:r>
            <a:r>
              <a:rPr lang="cs-CZ" sz="2800" dirty="0">
                <a:latin typeface="Comic Sans MS" pitchFamily="66" charset="0"/>
              </a:rPr>
              <a:t>: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51520" y="1916832"/>
            <a:ext cx="4320480" cy="46085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514350" indent="-514350" algn="l">
              <a:buAutoNum type="arabicPeriod"/>
            </a:pPr>
            <a:r>
              <a:rPr lang="cs-CZ" sz="2800" b="1" dirty="0" smtClean="0">
                <a:solidFill>
                  <a:srgbClr val="FFFF00"/>
                </a:solidFill>
                <a:latin typeface="Comic Sans MS" pitchFamily="66" charset="0"/>
              </a:rPr>
              <a:t>AT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midnight</a:t>
            </a:r>
            <a:endParaRPr lang="cs-CZ" sz="2800" dirty="0" smtClean="0">
              <a:latin typeface="Comic Sans MS" pitchFamily="66" charset="0"/>
            </a:endParaRPr>
          </a:p>
          <a:p>
            <a:pPr marL="514350" indent="-514350" algn="l">
              <a:buAutoNum type="arabicPeriod"/>
            </a:pPr>
            <a:r>
              <a:rPr lang="cs-CZ" sz="2800" b="1" dirty="0" smtClean="0">
                <a:solidFill>
                  <a:srgbClr val="FFFF00"/>
                </a:solidFill>
                <a:latin typeface="Comic Sans MS" pitchFamily="66" charset="0"/>
              </a:rPr>
              <a:t>IN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the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morning</a:t>
            </a:r>
            <a:endParaRPr lang="cs-CZ" sz="2800" dirty="0" smtClean="0">
              <a:latin typeface="Comic Sans MS" pitchFamily="66" charset="0"/>
            </a:endParaRPr>
          </a:p>
          <a:p>
            <a:pPr marL="514350" indent="-514350" algn="l">
              <a:buAutoNum type="arabicPeriod"/>
            </a:pPr>
            <a:r>
              <a:rPr lang="cs-CZ" sz="2800" b="1" dirty="0" smtClean="0">
                <a:solidFill>
                  <a:srgbClr val="FFFF00"/>
                </a:solidFill>
                <a:latin typeface="Comic Sans MS" pitchFamily="66" charset="0"/>
              </a:rPr>
              <a:t>AT</a:t>
            </a:r>
            <a:r>
              <a:rPr lang="cs-CZ" sz="2800" dirty="0" smtClean="0">
                <a:latin typeface="Comic Sans MS" pitchFamily="66" charset="0"/>
              </a:rPr>
              <a:t> 7:45</a:t>
            </a:r>
          </a:p>
          <a:p>
            <a:pPr marL="514350" indent="-514350" algn="l">
              <a:buAutoNum type="arabicPeriod"/>
            </a:pPr>
            <a:r>
              <a:rPr lang="cs-CZ" sz="2800" b="1" dirty="0" smtClean="0">
                <a:solidFill>
                  <a:srgbClr val="FFFF00"/>
                </a:solidFill>
                <a:latin typeface="Comic Sans MS" pitchFamily="66" charset="0"/>
              </a:rPr>
              <a:t>ON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Monday</a:t>
            </a:r>
            <a:endParaRPr lang="cs-CZ" sz="2800" dirty="0" smtClean="0">
              <a:latin typeface="Comic Sans MS" pitchFamily="66" charset="0"/>
            </a:endParaRPr>
          </a:p>
          <a:p>
            <a:pPr marL="514350" indent="-514350" algn="l">
              <a:buAutoNum type="arabicPeriod"/>
            </a:pPr>
            <a:r>
              <a:rPr lang="cs-CZ" sz="2800" b="1" dirty="0" smtClean="0">
                <a:solidFill>
                  <a:srgbClr val="FFFF00"/>
                </a:solidFill>
                <a:latin typeface="Comic Sans MS" pitchFamily="66" charset="0"/>
              </a:rPr>
              <a:t>ON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Monday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morning</a:t>
            </a:r>
            <a:endParaRPr lang="cs-CZ" sz="2800" dirty="0" smtClean="0">
              <a:latin typeface="Comic Sans MS" pitchFamily="66" charset="0"/>
            </a:endParaRPr>
          </a:p>
          <a:p>
            <a:pPr marL="514350" indent="-514350" algn="l">
              <a:buAutoNum type="arabicPeriod"/>
            </a:pPr>
            <a:r>
              <a:rPr lang="cs-CZ" sz="2800" b="1" dirty="0" smtClean="0">
                <a:solidFill>
                  <a:srgbClr val="FFFF00"/>
                </a:solidFill>
                <a:latin typeface="Comic Sans MS" pitchFamily="66" charset="0"/>
              </a:rPr>
              <a:t>ON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Monday</a:t>
            </a:r>
            <a:r>
              <a:rPr lang="cs-CZ" sz="2800" dirty="0" smtClean="0">
                <a:latin typeface="Comic Sans MS" pitchFamily="66" charset="0"/>
              </a:rPr>
              <a:t> night</a:t>
            </a:r>
          </a:p>
          <a:p>
            <a:pPr marL="514350" indent="-514350" algn="l">
              <a:buAutoNum type="arabicPeriod"/>
            </a:pPr>
            <a:r>
              <a:rPr lang="cs-CZ" sz="2800" b="1" dirty="0" smtClean="0">
                <a:solidFill>
                  <a:srgbClr val="FFFF00"/>
                </a:solidFill>
                <a:latin typeface="Comic Sans MS" pitchFamily="66" charset="0"/>
              </a:rPr>
              <a:t>IN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the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summer</a:t>
            </a:r>
            <a:endParaRPr lang="cs-CZ" sz="2800" dirty="0" smtClean="0">
              <a:latin typeface="Comic Sans MS" pitchFamily="66" charset="0"/>
            </a:endParaRPr>
          </a:p>
          <a:p>
            <a:pPr marL="514350" indent="-514350" algn="l">
              <a:buAutoNum type="arabicPeriod"/>
            </a:pPr>
            <a:r>
              <a:rPr lang="cs-CZ" sz="2800" b="1" dirty="0" smtClean="0">
                <a:solidFill>
                  <a:srgbClr val="FFFF00"/>
                </a:solidFill>
                <a:latin typeface="Comic Sans MS" pitchFamily="66" charset="0"/>
              </a:rPr>
              <a:t>IN</a:t>
            </a:r>
            <a:r>
              <a:rPr lang="cs-CZ" sz="2800" dirty="0" smtClean="0">
                <a:latin typeface="Comic Sans MS" pitchFamily="66" charset="0"/>
              </a:rPr>
              <a:t> August</a:t>
            </a:r>
          </a:p>
          <a:p>
            <a:pPr marL="514350" indent="-514350" algn="l">
              <a:buAutoNum type="arabicPeriod"/>
            </a:pPr>
            <a:r>
              <a:rPr lang="cs-CZ" sz="2800" b="1" dirty="0" smtClean="0">
                <a:solidFill>
                  <a:srgbClr val="FFFF00"/>
                </a:solidFill>
                <a:latin typeface="Comic Sans MS" pitchFamily="66" charset="0"/>
              </a:rPr>
              <a:t>ON </a:t>
            </a:r>
            <a:r>
              <a:rPr lang="cs-CZ" sz="2800" dirty="0" smtClean="0">
                <a:latin typeface="Comic Sans MS" pitchFamily="66" charset="0"/>
              </a:rPr>
              <a:t>August 1st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0" y="1988840"/>
            <a:ext cx="4320480" cy="46085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514350" indent="-514350" algn="l">
              <a:buFont typeface="+mj-lt"/>
              <a:buAutoNum type="arabicPeriod" startAt="10"/>
            </a:pPr>
            <a:r>
              <a:rPr lang="cs-CZ" sz="2800" b="1" dirty="0" smtClean="0">
                <a:solidFill>
                  <a:srgbClr val="FFFF00"/>
                </a:solidFill>
                <a:latin typeface="Comic Sans MS" pitchFamily="66" charset="0"/>
              </a:rPr>
              <a:t> AT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the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weekend</a:t>
            </a:r>
            <a:endParaRPr lang="cs-CZ" sz="2800" dirty="0" smtClean="0">
              <a:latin typeface="Comic Sans MS" pitchFamily="66" charset="0"/>
            </a:endParaRPr>
          </a:p>
          <a:p>
            <a:pPr marL="514350" indent="-514350" algn="l">
              <a:buFont typeface="+mj-lt"/>
              <a:buAutoNum type="arabicPeriod" startAt="10"/>
            </a:pPr>
            <a:r>
              <a:rPr lang="cs-CZ" sz="2800" b="1" dirty="0" smtClean="0">
                <a:solidFill>
                  <a:srgbClr val="FFFF00"/>
                </a:solidFill>
                <a:latin typeface="Comic Sans MS" pitchFamily="66" charset="0"/>
              </a:rPr>
              <a:t> AT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Christmas</a:t>
            </a:r>
            <a:endParaRPr lang="cs-CZ" sz="2800" dirty="0" smtClean="0">
              <a:latin typeface="Comic Sans MS" pitchFamily="66" charset="0"/>
            </a:endParaRPr>
          </a:p>
          <a:p>
            <a:pPr marL="514350" indent="-514350" algn="l">
              <a:buFont typeface="+mj-lt"/>
              <a:buAutoNum type="arabicPeriod" startAt="10"/>
            </a:pPr>
            <a:r>
              <a:rPr lang="cs-CZ" sz="2800" b="1" dirty="0" smtClean="0">
                <a:solidFill>
                  <a:srgbClr val="FFFF00"/>
                </a:solidFill>
                <a:latin typeface="Comic Sans MS" pitchFamily="66" charset="0"/>
              </a:rPr>
              <a:t> ON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Christmas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day</a:t>
            </a:r>
            <a:endParaRPr lang="cs-CZ" sz="2800" dirty="0" smtClean="0">
              <a:latin typeface="Comic Sans MS" pitchFamily="66" charset="0"/>
            </a:endParaRPr>
          </a:p>
          <a:p>
            <a:pPr marL="514350" indent="-514350" algn="l">
              <a:buFont typeface="+mj-lt"/>
              <a:buAutoNum type="arabicPeriod" startAt="10"/>
            </a:pPr>
            <a:r>
              <a:rPr lang="cs-CZ" sz="2800" b="1" dirty="0" smtClean="0">
                <a:solidFill>
                  <a:srgbClr val="FFFF00"/>
                </a:solidFill>
                <a:latin typeface="Comic Sans MS" pitchFamily="66" charset="0"/>
              </a:rPr>
              <a:t> ON</a:t>
            </a:r>
            <a:r>
              <a:rPr lang="cs-CZ" sz="2800" dirty="0" smtClean="0">
                <a:latin typeface="Comic Sans MS" pitchFamily="66" charset="0"/>
              </a:rPr>
              <a:t> New </a:t>
            </a:r>
            <a:r>
              <a:rPr lang="cs-CZ" sz="2800" dirty="0" err="1" smtClean="0">
                <a:latin typeface="Comic Sans MS" pitchFamily="66" charset="0"/>
              </a:rPr>
              <a:t>Year´s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Eve</a:t>
            </a:r>
            <a:endParaRPr lang="cs-CZ" sz="2800" dirty="0" smtClean="0">
              <a:latin typeface="Comic Sans MS" pitchFamily="66" charset="0"/>
            </a:endParaRPr>
          </a:p>
          <a:p>
            <a:pPr marL="514350" indent="-514350" algn="l">
              <a:buFont typeface="+mj-lt"/>
              <a:buAutoNum type="arabicPeriod" startAt="10"/>
            </a:pPr>
            <a:r>
              <a:rPr lang="cs-CZ" sz="2800" b="1" dirty="0" smtClean="0">
                <a:solidFill>
                  <a:srgbClr val="FFFF00"/>
                </a:solidFill>
                <a:latin typeface="Comic Sans MS" pitchFamily="66" charset="0"/>
              </a:rPr>
              <a:t> IN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the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new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year</a:t>
            </a:r>
            <a:endParaRPr lang="cs-CZ" sz="2800" dirty="0" smtClean="0">
              <a:latin typeface="Comic Sans MS" pitchFamily="66" charset="0"/>
            </a:endParaRPr>
          </a:p>
          <a:p>
            <a:pPr marL="514350" indent="-514350" algn="l">
              <a:buFont typeface="+mj-lt"/>
              <a:buAutoNum type="arabicPeriod" startAt="10"/>
            </a:pPr>
            <a:r>
              <a:rPr lang="cs-CZ" sz="2800" b="1" dirty="0" smtClean="0">
                <a:solidFill>
                  <a:srgbClr val="FFFF00"/>
                </a:solidFill>
                <a:latin typeface="Comic Sans MS" pitchFamily="66" charset="0"/>
              </a:rPr>
              <a:t> IN</a:t>
            </a:r>
            <a:r>
              <a:rPr lang="cs-CZ" sz="2800" dirty="0" smtClean="0">
                <a:latin typeface="Comic Sans MS" pitchFamily="66" charset="0"/>
              </a:rPr>
              <a:t> 2010</a:t>
            </a:r>
          </a:p>
          <a:p>
            <a:pPr marL="514350" indent="-514350" algn="l">
              <a:buFont typeface="+mj-lt"/>
              <a:buAutoNum type="arabicPeriod" startAt="10"/>
            </a:pPr>
            <a:r>
              <a:rPr lang="cs-CZ" sz="2800" b="1" dirty="0" smtClean="0">
                <a:solidFill>
                  <a:srgbClr val="FFFF00"/>
                </a:solidFill>
                <a:latin typeface="Comic Sans MS" pitchFamily="66" charset="0"/>
              </a:rPr>
              <a:t> AT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half</a:t>
            </a:r>
            <a:r>
              <a:rPr lang="cs-CZ" sz="2800" dirty="0" smtClean="0">
                <a:latin typeface="Comic Sans MS" pitchFamily="66" charset="0"/>
              </a:rPr>
              <a:t> past </a:t>
            </a:r>
            <a:r>
              <a:rPr lang="cs-CZ" sz="2800" dirty="0" err="1" smtClean="0">
                <a:latin typeface="Comic Sans MS" pitchFamily="66" charset="0"/>
              </a:rPr>
              <a:t>nine</a:t>
            </a:r>
            <a:endParaRPr lang="cs-CZ" sz="2800" dirty="0" smtClean="0">
              <a:latin typeface="Comic Sans MS" pitchFamily="66" charset="0"/>
            </a:endParaRPr>
          </a:p>
          <a:p>
            <a:pPr marL="514350" indent="-514350" algn="l">
              <a:buFont typeface="+mj-lt"/>
              <a:buAutoNum type="arabicPeriod" startAt="10"/>
            </a:pPr>
            <a:r>
              <a:rPr lang="cs-CZ" sz="2800" b="1" dirty="0" smtClean="0">
                <a:solidFill>
                  <a:srgbClr val="FFFF00"/>
                </a:solidFill>
                <a:latin typeface="Comic Sans MS" pitchFamily="66" charset="0"/>
              </a:rPr>
              <a:t> IN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half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an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hour</a:t>
            </a:r>
            <a:endParaRPr lang="cs-CZ" sz="2800" dirty="0" smtClean="0">
              <a:latin typeface="Comic Sans MS" pitchFamily="66" charset="0"/>
            </a:endParaRPr>
          </a:p>
          <a:p>
            <a:pPr marL="514350" indent="-514350" algn="l">
              <a:buFont typeface="+mj-lt"/>
              <a:buAutoNum type="arabicPeriod" startAt="10"/>
            </a:pPr>
            <a:r>
              <a:rPr lang="cs-CZ" sz="2800" b="1" dirty="0" smtClean="0">
                <a:solidFill>
                  <a:srgbClr val="FFFF00"/>
                </a:solidFill>
                <a:latin typeface="Comic Sans MS" pitchFamily="66" charset="0"/>
              </a:rPr>
              <a:t> IN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two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days´time</a:t>
            </a:r>
            <a:endParaRPr lang="cs-CZ" sz="28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195870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200"/>
            </a:gs>
            <a:gs pos="17000">
              <a:srgbClr val="FF7A00"/>
            </a:gs>
            <a:gs pos="85000">
              <a:srgbClr val="FF0300"/>
            </a:gs>
            <a:gs pos="100000">
              <a:srgbClr val="4D0808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dirty="0" err="1" smtClean="0">
                <a:latin typeface="Comic Sans MS" pitchFamily="66" charset="0"/>
              </a:rPr>
              <a:t>Now</a:t>
            </a:r>
            <a:r>
              <a:rPr lang="cs-CZ" sz="2800" dirty="0" smtClean="0">
                <a:latin typeface="Comic Sans MS" pitchFamily="66" charset="0"/>
              </a:rPr>
              <a:t>, do </a:t>
            </a:r>
            <a:r>
              <a:rPr lang="cs-CZ" sz="2800" dirty="0" err="1" smtClean="0">
                <a:latin typeface="Comic Sans MS" pitchFamily="66" charset="0"/>
              </a:rPr>
              <a:t>exercise</a:t>
            </a:r>
            <a:r>
              <a:rPr lang="cs-CZ" sz="2800" dirty="0">
                <a:latin typeface="Comic Sans MS" pitchFamily="66" charset="0"/>
              </a:rPr>
              <a:t> </a:t>
            </a:r>
            <a:r>
              <a:rPr lang="cs-CZ" sz="2800" dirty="0" smtClean="0">
                <a:latin typeface="Comic Sans MS" pitchFamily="66" charset="0"/>
              </a:rPr>
              <a:t>2.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1138734"/>
            <a:ext cx="3024336" cy="7780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 algn="l">
              <a:buFont typeface="Arial" pitchFamily="34" charset="0"/>
              <a:buChar char="•"/>
            </a:pPr>
            <a:r>
              <a:rPr lang="cs-CZ" sz="2800" dirty="0" err="1" smtClean="0">
                <a:latin typeface="Comic Sans MS" pitchFamily="66" charset="0"/>
              </a:rPr>
              <a:t>Let´s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check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it</a:t>
            </a:r>
            <a:r>
              <a:rPr lang="cs-CZ" sz="2800" dirty="0">
                <a:latin typeface="Comic Sans MS" pitchFamily="66" charset="0"/>
              </a:rPr>
              <a:t>: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827584" y="1916832"/>
            <a:ext cx="2664296" cy="39349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514350" indent="-514350" algn="l">
              <a:buAutoNum type="arabicPeriod"/>
            </a:pPr>
            <a:r>
              <a:rPr lang="cs-CZ" sz="2800" b="1" dirty="0" smtClean="0">
                <a:solidFill>
                  <a:srgbClr val="FFFF00"/>
                </a:solidFill>
                <a:latin typeface="Comic Sans MS" pitchFamily="66" charset="0"/>
              </a:rPr>
              <a:t>AT </a:t>
            </a:r>
            <a:r>
              <a:rPr lang="cs-CZ" sz="2800" b="1" dirty="0" smtClean="0">
                <a:solidFill>
                  <a:srgbClr val="00B0F0"/>
                </a:solidFill>
                <a:latin typeface="Comic Sans MS" pitchFamily="66" charset="0"/>
              </a:rPr>
              <a:t>(C)</a:t>
            </a:r>
            <a:endParaRPr lang="cs-CZ" sz="2800" dirty="0" smtClean="0">
              <a:solidFill>
                <a:srgbClr val="00B0F0"/>
              </a:solidFill>
              <a:latin typeface="Comic Sans MS" pitchFamily="66" charset="0"/>
            </a:endParaRPr>
          </a:p>
          <a:p>
            <a:pPr marL="514350" indent="-514350" algn="l">
              <a:buAutoNum type="arabicPeriod"/>
            </a:pPr>
            <a:r>
              <a:rPr lang="cs-CZ" sz="2800" b="1" dirty="0" smtClean="0">
                <a:solidFill>
                  <a:srgbClr val="FFFF00"/>
                </a:solidFill>
                <a:latin typeface="Comic Sans MS" pitchFamily="66" charset="0"/>
              </a:rPr>
              <a:t>IN</a:t>
            </a:r>
            <a:r>
              <a:rPr lang="cs-CZ" sz="2800" dirty="0">
                <a:latin typeface="Comic Sans MS" pitchFamily="66" charset="0"/>
              </a:rPr>
              <a:t> </a:t>
            </a:r>
            <a:r>
              <a:rPr lang="cs-CZ" sz="2800" b="1" dirty="0" smtClean="0">
                <a:solidFill>
                  <a:srgbClr val="00B0F0"/>
                </a:solidFill>
                <a:latin typeface="Comic Sans MS" pitchFamily="66" charset="0"/>
              </a:rPr>
              <a:t>(E)</a:t>
            </a:r>
          </a:p>
          <a:p>
            <a:pPr marL="514350" indent="-514350" algn="l">
              <a:buAutoNum type="arabicPeriod"/>
            </a:pPr>
            <a:r>
              <a:rPr lang="cs-CZ" sz="2800" b="1" dirty="0" smtClean="0">
                <a:solidFill>
                  <a:srgbClr val="FFFF00"/>
                </a:solidFill>
                <a:latin typeface="Comic Sans MS" pitchFamily="66" charset="0"/>
              </a:rPr>
              <a:t>ON </a:t>
            </a:r>
            <a:r>
              <a:rPr lang="cs-CZ" sz="2800" b="1" dirty="0" smtClean="0">
                <a:solidFill>
                  <a:srgbClr val="00B0F0"/>
                </a:solidFill>
                <a:latin typeface="Comic Sans MS" pitchFamily="66" charset="0"/>
              </a:rPr>
              <a:t>(A)</a:t>
            </a:r>
            <a:endParaRPr lang="cs-CZ" sz="2800" dirty="0" smtClean="0">
              <a:solidFill>
                <a:srgbClr val="00B0F0"/>
              </a:solidFill>
              <a:latin typeface="Comic Sans MS" pitchFamily="66" charset="0"/>
            </a:endParaRPr>
          </a:p>
          <a:p>
            <a:pPr marL="514350" indent="-514350" algn="l">
              <a:buAutoNum type="arabicPeriod"/>
            </a:pPr>
            <a:r>
              <a:rPr lang="cs-CZ" sz="2800" b="1" dirty="0" smtClean="0">
                <a:solidFill>
                  <a:srgbClr val="FFFF00"/>
                </a:solidFill>
                <a:latin typeface="Comic Sans MS" pitchFamily="66" charset="0"/>
              </a:rPr>
              <a:t>AT </a:t>
            </a:r>
            <a:r>
              <a:rPr lang="cs-CZ" sz="2800" b="1" dirty="0" smtClean="0">
                <a:solidFill>
                  <a:srgbClr val="00B0F0"/>
                </a:solidFill>
                <a:latin typeface="Comic Sans MS" pitchFamily="66" charset="0"/>
              </a:rPr>
              <a:t>(D)</a:t>
            </a:r>
            <a:endParaRPr lang="cs-CZ" sz="2800" dirty="0" smtClean="0">
              <a:solidFill>
                <a:srgbClr val="00B0F0"/>
              </a:solidFill>
              <a:latin typeface="Comic Sans MS" pitchFamily="66" charset="0"/>
            </a:endParaRPr>
          </a:p>
          <a:p>
            <a:pPr marL="514350" indent="-514350" algn="l">
              <a:buAutoNum type="arabicPeriod"/>
            </a:pPr>
            <a:r>
              <a:rPr lang="cs-CZ" sz="2800" b="1" dirty="0" smtClean="0">
                <a:solidFill>
                  <a:srgbClr val="FFFF00"/>
                </a:solidFill>
                <a:latin typeface="Comic Sans MS" pitchFamily="66" charset="0"/>
              </a:rPr>
              <a:t>IN </a:t>
            </a:r>
            <a:r>
              <a:rPr lang="cs-CZ" sz="2800" b="1" dirty="0" smtClean="0">
                <a:solidFill>
                  <a:srgbClr val="00B0F0"/>
                </a:solidFill>
                <a:latin typeface="Comic Sans MS" pitchFamily="66" charset="0"/>
              </a:rPr>
              <a:t>(F)</a:t>
            </a:r>
            <a:r>
              <a:rPr lang="cs-CZ" sz="2800" dirty="0" smtClean="0">
                <a:solidFill>
                  <a:srgbClr val="00B0F0"/>
                </a:solidFill>
                <a:latin typeface="Comic Sans MS" pitchFamily="66" charset="0"/>
              </a:rPr>
              <a:t> </a:t>
            </a:r>
          </a:p>
          <a:p>
            <a:pPr marL="514350" indent="-514350" algn="l">
              <a:buAutoNum type="arabicPeriod"/>
            </a:pPr>
            <a:r>
              <a:rPr lang="cs-CZ" sz="2800" b="1" dirty="0" smtClean="0">
                <a:solidFill>
                  <a:srgbClr val="FFFF00"/>
                </a:solidFill>
                <a:latin typeface="Comic Sans MS" pitchFamily="66" charset="0"/>
              </a:rPr>
              <a:t>ON </a:t>
            </a:r>
            <a:r>
              <a:rPr lang="cs-CZ" sz="2800" b="1" dirty="0" smtClean="0">
                <a:solidFill>
                  <a:srgbClr val="00B0F0"/>
                </a:solidFill>
                <a:latin typeface="Comic Sans MS" pitchFamily="66" charset="0"/>
              </a:rPr>
              <a:t>(B)</a:t>
            </a:r>
            <a:endParaRPr lang="cs-CZ" sz="2800" dirty="0">
              <a:solidFill>
                <a:srgbClr val="00B0F0"/>
              </a:solidFill>
              <a:latin typeface="Comic Sans MS" pitchFamily="66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51920" y="2564904"/>
            <a:ext cx="3528392" cy="319886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láček 2"/>
          <p:cNvSpPr/>
          <p:nvPr/>
        </p:nvSpPr>
        <p:spPr>
          <a:xfrm>
            <a:off x="4067944" y="908720"/>
            <a:ext cx="4176464" cy="1440160"/>
          </a:xfrm>
          <a:prstGeom prst="cloudCallout">
            <a:avLst>
              <a:gd name="adj1" fmla="val -27569"/>
              <a:gd name="adj2" fmla="val 106432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latin typeface="Comic Sans MS" pitchFamily="66" charset="0"/>
              </a:rPr>
              <a:t>How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about</a:t>
            </a:r>
            <a:r>
              <a:rPr lang="cs-CZ" dirty="0" smtClean="0">
                <a:latin typeface="Comic Sans MS" pitchFamily="66" charset="0"/>
              </a:rPr>
              <a:t> meeting on </a:t>
            </a:r>
            <a:r>
              <a:rPr lang="cs-CZ" dirty="0" err="1" smtClean="0">
                <a:latin typeface="Comic Sans MS" pitchFamily="66" charset="0"/>
              </a:rPr>
              <a:t>the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bridge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b="1" dirty="0" smtClean="0">
                <a:latin typeface="Comic Sans MS" pitchFamily="66" charset="0"/>
              </a:rPr>
              <a:t>in </a:t>
            </a:r>
            <a:r>
              <a:rPr lang="cs-CZ" b="1" dirty="0" err="1" smtClean="0">
                <a:latin typeface="Comic Sans MS" pitchFamily="66" charset="0"/>
              </a:rPr>
              <a:t>an</a:t>
            </a:r>
            <a:r>
              <a:rPr lang="cs-CZ" b="1" dirty="0" smtClean="0">
                <a:latin typeface="Comic Sans MS" pitchFamily="66" charset="0"/>
              </a:rPr>
              <a:t> </a:t>
            </a:r>
            <a:r>
              <a:rPr lang="cs-CZ" b="1" dirty="0" err="1" smtClean="0">
                <a:latin typeface="Comic Sans MS" pitchFamily="66" charset="0"/>
              </a:rPr>
              <a:t>hour</a:t>
            </a:r>
            <a:r>
              <a:rPr lang="cs-CZ" dirty="0" smtClean="0">
                <a:latin typeface="Comic Sans MS" pitchFamily="66" charset="0"/>
              </a:rPr>
              <a:t>?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799971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3" y="2492896"/>
            <a:ext cx="8229600" cy="1143000"/>
          </a:xfrm>
        </p:spPr>
        <p:txBody>
          <a:bodyPr/>
          <a:lstStyle/>
          <a:p>
            <a:r>
              <a:rPr lang="cs-CZ" dirty="0" err="1" smtClean="0">
                <a:latin typeface="Comic Sans MS" pitchFamily="66" charset="0"/>
              </a:rPr>
              <a:t>Thank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you</a:t>
            </a:r>
            <a:r>
              <a:rPr lang="cs-CZ" dirty="0" smtClean="0">
                <a:latin typeface="Comic Sans MS" pitchFamily="66" charset="0"/>
              </a:rPr>
              <a:t> and </a:t>
            </a:r>
            <a:r>
              <a:rPr lang="cs-CZ" dirty="0" err="1" smtClean="0">
                <a:latin typeface="Comic Sans MS" pitchFamily="66" charset="0"/>
              </a:rPr>
              <a:t>good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bye</a:t>
            </a:r>
            <a:r>
              <a:rPr lang="cs-CZ" dirty="0" smtClean="0">
                <a:latin typeface="Comic Sans MS" pitchFamily="66" charset="0"/>
              </a:rPr>
              <a:t>!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3" y="404664"/>
            <a:ext cx="608560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u="sng" dirty="0" smtClean="0"/>
              <a:t>Použité odkazy:</a:t>
            </a:r>
          </a:p>
          <a:p>
            <a:endParaRPr lang="cs-CZ" i="1" dirty="0"/>
          </a:p>
          <a:p>
            <a:r>
              <a:rPr lang="cs-CZ" i="1" dirty="0" smtClean="0"/>
              <a:t>http</a:t>
            </a:r>
            <a:r>
              <a:rPr lang="cs-CZ" i="1" dirty="0"/>
              <a:t>://</a:t>
            </a:r>
            <a:r>
              <a:rPr lang="cs-CZ" i="1" dirty="0" smtClean="0"/>
              <a:t>office.microsoft.com/en-us/images</a:t>
            </a:r>
          </a:p>
          <a:p>
            <a:r>
              <a:rPr lang="cs-CZ" i="1" dirty="0"/>
              <a:t>http://office.microsoft.com/cs-cz/images</a:t>
            </a:r>
          </a:p>
        </p:txBody>
      </p:sp>
    </p:spTree>
    <p:extLst>
      <p:ext uri="{BB962C8B-B14F-4D97-AF65-F5344CB8AC3E}">
        <p14:creationId xmlns:p14="http://schemas.microsoft.com/office/powerpoint/2010/main" val="79509716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4547</TotalTime>
  <Words>705</Words>
  <Application>Microsoft Office PowerPoint</Application>
  <PresentationFormat>Předvádění na obrazovce (4:3)</PresentationFormat>
  <Paragraphs>137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TIME PREPOSITIONS  (Časové předložky) </vt:lpstr>
      <vt:lpstr>1. AT</vt:lpstr>
      <vt:lpstr>1. AT</vt:lpstr>
      <vt:lpstr>2. IN</vt:lpstr>
      <vt:lpstr>2. IN</vt:lpstr>
      <vt:lpstr>2. IN</vt:lpstr>
      <vt:lpstr>3. ON</vt:lpstr>
      <vt:lpstr>3. ON</vt:lpstr>
      <vt:lpstr>Now, look at your worksheet and do exercise 1.</vt:lpstr>
      <vt:lpstr>Now, do exercise 2.</vt:lpstr>
      <vt:lpstr>Thank you and good bye!</vt:lpstr>
    </vt:vector>
  </TitlesOfParts>
  <Company>Andy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Andy</dc:creator>
  <cp:lastModifiedBy>dana</cp:lastModifiedBy>
  <cp:revision>53</cp:revision>
  <dcterms:created xsi:type="dcterms:W3CDTF">2011-12-08T19:49:02Z</dcterms:created>
  <dcterms:modified xsi:type="dcterms:W3CDTF">2012-06-01T14:27:26Z</dcterms:modified>
</cp:coreProperties>
</file>