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8" r:id="rId2"/>
    <p:sldId id="271" r:id="rId3"/>
    <p:sldId id="256" r:id="rId4"/>
    <p:sldId id="272" r:id="rId5"/>
    <p:sldId id="259" r:id="rId6"/>
    <p:sldId id="262" r:id="rId7"/>
    <p:sldId id="264" r:id="rId8"/>
    <p:sldId id="269" r:id="rId9"/>
    <p:sldId id="263" r:id="rId10"/>
    <p:sldId id="273" r:id="rId11"/>
    <p:sldId id="274" r:id="rId12"/>
    <p:sldId id="275" r:id="rId13"/>
    <p:sldId id="276" r:id="rId14"/>
    <p:sldId id="277" r:id="rId15"/>
    <p:sldId id="25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4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AB4F96C-2E0D-4A00-A386-CDF2DF2F56B2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fld id="{2C6B70D2-5844-4666-9B04-485FF6137E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4F96C-2E0D-4A00-A386-CDF2DF2F56B2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B70D2-5844-4666-9B04-485FF6137E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AB4F96C-2E0D-4A00-A386-CDF2DF2F56B2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B70D2-5844-4666-9B04-485FF6137E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4F96C-2E0D-4A00-A386-CDF2DF2F56B2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B70D2-5844-4666-9B04-485FF6137E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4F96C-2E0D-4A00-A386-CDF2DF2F56B2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B70D2-5844-4666-9B04-485FF6137E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AB4F96C-2E0D-4A00-A386-CDF2DF2F56B2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B70D2-5844-4666-9B04-485FF6137E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4F96C-2E0D-4A00-A386-CDF2DF2F56B2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B70D2-5844-4666-9B04-485FF6137E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AB4F96C-2E0D-4A00-A386-CDF2DF2F56B2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B70D2-5844-4666-9B04-485FF6137E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AAB4F96C-2E0D-4A00-A386-CDF2DF2F56B2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B70D2-5844-4666-9B04-485FF6137E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4F96C-2E0D-4A00-A386-CDF2DF2F56B2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B70D2-5844-4666-9B04-485FF6137E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B4F96C-2E0D-4A00-A386-CDF2DF2F56B2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6B70D2-5844-4666-9B04-485FF6137E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fld id="{AAB4F96C-2E0D-4A00-A386-CDF2DF2F56B2}" type="datetimeFigureOut">
              <a:rPr lang="cs-CZ" smtClean="0"/>
              <a:pPr/>
              <a:t>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fld id="{2C6B70D2-5844-4666-9B04-485FF6137E7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Velikonoce" TargetMode="External"/><Relationship Id="rId2" Type="http://schemas.openxmlformats.org/officeDocument/2006/relationships/hyperlink" Target="http://upload.wikimedia.org/wikipedia/commons/3/32/Russian_Resurrection_icon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velikonoce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b="1" dirty="0" smtClean="0"/>
              <a:t>2. stupeň ZŠS</a:t>
            </a:r>
          </a:p>
          <a:p>
            <a:r>
              <a:rPr lang="cs-CZ" b="1" dirty="0" smtClean="0"/>
              <a:t>Mgr. Eva Lichá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Člověk </a:t>
            </a:r>
            <a:br>
              <a:rPr lang="cs-CZ" b="1" dirty="0" smtClean="0"/>
            </a:br>
            <a:r>
              <a:rPr lang="cs-CZ" b="1" dirty="0" smtClean="0"/>
              <a:t>a společnost</a:t>
            </a:r>
            <a:endParaRPr lang="cs-CZ" b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3743324" y="692697"/>
            <a:ext cx="5120640" cy="1512168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/>
              <a:t>VELIKONOCE</a:t>
            </a:r>
          </a:p>
          <a:p>
            <a:pPr algn="ctr"/>
            <a:r>
              <a:rPr lang="cs-CZ" sz="4000" b="1" dirty="0" smtClean="0"/>
              <a:t>tradice</a:t>
            </a:r>
            <a:endParaRPr lang="cs-CZ" sz="4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.</a:t>
            </a:r>
            <a:endParaRPr lang="cs-CZ" b="1" dirty="0"/>
          </a:p>
        </p:txBody>
      </p:sp>
      <p:pic>
        <p:nvPicPr>
          <p:cNvPr id="4098" name="Picture 2" descr="C:\Users\Burdová\AppData\Local\Microsoft\Windows\Temporary Internet Files\Content.IE5\D5CWYAH1\MC90023857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35896" y="2293661"/>
            <a:ext cx="4896544" cy="43256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293975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Velký pátek deštivý dělá rok žíznivý.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614846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u="sng" dirty="0" smtClean="0"/>
              <a:t>Velikonoce</a:t>
            </a:r>
            <a:endParaRPr lang="cs-CZ" sz="2800" b="1" u="sng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jsou oslavou zmrtvýchvstání Ježíše Krista</a:t>
            </a:r>
            <a:endParaRPr lang="cs-CZ" sz="2800" dirty="0"/>
          </a:p>
        </p:txBody>
      </p:sp>
      <p:pic>
        <p:nvPicPr>
          <p:cNvPr id="12290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27" r="427"/>
          <a:stretch>
            <a:fillRect/>
          </a:stretch>
        </p:blipFill>
        <p:spPr bwMode="auto">
          <a:xfrm>
            <a:off x="3635896" y="260648"/>
            <a:ext cx="5395706" cy="64533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206926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rázek 5"/>
          <p:cNvSpPr>
            <a:spLocks noGrp="1"/>
          </p:cNvSpPr>
          <p:nvPr>
            <p:ph type="pic" idx="1"/>
          </p:nvPr>
        </p:nvSpPr>
        <p:spPr/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u="sng" dirty="0" smtClean="0"/>
              <a:t>Beránek</a:t>
            </a:r>
            <a:endParaRPr lang="cs-CZ" sz="2800" b="1" u="sng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je v křesťanství symbolem Božího stáda.</a:t>
            </a:r>
            <a:endParaRPr lang="cs-CZ" sz="2800" dirty="0"/>
          </a:p>
        </p:txBody>
      </p:sp>
      <p:pic>
        <p:nvPicPr>
          <p:cNvPr id="3078" name="Picture 6" descr="C:\Users\Burdová\AppData\Local\Microsoft\Windows\Temporary Internet Files\Content.IE5\5XE5YBH5\MP90044642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067944" y="116632"/>
            <a:ext cx="4483224" cy="65108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63211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1"/>
          <p:cNvSpPr>
            <a:spLocks noGrp="1"/>
          </p:cNvSpPr>
          <p:nvPr>
            <p:ph type="pic" idx="1"/>
          </p:nvPr>
        </p:nvSpPr>
        <p:spPr/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u="sng" dirty="0" smtClean="0"/>
              <a:t>Kříž</a:t>
            </a:r>
            <a:endParaRPr lang="cs-CZ" sz="2800" b="1" u="sng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251520" y="1484784"/>
            <a:ext cx="2834640" cy="4712208"/>
          </a:xfrm>
        </p:spPr>
        <p:txBody>
          <a:bodyPr>
            <a:normAutofit/>
          </a:bodyPr>
          <a:lstStyle/>
          <a:p>
            <a:r>
              <a:rPr lang="cs-CZ" sz="2800" dirty="0" smtClean="0"/>
              <a:t>symbolizuje Kristovo ukřižování.</a:t>
            </a:r>
            <a:endParaRPr lang="cs-CZ" sz="2800" dirty="0"/>
          </a:p>
        </p:txBody>
      </p:sp>
      <p:pic>
        <p:nvPicPr>
          <p:cNvPr id="9220" name="Picture 4" descr="C:\Users\Burdová\AppData\Local\Microsoft\Windows\Temporary Internet Files\Content.IE5\R2Z5BFME\MP9003848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28600"/>
            <a:ext cx="4572376" cy="6400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425421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1"/>
          <p:cNvSpPr>
            <a:spLocks noGrp="1"/>
          </p:cNvSpPr>
          <p:nvPr>
            <p:ph type="pic" idx="1"/>
          </p:nvPr>
        </p:nvSpPr>
        <p:spPr/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2120280"/>
          </a:xfrm>
        </p:spPr>
        <p:txBody>
          <a:bodyPr>
            <a:normAutofit/>
          </a:bodyPr>
          <a:lstStyle/>
          <a:p>
            <a:r>
              <a:rPr lang="cs-CZ" sz="2800" dirty="0"/>
              <a:t>Velikonoce také oslavují </a:t>
            </a:r>
            <a:r>
              <a:rPr lang="cs-CZ" sz="2800" dirty="0" smtClean="0"/>
              <a:t>příchod </a:t>
            </a:r>
            <a:r>
              <a:rPr lang="cs-CZ" sz="2800" dirty="0"/>
              <a:t>jara</a:t>
            </a:r>
            <a:r>
              <a:rPr lang="cs-CZ" dirty="0"/>
              <a:t>.</a:t>
            </a:r>
            <a:br>
              <a:rPr lang="cs-CZ" dirty="0"/>
            </a:b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>
          <a:xfrm>
            <a:off x="274320" y="2780928"/>
            <a:ext cx="2834640" cy="3467472"/>
          </a:xfrm>
        </p:spPr>
        <p:txBody>
          <a:bodyPr>
            <a:normAutofit/>
          </a:bodyPr>
          <a:lstStyle/>
          <a:p>
            <a:r>
              <a:rPr lang="cs-CZ" sz="2800" b="1" u="sng" dirty="0" smtClean="0"/>
              <a:t>Vajíčka</a:t>
            </a:r>
            <a:r>
              <a:rPr lang="cs-CZ" sz="2800" dirty="0" smtClean="0"/>
              <a:t> jsou symbolem nového života.</a:t>
            </a:r>
            <a:endParaRPr lang="cs-CZ" sz="2800" dirty="0"/>
          </a:p>
        </p:txBody>
      </p:sp>
      <p:pic>
        <p:nvPicPr>
          <p:cNvPr id="8194" name="Picture 2" descr="C:\Users\Burdová\AppData\Local\Microsoft\Windows\Temporary Internet Files\Content.IE5\VDOLXKVC\MP900422687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057" r="7589"/>
          <a:stretch/>
        </p:blipFill>
        <p:spPr bwMode="auto">
          <a:xfrm>
            <a:off x="3635896" y="225477"/>
            <a:ext cx="5417128" cy="61206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152310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1"/>
          <p:cNvSpPr>
            <a:spLocks noGrp="1"/>
          </p:cNvSpPr>
          <p:nvPr>
            <p:ph type="pic" idx="1"/>
          </p:nvPr>
        </p:nvSpPr>
        <p:spPr/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u="sng" dirty="0" smtClean="0"/>
              <a:t>Zajíček</a:t>
            </a:r>
            <a:endParaRPr lang="cs-CZ" sz="2800" b="1" u="sng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je symbolem plodnosti</a:t>
            </a:r>
            <a:endParaRPr lang="cs-CZ" sz="2800" dirty="0"/>
          </a:p>
        </p:txBody>
      </p:sp>
      <p:pic>
        <p:nvPicPr>
          <p:cNvPr id="10243" name="Picture 3" descr="C:\Users\Burdová\AppData\Local\Microsoft\Windows\Temporary Internet Files\Content.IE5\KXC6I81Q\MP90043928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60647"/>
            <a:ext cx="4698891" cy="64002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9221953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1"/>
          <p:cNvSpPr>
            <a:spLocks noGrp="1"/>
          </p:cNvSpPr>
          <p:nvPr>
            <p:ph type="pic" idx="1"/>
          </p:nvPr>
        </p:nvSpPr>
        <p:spPr/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u="sng" dirty="0" smtClean="0"/>
              <a:t>Tradiční pečivo</a:t>
            </a:r>
            <a:endParaRPr lang="cs-CZ" sz="2800" b="1" u="sng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 – jidáše.</a:t>
            </a:r>
            <a:endParaRPr lang="cs-CZ" sz="2800" dirty="0"/>
          </a:p>
        </p:txBody>
      </p:sp>
      <p:pic>
        <p:nvPicPr>
          <p:cNvPr id="7171" name="Picture 3" descr="C:\Users\Burdová\AppData\Local\Microsoft\Windows\Temporary Internet Files\Content.IE5\VDOLXKVC\MP900423596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758" r="8182"/>
          <a:stretch/>
        </p:blipFill>
        <p:spPr bwMode="auto">
          <a:xfrm>
            <a:off x="3491880" y="404664"/>
            <a:ext cx="5367875" cy="5851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123575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Jidáše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500 g polohrubé mouky, 100 g másla, 1/4 litru mléka, 50 droždí, 0 g moučkového cukru, 1 vanilkový cukr, 2 žloutky, strouhaná kůra, trocha soli, 50 g sekaných loupaných mandlí na posypání, 1 bílek na potření těsta</a:t>
            </a:r>
          </a:p>
          <a:p>
            <a:r>
              <a:rPr lang="cs-CZ" dirty="0"/>
              <a:t> </a:t>
            </a:r>
          </a:p>
          <a:p>
            <a:r>
              <a:rPr lang="cs-CZ" dirty="0"/>
              <a:t>Droždí promícháme se lžící cukru, přidáme trochu mléka a mouky. Kvásek necháme vzejít na teplém místě. Do mísy dáme ostatní přísady, přidáme vzešlý kvásek a vypracujeme pružné těsto. Posypeme moukou, přikryjeme utěrkou a dáme na teplé místo kynout, až těsto zdvojnásobí svůj objem. Vykynuté těsto rozválíme na vále posypaném moukou a skleničkou vypichujeme kolečka. Přendáme na plech, ještě chvíli necháme kynout. Rádýlkem uděláme rýhy, potřeme rozšlehaným bílkem s troškou mléka a posypeme mandlemi. V předehřáté troubě upečeme dorůžova. Jidáše se tradičně podávají čerstvé a s medem.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12383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3743324" y="404665"/>
            <a:ext cx="5120640" cy="1152128"/>
          </a:xfrm>
        </p:spPr>
        <p:txBody>
          <a:bodyPr>
            <a:normAutofit/>
          </a:bodyPr>
          <a:lstStyle/>
          <a:p>
            <a:r>
              <a:rPr lang="cs-CZ" sz="4000" b="1" u="sng" dirty="0" smtClean="0"/>
              <a:t> Nauč se koledu:</a:t>
            </a:r>
            <a:endParaRPr lang="cs-CZ" sz="4000" b="1" u="sng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733800" y="1124744"/>
            <a:ext cx="5129543" cy="4437857"/>
          </a:xfrm>
        </p:spPr>
        <p:txBody>
          <a:bodyPr>
            <a:noAutofit/>
          </a:bodyPr>
          <a:lstStyle/>
          <a:p>
            <a:r>
              <a:rPr lang="cs-CZ" cap="none" dirty="0" smtClean="0"/>
              <a:t/>
            </a:r>
            <a:br>
              <a:rPr lang="cs-CZ" cap="none" dirty="0" smtClean="0"/>
            </a:br>
            <a:r>
              <a:rPr lang="cs-CZ" cap="none" dirty="0" smtClean="0"/>
              <a:t> Panímámo zlatičká,</a:t>
            </a:r>
            <a:br>
              <a:rPr lang="cs-CZ" cap="none" dirty="0" smtClean="0"/>
            </a:br>
            <a:r>
              <a:rPr lang="cs-CZ" cap="none" dirty="0" smtClean="0"/>
              <a:t> darujte nám vajíčka.</a:t>
            </a:r>
            <a:br>
              <a:rPr lang="cs-CZ" cap="none" dirty="0" smtClean="0"/>
            </a:br>
            <a:r>
              <a:rPr lang="cs-CZ" cap="none" dirty="0" smtClean="0"/>
              <a:t> Nedáte-li vajíčka,</a:t>
            </a:r>
            <a:br>
              <a:rPr lang="cs-CZ" cap="none" dirty="0" smtClean="0"/>
            </a:br>
            <a:r>
              <a:rPr lang="cs-CZ" cap="none" dirty="0" smtClean="0"/>
              <a:t> uteče vám slepička</a:t>
            </a:r>
            <a:br>
              <a:rPr lang="cs-CZ" cap="none" dirty="0" smtClean="0"/>
            </a:br>
            <a:r>
              <a:rPr lang="cs-CZ" cap="none" dirty="0" smtClean="0"/>
              <a:t> do horního rybníčka</a:t>
            </a:r>
            <a:br>
              <a:rPr lang="cs-CZ" cap="none" dirty="0" smtClean="0"/>
            </a:br>
            <a:r>
              <a:rPr lang="cs-CZ" cap="none" dirty="0" smtClean="0"/>
              <a:t> a z rybníčka  do louže,</a:t>
            </a:r>
            <a:br>
              <a:rPr lang="cs-CZ" cap="none" dirty="0" smtClean="0"/>
            </a:br>
            <a:r>
              <a:rPr lang="cs-CZ" cap="none" dirty="0" smtClean="0"/>
              <a:t> kdo jí odtud pomůže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88437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3419872" y="1400174"/>
            <a:ext cx="5444092" cy="1476375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Který strom ti poskytne vhodné větvičky na pomlázku?</a:t>
            </a:r>
            <a:endParaRPr lang="cs-CZ" sz="28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VRBA</a:t>
            </a:r>
            <a:endParaRPr lang="cs-CZ" dirty="0"/>
          </a:p>
        </p:txBody>
      </p:sp>
      <p:pic>
        <p:nvPicPr>
          <p:cNvPr id="1027" name="Picture 3" descr="C:\Users\Burdová\AppData\Local\Microsoft\Windows\Temporary Internet Files\Content.IE5\VDOLXKVC\MC90007920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068960"/>
            <a:ext cx="3384376" cy="3097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026071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3419872" y="1400174"/>
            <a:ext cx="5444092" cy="1476375"/>
          </a:xfrm>
        </p:spPr>
        <p:txBody>
          <a:bodyPr>
            <a:normAutofit/>
          </a:bodyPr>
          <a:lstStyle/>
          <a:p>
            <a:r>
              <a:rPr lang="cs-CZ" sz="2800" b="1" dirty="0" smtClean="0"/>
              <a:t>Využít je můžeš také na pěknou velikonoční dekoraci</a:t>
            </a:r>
            <a:endParaRPr lang="cs-CZ" sz="28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95936" y="2865762"/>
            <a:ext cx="4187825" cy="3713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561456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3743324" y="404665"/>
            <a:ext cx="5120640" cy="1368152"/>
          </a:xfrm>
        </p:spPr>
        <p:txBody>
          <a:bodyPr>
            <a:normAutofit/>
          </a:bodyPr>
          <a:lstStyle/>
          <a:p>
            <a:r>
              <a:rPr lang="cs-CZ" sz="4000" b="1" dirty="0" smtClean="0"/>
              <a:t>VESELÉ VELIKONOCE!</a:t>
            </a:r>
            <a:endParaRPr lang="cs-CZ" sz="4000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078" name="Picture 6" descr="C:\Users\Burdová\AppData\Local\Microsoft\Windows\Temporary Internet Files\Content.IE5\KXC6I81Q\MP90042279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07904" y="1916832"/>
            <a:ext cx="4984754" cy="4653136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80034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upload.wikimedia.org/wikipedia/commons/3/32/Russian_Resurrection_icon.jpg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cs.wikipedia.org/wiki/Velikonoce</a:t>
            </a:r>
            <a:endParaRPr lang="cs-CZ" dirty="0" smtClean="0"/>
          </a:p>
          <a:p>
            <a:r>
              <a:rPr lang="cs-CZ" dirty="0">
                <a:hlinkClick r:id="rId4"/>
              </a:rPr>
              <a:t>http://www.velikonoce.org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r>
              <a:rPr lang="cs-CZ" dirty="0" smtClean="0"/>
              <a:t>Obrázky: klipart Microsoft PowerPoint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58753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Malé pracoviště, domácnost (SoHo)</Template>
  <TotalTime>141</TotalTime>
  <Words>257</Words>
  <Application>Microsoft Office PowerPoint</Application>
  <PresentationFormat>Předvádění na obrazovce (4:3)</PresentationFormat>
  <Paragraphs>38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Soho</vt:lpstr>
      <vt:lpstr>Člověk  a společnost</vt:lpstr>
      <vt:lpstr>.</vt:lpstr>
      <vt:lpstr>Velký pátek deštivý dělá rok žíznivý.</vt:lpstr>
      <vt:lpstr>Velikonoce</vt:lpstr>
      <vt:lpstr>Beránek</vt:lpstr>
      <vt:lpstr>Kříž</vt:lpstr>
      <vt:lpstr>Velikonoce také oslavují příchod jara. </vt:lpstr>
      <vt:lpstr>Zajíček</vt:lpstr>
      <vt:lpstr>Tradiční pečivo</vt:lpstr>
      <vt:lpstr>Jidáše</vt:lpstr>
      <vt:lpstr>  Panímámo zlatičká,  darujte nám vajíčka.  Nedáte-li vajíčka,  uteče vám slepička  do horního rybníčka  a z rybníčka  do louže,  kdo jí odtud pomůže?</vt:lpstr>
      <vt:lpstr>VRBA</vt:lpstr>
      <vt:lpstr>.</vt:lpstr>
      <vt:lpstr>.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Burdová</dc:creator>
  <cp:lastModifiedBy>spravce</cp:lastModifiedBy>
  <cp:revision>19</cp:revision>
  <dcterms:created xsi:type="dcterms:W3CDTF">2012-04-02T17:41:32Z</dcterms:created>
  <dcterms:modified xsi:type="dcterms:W3CDTF">2012-05-02T11:14:03Z</dcterms:modified>
</cp:coreProperties>
</file>