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48" r:id="rId1"/>
  </p:sldMasterIdLst>
  <p:sldIdLst>
    <p:sldId id="262" r:id="rId2"/>
    <p:sldId id="263" r:id="rId3"/>
    <p:sldId id="265" r:id="rId4"/>
    <p:sldId id="267" r:id="rId5"/>
    <p:sldId id="269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92" r:id="rId19"/>
    <p:sldId id="283" r:id="rId20"/>
    <p:sldId id="293" r:id="rId21"/>
    <p:sldId id="284" r:id="rId22"/>
    <p:sldId id="285" r:id="rId23"/>
    <p:sldId id="286" r:id="rId24"/>
    <p:sldId id="287" r:id="rId25"/>
    <p:sldId id="288" r:id="rId26"/>
    <p:sldId id="289" r:id="rId27"/>
    <p:sldId id="290" r:id="rId28"/>
    <p:sldId id="291" r:id="rId29"/>
    <p:sldId id="264" r:id="rId30"/>
    <p:sldId id="295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6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4702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1178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4705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3923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5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91820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3664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68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745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7411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5619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801406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Soldánová Dáša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VY_32_INOVACE_12C_6_Napoleon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Bonaparte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12C_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Dě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6. 1. 2012 ve třídě 8. B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1074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určen k procvičení  a upevnění učiva o Napoleonovi, obrázky pak pomohou lépe si zapamatovat postavu Napoleona a události s ním spojené. DUM lze využít i při prověřování znalostí o této významné historické postavě.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5500" b="1" dirty="0" smtClean="0">
                <a:solidFill>
                  <a:srgbClr val="FFC000"/>
                </a:solidFill>
                <a:latin typeface="Arial Rounded MT Bold" pitchFamily="34" charset="0"/>
              </a:rPr>
              <a:t>Napoleon Bonaparte</a:t>
            </a:r>
            <a:endParaRPr lang="cs-CZ" sz="5500" b="1" dirty="0">
              <a:solidFill>
                <a:srgbClr val="FFC000"/>
              </a:solidFill>
              <a:latin typeface="Arial Rounded MT Bold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3288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1. Napoleon se stal císařem Francie: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v roce 1815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v roce 1715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v roce 1804</a:t>
            </a:r>
            <a:endParaRPr lang="cs-CZ" sz="7000" dirty="0">
              <a:latin typeface="Arial Rounded MT Bol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6" name="Obrázek 5" descr="364px-Jacques-Louis_David_01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51920" y="332656"/>
            <a:ext cx="3827140" cy="6308473"/>
          </a:xfrm>
          <a:prstGeom prst="rect">
            <a:avLst/>
          </a:prstGeom>
        </p:spPr>
      </p:pic>
      <p:pic>
        <p:nvPicPr>
          <p:cNvPr id="1027" name="Picture 3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2726498">
            <a:off x="1500033" y="679183"/>
            <a:ext cx="3892600" cy="389587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195736" y="2492896"/>
            <a:ext cx="2005677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000" b="1" dirty="0" smtClean="0"/>
              <a:t>1804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2. Bitva tří císařů byla: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u Waterloo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u Lipska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u Slavkova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4" name="Obrázek 3" descr="800px-Austerlitz-baron-Pasca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2050" name="Picture 2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188640"/>
            <a:ext cx="2808312" cy="201853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23928" y="620688"/>
            <a:ext cx="2426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u Slavkova</a:t>
            </a:r>
            <a:endParaRPr lang="cs-CZ" sz="4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3.Napoleon nebojoval u Slavkova: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s rakouskou monarchií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s Ruskem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s Pruskem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6" name="Obrázek 5" descr="485px-Napoleon_Groo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" y="0"/>
            <a:ext cx="5724128" cy="6858000"/>
          </a:xfrm>
          <a:prstGeom prst="rect">
            <a:avLst/>
          </a:prstGeom>
        </p:spPr>
      </p:pic>
      <p:pic>
        <p:nvPicPr>
          <p:cNvPr id="3074" name="Picture 2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95862">
            <a:off x="3974161" y="332588"/>
            <a:ext cx="4348236" cy="3485897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 rot="1430426">
            <a:off x="5004206" y="1321200"/>
            <a:ext cx="2889061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000" b="1" dirty="0" smtClean="0"/>
              <a:t>s Pruskem</a:t>
            </a:r>
            <a:endParaRPr lang="cs-CZ" sz="5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74638"/>
            <a:ext cx="8363272" cy="1143000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4. Válka národů byla v roce ………….. u ………………</a:t>
            </a:r>
            <a:br>
              <a:rPr lang="cs-CZ" sz="3200" dirty="0" smtClean="0">
                <a:solidFill>
                  <a:srgbClr val="FFC000"/>
                </a:solidFill>
              </a:rPr>
            </a:br>
            <a:r>
              <a:rPr lang="cs-CZ" sz="3200" dirty="0" smtClean="0">
                <a:solidFill>
                  <a:srgbClr val="FFC000"/>
                </a:solidFill>
              </a:rPr>
              <a:t>     V této válce Napoleon……………………………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1813 + Slavkov + vyhrál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1813 + Lipsko + prohrál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1805 + Lipsko + prohrál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4" name="Obrázek 3" descr="800px-MoshkovVI_SrazhLeypcigomGRM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4098" name="Picture 2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7294556">
            <a:off x="3267774" y="-1050618"/>
            <a:ext cx="2209662" cy="563387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 rot="846865">
            <a:off x="2049344" y="639880"/>
            <a:ext cx="315021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1813</a:t>
            </a:r>
          </a:p>
          <a:p>
            <a:pPr algn="ctr"/>
            <a:r>
              <a:rPr lang="cs-CZ" sz="3000" b="1" dirty="0" smtClean="0"/>
              <a:t>u Lipska</a:t>
            </a:r>
          </a:p>
          <a:p>
            <a:pPr algn="ctr"/>
            <a:r>
              <a:rPr lang="cs-CZ" sz="3000" b="1" dirty="0" smtClean="0"/>
              <a:t>Napoleon prohrál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5. Velkým soupeřem Napoleona byla Velká Británie a </a:t>
            </a:r>
            <a:r>
              <a:rPr lang="cs-CZ" sz="3200" dirty="0" err="1" smtClean="0">
                <a:solidFill>
                  <a:srgbClr val="FFC000"/>
                </a:solidFill>
              </a:rPr>
              <a:t>Rusko.Ruskou</a:t>
            </a:r>
            <a:r>
              <a:rPr lang="cs-CZ" sz="3200" dirty="0" smtClean="0">
                <a:solidFill>
                  <a:srgbClr val="FFC000"/>
                </a:solidFill>
              </a:rPr>
              <a:t> armádu vedl: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kníže </a:t>
            </a:r>
            <a:r>
              <a:rPr lang="cs-CZ" sz="7000" dirty="0" err="1" smtClean="0">
                <a:latin typeface="Arial Rounded MT Bold" pitchFamily="34" charset="0"/>
              </a:rPr>
              <a:t>Menšikov</a:t>
            </a: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maršál </a:t>
            </a:r>
            <a:r>
              <a:rPr lang="cs-CZ" sz="7000" dirty="0" err="1" smtClean="0">
                <a:latin typeface="Arial Rounded MT Bold" pitchFamily="34" charset="0"/>
              </a:rPr>
              <a:t>Kutuzov</a:t>
            </a:r>
            <a:endParaRPr lang="cs-CZ" sz="7000" dirty="0" smtClean="0">
              <a:latin typeface="Arial Rounded MT Bold" pitchFamily="34" charset="0"/>
            </a:endParaRP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car Petr I.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kozácký náčelník S. </a:t>
            </a:r>
            <a:r>
              <a:rPr lang="cs-CZ" sz="7000" dirty="0" err="1" smtClean="0">
                <a:latin typeface="Arial Rounded MT Bold" pitchFamily="34" charset="0"/>
              </a:rPr>
              <a:t>Razin</a:t>
            </a:r>
            <a:endParaRPr lang="cs-CZ" sz="7000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6" name="Obrázek 5" descr="349px-Kutuzov2_by_Daw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39952" y="188640"/>
            <a:ext cx="3816793" cy="6381328"/>
          </a:xfrm>
          <a:prstGeom prst="rect">
            <a:avLst/>
          </a:prstGeom>
        </p:spPr>
      </p:pic>
      <p:pic>
        <p:nvPicPr>
          <p:cNvPr id="5122" name="Picture 2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5601291">
            <a:off x="1703598" y="-335379"/>
            <a:ext cx="2778776" cy="544906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27584" y="1844824"/>
            <a:ext cx="318837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000" b="1" dirty="0" err="1" smtClean="0"/>
              <a:t>Kutuzov</a:t>
            </a:r>
            <a:endParaRPr lang="cs-CZ" sz="7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6. Urči, který údaj nesouvisí s Napoleonem: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konzul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tažení do Egypta</a:t>
            </a:r>
          </a:p>
          <a:p>
            <a:pPr marL="1143000" indent="-1143000">
              <a:buAutoNum type="alphaLcPeriod"/>
            </a:pPr>
            <a:r>
              <a:rPr lang="cs-CZ" sz="7000" b="1" dirty="0" smtClean="0">
                <a:latin typeface="Arial Rounded MT Bold" pitchFamily="34" charset="0"/>
              </a:rPr>
              <a:t>č</a:t>
            </a:r>
            <a:r>
              <a:rPr lang="cs-CZ" sz="7000" dirty="0" smtClean="0">
                <a:latin typeface="Arial Rounded MT Bold" pitchFamily="34" charset="0"/>
              </a:rPr>
              <a:t>len výboru Veřejného blaha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4" name="Obrázek 3" descr="483px-Gros_-_First_Consul_Bonaparte_(Detail)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7544" y="332656"/>
            <a:ext cx="4824536" cy="5983224"/>
          </a:xfrm>
          <a:prstGeom prst="rect">
            <a:avLst/>
          </a:prstGeom>
        </p:spPr>
      </p:pic>
      <p:pic>
        <p:nvPicPr>
          <p:cNvPr id="6146" name="Picture 2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648742">
            <a:off x="4773358" y="374280"/>
            <a:ext cx="2592712" cy="514806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932040" y="2132856"/>
            <a:ext cx="3666395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500" b="1" dirty="0" smtClean="0"/>
              <a:t>Člen výboru </a:t>
            </a:r>
          </a:p>
          <a:p>
            <a:pPr algn="ctr"/>
            <a:r>
              <a:rPr lang="cs-CZ" sz="3500" b="1" dirty="0" smtClean="0"/>
              <a:t>Veřejného blaha</a:t>
            </a:r>
            <a:endParaRPr lang="cs-CZ" sz="35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7.Urči, která z těchto tvrzení jsou pravdivá: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Napoleon nesvedl významnou bitvu  na našem území.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Po bit</a:t>
            </a:r>
            <a:r>
              <a:rPr lang="cs-CZ" sz="7000" b="1" dirty="0" smtClean="0">
                <a:latin typeface="Arial Rounded MT Bold" pitchFamily="34" charset="0"/>
              </a:rPr>
              <a:t>vě</a:t>
            </a:r>
            <a:r>
              <a:rPr lang="cs-CZ" sz="7000" dirty="0" smtClean="0">
                <a:latin typeface="Arial Rounded MT Bold" pitchFamily="34" charset="0"/>
              </a:rPr>
              <a:t> u Lipska byl odvezen na ostrov </a:t>
            </a:r>
            <a:r>
              <a:rPr lang="cs-CZ" sz="7000" dirty="0" err="1" smtClean="0">
                <a:latin typeface="Arial Rounded MT Bold" pitchFamily="34" charset="0"/>
              </a:rPr>
              <a:t>Elba</a:t>
            </a:r>
            <a:r>
              <a:rPr lang="cs-CZ" sz="7000" dirty="0" smtClean="0">
                <a:latin typeface="Arial Rounded MT Bold" pitchFamily="34" charset="0"/>
              </a:rPr>
              <a:t>.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Napoleon se za svůj život stál dvakrát císařem Francie.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6" name="Obrázek 5" descr="489px-Antoine-Jean_Gros_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260648"/>
            <a:ext cx="5157222" cy="6327880"/>
          </a:xfrm>
          <a:prstGeom prst="rect">
            <a:avLst/>
          </a:prstGeom>
        </p:spPr>
      </p:pic>
      <p:pic>
        <p:nvPicPr>
          <p:cNvPr id="7170" name="Picture 2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3766133">
            <a:off x="1071505" y="782729"/>
            <a:ext cx="4933100" cy="509178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611560" y="2492896"/>
            <a:ext cx="432048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indent="-1143000" algn="ctr"/>
            <a:r>
              <a:rPr lang="cs-CZ" sz="2000" b="1" dirty="0" smtClean="0">
                <a:latin typeface="Arial Rounded MT Bold" pitchFamily="34" charset="0"/>
              </a:rPr>
              <a:t>Po bitvě u Lipska byl </a:t>
            </a:r>
          </a:p>
          <a:p>
            <a:pPr marL="1143000" indent="-1143000" algn="ctr"/>
            <a:r>
              <a:rPr lang="cs-CZ" sz="2000" b="1" dirty="0" smtClean="0">
                <a:latin typeface="Arial Rounded MT Bold" pitchFamily="34" charset="0"/>
              </a:rPr>
              <a:t>odvezen </a:t>
            </a:r>
          </a:p>
          <a:p>
            <a:pPr marL="1143000" indent="-1143000" algn="ctr"/>
            <a:r>
              <a:rPr lang="cs-CZ" sz="2000" b="1" dirty="0" smtClean="0">
                <a:latin typeface="Arial Rounded MT Bold" pitchFamily="34" charset="0"/>
              </a:rPr>
              <a:t>na ostrov </a:t>
            </a:r>
            <a:r>
              <a:rPr lang="cs-CZ" sz="2000" b="1" dirty="0" err="1" smtClean="0">
                <a:latin typeface="Arial Rounded MT Bold" pitchFamily="34" charset="0"/>
              </a:rPr>
              <a:t>Elba</a:t>
            </a:r>
            <a:r>
              <a:rPr lang="cs-CZ" sz="2000" b="1" dirty="0" smtClean="0">
                <a:latin typeface="Arial Rounded MT Bold" pitchFamily="34" charset="0"/>
              </a:rPr>
              <a:t>.</a:t>
            </a:r>
          </a:p>
          <a:p>
            <a:pPr marL="1143000" indent="-1143000"/>
            <a:endParaRPr lang="cs-CZ" sz="2000" b="1" dirty="0" smtClean="0">
              <a:latin typeface="Arial Rounded MT Bold" pitchFamily="34" charset="0"/>
            </a:endParaRPr>
          </a:p>
          <a:p>
            <a:pPr marL="1143000" indent="-1143000" algn="ctr"/>
            <a:r>
              <a:rPr lang="cs-CZ" sz="2000" b="1" dirty="0" smtClean="0">
                <a:latin typeface="Arial Rounded MT Bold" pitchFamily="34" charset="0"/>
              </a:rPr>
              <a:t>                 Napoleon se za svůj </a:t>
            </a:r>
          </a:p>
          <a:p>
            <a:pPr marL="1143000" indent="-1143000" algn="ctr"/>
            <a:r>
              <a:rPr lang="cs-CZ" sz="2000" b="1" dirty="0" smtClean="0">
                <a:latin typeface="Arial Rounded MT Bold" pitchFamily="34" charset="0"/>
              </a:rPr>
              <a:t>                život stál dvakrát </a:t>
            </a:r>
          </a:p>
          <a:p>
            <a:pPr marL="1143000" indent="-1143000" algn="ctr"/>
            <a:r>
              <a:rPr lang="cs-CZ" sz="2000" b="1" dirty="0" smtClean="0">
                <a:latin typeface="Arial Rounded MT Bold" pitchFamily="34" charset="0"/>
              </a:rPr>
              <a:t>                  císařem Francie.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8. Vyjmenuj významné bitvy Napoleona   </a:t>
            </a:r>
            <a:br>
              <a:rPr lang="cs-CZ" sz="3200" dirty="0" smtClean="0">
                <a:solidFill>
                  <a:srgbClr val="FFC000"/>
                </a:solidFill>
              </a:rPr>
            </a:br>
            <a:r>
              <a:rPr lang="cs-CZ" sz="3200" dirty="0" smtClean="0">
                <a:solidFill>
                  <a:srgbClr val="FFC000"/>
                </a:solidFill>
              </a:rPr>
              <a:t>     Bonaparte:</a:t>
            </a:r>
            <a:endParaRPr lang="cs-CZ" sz="3200" dirty="0">
              <a:solidFill>
                <a:srgbClr val="FFC000"/>
              </a:solidFill>
            </a:endParaRPr>
          </a:p>
        </p:txBody>
      </p:sp>
      <p:pic>
        <p:nvPicPr>
          <p:cNvPr id="4" name="Zástupný symbol pro obsah 3" descr="448px-Napoleon_a_Cherbourg_bordercropped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3635896" y="1196752"/>
            <a:ext cx="3781372" cy="505589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48px-Napoleon_a_Cherbourg_bordercropped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611560" y="260648"/>
            <a:ext cx="4896544" cy="6264696"/>
          </a:xfrm>
        </p:spPr>
      </p:pic>
      <p:pic>
        <p:nvPicPr>
          <p:cNvPr id="8195" name="Picture 3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666833">
            <a:off x="4392098" y="969299"/>
            <a:ext cx="4256266" cy="469197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868144" y="1988840"/>
            <a:ext cx="256493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b="1" dirty="0" smtClean="0"/>
              <a:t>Slavkov</a:t>
            </a:r>
          </a:p>
          <a:p>
            <a:pPr algn="ctr"/>
            <a:r>
              <a:rPr lang="cs-CZ" sz="4800" b="1" dirty="0" smtClean="0"/>
              <a:t>Lipsko</a:t>
            </a:r>
          </a:p>
          <a:p>
            <a:pPr algn="ctr"/>
            <a:r>
              <a:rPr lang="cs-CZ" sz="4800" b="1" dirty="0" smtClean="0"/>
              <a:t>Waterloo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352928" cy="1916832"/>
          </a:xfrm>
        </p:spPr>
        <p:txBody>
          <a:bodyPr>
            <a:normAutofit/>
          </a:bodyPr>
          <a:lstStyle/>
          <a:p>
            <a:pPr algn="just"/>
            <a:r>
              <a:rPr lang="cs-CZ" sz="3200" dirty="0" smtClean="0">
                <a:solidFill>
                  <a:srgbClr val="FFC000"/>
                </a:solidFill>
              </a:rPr>
              <a:t>9. Poslední porážku utrpěl Napoleon v bitvě u……………. Poté </a:t>
            </a:r>
            <a:r>
              <a:rPr lang="cs-CZ" sz="3500" dirty="0" smtClean="0">
                <a:solidFill>
                  <a:srgbClr val="FFC000"/>
                </a:solidFill>
              </a:rPr>
              <a:t>byl dopraven na……………………</a:t>
            </a:r>
            <a:endParaRPr lang="cs-CZ" sz="3500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132856"/>
            <a:ext cx="8532440" cy="4248472"/>
          </a:xfrm>
        </p:spPr>
        <p:txBody>
          <a:bodyPr>
            <a:noAutofit/>
          </a:bodyPr>
          <a:lstStyle/>
          <a:p>
            <a:pPr marL="914400" indent="-914400">
              <a:buAutoNum type="alphaLcPeriod"/>
            </a:pPr>
            <a:r>
              <a:rPr lang="cs-CZ" sz="4500" dirty="0" err="1" smtClean="0">
                <a:latin typeface="Arial Rounded MT Bold" pitchFamily="34" charset="0"/>
              </a:rPr>
              <a:t>Borodina</a:t>
            </a:r>
            <a:r>
              <a:rPr lang="cs-CZ" sz="4500" dirty="0" smtClean="0">
                <a:latin typeface="Arial Rounded MT Bold" pitchFamily="34" charset="0"/>
              </a:rPr>
              <a:t> + ostrov </a:t>
            </a:r>
            <a:r>
              <a:rPr lang="cs-CZ" sz="4500" dirty="0" err="1" smtClean="0">
                <a:latin typeface="Arial Rounded MT Bold" pitchFamily="34" charset="0"/>
              </a:rPr>
              <a:t>Elba</a:t>
            </a:r>
            <a:endParaRPr lang="cs-CZ" sz="4500" dirty="0" smtClean="0">
              <a:latin typeface="Arial Rounded MT Bold" pitchFamily="34" charset="0"/>
            </a:endParaRPr>
          </a:p>
          <a:p>
            <a:pPr marL="914400" indent="-914400">
              <a:buAutoNum type="alphaLcPeriod"/>
            </a:pPr>
            <a:r>
              <a:rPr lang="cs-CZ" sz="4500" dirty="0" smtClean="0">
                <a:latin typeface="Arial Rounded MT Bold" pitchFamily="34" charset="0"/>
              </a:rPr>
              <a:t>Waterloo + ostrov Sv. Heleny </a:t>
            </a:r>
          </a:p>
          <a:p>
            <a:pPr marL="914400" indent="-914400">
              <a:buAutoNum type="alphaLcPeriod"/>
            </a:pPr>
            <a:r>
              <a:rPr lang="cs-CZ" sz="4500" dirty="0" err="1" smtClean="0">
                <a:latin typeface="Arial Rounded MT Bold" pitchFamily="34" charset="0"/>
              </a:rPr>
              <a:t>Trafalgaru</a:t>
            </a:r>
            <a:r>
              <a:rPr lang="cs-CZ" sz="4500" dirty="0" smtClean="0">
                <a:latin typeface="Arial Rounded MT Bold" pitchFamily="34" charset="0"/>
              </a:rPr>
              <a:t> + ostrov Sv. Heleny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446px-DelarocheNapoleo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52444" y="404664"/>
            <a:ext cx="5268028" cy="5904656"/>
          </a:xfrm>
          <a:prstGeom prst="rect">
            <a:avLst/>
          </a:prstGeom>
        </p:spPr>
      </p:pic>
      <p:pic>
        <p:nvPicPr>
          <p:cNvPr id="9218" name="Picture 2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3032428">
            <a:off x="264843" y="862055"/>
            <a:ext cx="5937839" cy="394807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rot="1324311">
            <a:off x="840885" y="2489833"/>
            <a:ext cx="445763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Waterloo</a:t>
            </a:r>
          </a:p>
          <a:p>
            <a:r>
              <a:rPr lang="cs-CZ" sz="4000" b="1" dirty="0" smtClean="0"/>
              <a:t>Ostrov Svaté Heleny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10. Pojem „druhé císařství“ označuje období: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po návratu Napoleona z </a:t>
            </a:r>
            <a:r>
              <a:rPr lang="cs-CZ" sz="7000" dirty="0" err="1" smtClean="0">
                <a:latin typeface="Arial Rounded MT Bold" pitchFamily="34" charset="0"/>
              </a:rPr>
              <a:t>Elby</a:t>
            </a:r>
            <a:r>
              <a:rPr lang="cs-CZ" sz="7000" dirty="0" smtClean="0">
                <a:latin typeface="Arial Rounded MT Bold" pitchFamily="34" charset="0"/>
              </a:rPr>
              <a:t> do Paříže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po bitvě u </a:t>
            </a:r>
            <a:r>
              <a:rPr lang="cs-CZ" sz="7000" dirty="0" err="1" smtClean="0">
                <a:latin typeface="Arial Rounded MT Bold" pitchFamily="34" charset="0"/>
              </a:rPr>
              <a:t>Borodina</a:t>
            </a:r>
            <a:r>
              <a:rPr lang="cs-CZ" sz="7000" dirty="0" smtClean="0">
                <a:latin typeface="Arial Rounded MT Bold" pitchFamily="34" charset="0"/>
              </a:rPr>
              <a:t> </a:t>
            </a:r>
          </a:p>
          <a:p>
            <a:pPr marL="1143000" indent="-1143000">
              <a:buNone/>
            </a:pPr>
            <a:r>
              <a:rPr lang="cs-CZ" sz="7000" dirty="0" smtClean="0">
                <a:latin typeface="Arial Rounded MT Bold" pitchFamily="34" charset="0"/>
              </a:rPr>
              <a:t>	v Rusku 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pobytu na ostrově </a:t>
            </a:r>
          </a:p>
          <a:p>
            <a:pPr marL="1143000" indent="-1143000">
              <a:buNone/>
            </a:pPr>
            <a:r>
              <a:rPr lang="cs-CZ" sz="7000" dirty="0" smtClean="0">
                <a:latin typeface="Arial Rounded MT Bold" pitchFamily="34" charset="0"/>
              </a:rPr>
              <a:t>	Sv. Heleny</a:t>
            </a:r>
          </a:p>
          <a:p>
            <a:pPr marL="1143000" indent="-1143000">
              <a:buNone/>
            </a:pPr>
            <a:endParaRPr lang="cs-CZ" sz="7000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4" name="Obrázek 3" descr="800px-Napoleon_returne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315310" y="0"/>
            <a:ext cx="9459310" cy="6858000"/>
          </a:xfrm>
          <a:prstGeom prst="rect">
            <a:avLst/>
          </a:prstGeom>
        </p:spPr>
      </p:pic>
      <p:pic>
        <p:nvPicPr>
          <p:cNvPr id="10242" name="Picture 2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6848549">
            <a:off x="2544436" y="-604582"/>
            <a:ext cx="2569414" cy="4594663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971600" y="692696"/>
            <a:ext cx="4654355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500" b="1" dirty="0" smtClean="0">
                <a:latin typeface="Arial Rounded MT Bold" pitchFamily="34" charset="0"/>
              </a:rPr>
              <a:t>po návratu </a:t>
            </a:r>
          </a:p>
          <a:p>
            <a:pPr algn="ctr"/>
            <a:r>
              <a:rPr lang="cs-CZ" sz="2500" b="1" dirty="0" smtClean="0">
                <a:latin typeface="Arial Rounded MT Bold" pitchFamily="34" charset="0"/>
              </a:rPr>
              <a:t>Napoleona </a:t>
            </a:r>
          </a:p>
          <a:p>
            <a:pPr algn="ctr"/>
            <a:r>
              <a:rPr lang="cs-CZ" sz="2500" b="1" dirty="0" smtClean="0">
                <a:latin typeface="Arial Rounded MT Bold" pitchFamily="34" charset="0"/>
              </a:rPr>
              <a:t>z </a:t>
            </a:r>
            <a:r>
              <a:rPr lang="cs-CZ" sz="2500" b="1" dirty="0" err="1" smtClean="0">
                <a:latin typeface="Arial Rounded MT Bold" pitchFamily="34" charset="0"/>
              </a:rPr>
              <a:t>Elby</a:t>
            </a:r>
            <a:r>
              <a:rPr lang="cs-CZ" sz="2500" b="1" dirty="0" smtClean="0">
                <a:latin typeface="Arial Rounded MT Bold" pitchFamily="34" charset="0"/>
              </a:rPr>
              <a:t> </a:t>
            </a:r>
          </a:p>
          <a:p>
            <a:pPr algn="ctr"/>
            <a:r>
              <a:rPr lang="cs-CZ" sz="2500" b="1" dirty="0" smtClean="0">
                <a:latin typeface="Arial Rounded MT Bold" pitchFamily="34" charset="0"/>
              </a:rPr>
              <a:t>do Paříže</a:t>
            </a:r>
            <a:endParaRPr lang="cs-CZ" sz="25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11. V letech 1814 – 1815 se ve Vídni sešli evropští panovníci, aby jednali: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o potrestání Napoleona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o novém uspořádání Evropy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o novém útoku na Francii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6" name="Obrázek 5" descr="CongressVien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404664"/>
            <a:ext cx="8568952" cy="6048672"/>
          </a:xfrm>
          <a:prstGeom prst="rect">
            <a:avLst/>
          </a:prstGeom>
        </p:spPr>
      </p:pic>
      <p:pic>
        <p:nvPicPr>
          <p:cNvPr id="11266" name="Picture 2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18267363">
            <a:off x="1907293" y="703196"/>
            <a:ext cx="2871750" cy="3083233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123728" y="1412776"/>
            <a:ext cx="1866217" cy="11541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143000" indent="-1143000" algn="ctr"/>
            <a:r>
              <a:rPr lang="cs-CZ" sz="2300" b="1" dirty="0" smtClean="0">
                <a:latin typeface="Arial Rounded MT Bold" pitchFamily="34" charset="0"/>
              </a:rPr>
              <a:t>o novém </a:t>
            </a:r>
          </a:p>
          <a:p>
            <a:pPr marL="1143000" indent="-1143000" algn="ctr"/>
            <a:r>
              <a:rPr lang="cs-CZ" sz="2300" b="1" dirty="0" smtClean="0">
                <a:latin typeface="Arial Rounded MT Bold" pitchFamily="34" charset="0"/>
              </a:rPr>
              <a:t>uspořádání </a:t>
            </a:r>
          </a:p>
          <a:p>
            <a:pPr marL="1143000" indent="-1143000" algn="ctr"/>
            <a:r>
              <a:rPr lang="cs-CZ" sz="2300" b="1" dirty="0" smtClean="0">
                <a:latin typeface="Arial Rounded MT Bold" pitchFamily="34" charset="0"/>
              </a:rPr>
              <a:t>Evropy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12. Urči, která tvrzení týkající se Napoleona jsou pravdivá: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1143000" indent="-1143000">
              <a:buAutoNum type="alphaLcPeriod"/>
            </a:pPr>
            <a:r>
              <a:rPr lang="cs-CZ" sz="5200" dirty="0" smtClean="0">
                <a:latin typeface="Arial Rounded MT Bold" pitchFamily="34" charset="0"/>
              </a:rPr>
              <a:t>první žena Antonie- sňatek z lásky</a:t>
            </a:r>
            <a:r>
              <a:rPr lang="cs-CZ" sz="5700" dirty="0" smtClean="0">
                <a:latin typeface="Arial Rounded MT Bold" pitchFamily="34" charset="0"/>
              </a:rPr>
              <a:t>.</a:t>
            </a:r>
          </a:p>
          <a:p>
            <a:pPr marL="1143000" indent="-1143000">
              <a:buAutoNum type="alphaLcPeriod"/>
            </a:pPr>
            <a:r>
              <a:rPr lang="cs-CZ" sz="5200" dirty="0" smtClean="0">
                <a:latin typeface="Arial Rounded MT Bold" pitchFamily="34" charset="0"/>
              </a:rPr>
              <a:t>druhá žena – Marie Terezie- politický sňatek</a:t>
            </a:r>
          </a:p>
          <a:p>
            <a:pPr marL="1143000" indent="-1143000">
              <a:buAutoNum type="alphaLcPeriod"/>
            </a:pPr>
            <a:r>
              <a:rPr lang="cs-CZ" sz="5200" dirty="0" smtClean="0">
                <a:latin typeface="Arial Rounded MT Bold" pitchFamily="34" charset="0"/>
              </a:rPr>
              <a:t>druhá žena – Marie Louisa – politický sňatek </a:t>
            </a:r>
          </a:p>
          <a:p>
            <a:pPr marL="1143000" indent="-1143000">
              <a:buAutoNum type="alphaLcPeriod"/>
            </a:pPr>
            <a:endParaRPr lang="cs-CZ" sz="5200" dirty="0" smtClean="0">
              <a:latin typeface="Arial Rounded MT Bold" pitchFamily="34" charset="0"/>
            </a:endParaRPr>
          </a:p>
          <a:p>
            <a:pPr marL="1143000" indent="-1143000">
              <a:buAutoNum type="alphaLcPeriod"/>
            </a:pPr>
            <a:endParaRPr lang="cs-CZ" sz="7000" dirty="0" smtClean="0">
              <a:latin typeface="Arial Rounded MT Bol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4" name="Obrázek 3" descr="381px-Marie_Louise_Empres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27584" y="548680"/>
            <a:ext cx="3640618" cy="5733256"/>
          </a:xfrm>
          <a:prstGeom prst="rect">
            <a:avLst/>
          </a:prstGeom>
        </p:spPr>
      </p:pic>
      <p:pic>
        <p:nvPicPr>
          <p:cNvPr id="12290" name="Picture 2" descr="C:\Documents and Settings\soldanova\Local Settings\Temporary Internet Files\Content.IE5\DY5SPR6N\MC90043466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188011">
            <a:off x="4026827" y="-177128"/>
            <a:ext cx="3636264" cy="550063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4355976" y="177281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1143000" indent="-1143000" algn="ctr"/>
            <a:r>
              <a:rPr lang="cs-CZ" sz="3000" b="1" dirty="0" smtClean="0">
                <a:latin typeface="Arial Rounded MT Bold" pitchFamily="34" charset="0"/>
              </a:rPr>
              <a:t>druhá žena </a:t>
            </a:r>
          </a:p>
          <a:p>
            <a:pPr marL="1143000" indent="-1143000" algn="ctr"/>
            <a:r>
              <a:rPr lang="cs-CZ" sz="3000" b="1" dirty="0" smtClean="0">
                <a:latin typeface="Arial Rounded MT Bold" pitchFamily="34" charset="0"/>
              </a:rPr>
              <a:t>Marie Louisa </a:t>
            </a:r>
          </a:p>
          <a:p>
            <a:pPr marL="1143000" indent="-1143000" algn="ctr"/>
            <a:r>
              <a:rPr lang="cs-CZ" sz="3000" b="1" dirty="0" smtClean="0">
                <a:latin typeface="Arial Rounded MT Bold" pitchFamily="34" charset="0"/>
              </a:rPr>
              <a:t>politický sňatek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rgbClr val="FFC000"/>
                </a:solidFill>
              </a:rPr>
              <a:t>13. V roce 1815 ruský car, rakouský císař a pruský král uzavřeli mezi sebou dohodu zvanou: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Německý spolek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Svatá aliance</a:t>
            </a:r>
          </a:p>
          <a:p>
            <a:pPr marL="1143000" indent="-1143000">
              <a:buAutoNum type="alphaLcPeriod"/>
            </a:pPr>
            <a:r>
              <a:rPr lang="cs-CZ" sz="7000" dirty="0" smtClean="0">
                <a:latin typeface="Arial Rounded MT Bold" pitchFamily="34" charset="0"/>
              </a:rPr>
              <a:t>Deklarace práv člověka a občana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7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692696"/>
            <a:ext cx="8229600" cy="4536504"/>
          </a:xfrm>
        </p:spPr>
        <p:txBody>
          <a:bodyPr>
            <a:noAutofit/>
          </a:bodyPr>
          <a:lstStyle/>
          <a:p>
            <a:pPr algn="l"/>
            <a:r>
              <a:rPr lang="cs-CZ" sz="10000" dirty="0" smtClean="0">
                <a:latin typeface="Arial Rounded MT Bold" pitchFamily="34" charset="0"/>
              </a:rPr>
              <a:t/>
            </a:r>
            <a:br>
              <a:rPr lang="cs-CZ" sz="100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r>
              <a:rPr lang="cs-CZ" sz="4500" dirty="0" smtClean="0">
                <a:latin typeface="Arial Rounded MT Bold" pitchFamily="34" charset="0"/>
              </a:rPr>
              <a:t/>
            </a:r>
            <a:br>
              <a:rPr lang="cs-CZ" sz="4500" dirty="0" smtClean="0">
                <a:latin typeface="Arial Rounded MT Bold" pitchFamily="34" charset="0"/>
              </a:rPr>
            </a:br>
            <a:endParaRPr lang="cs-CZ" sz="4500" u="sng" dirty="0"/>
          </a:p>
        </p:txBody>
      </p:sp>
      <p:pic>
        <p:nvPicPr>
          <p:cNvPr id="14338" name="Picture 2" descr="C:\Documents and Settings\soldanova\Local Settings\Temporary Internet Files\Content.IE5\85HNDLYF\MC9003043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92696"/>
            <a:ext cx="8676456" cy="5472608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465497" y="1412776"/>
            <a:ext cx="2220481" cy="14773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43000" indent="-1143000" algn="ctr"/>
            <a:r>
              <a:rPr lang="cs-CZ" sz="4500" b="1" dirty="0" smtClean="0">
                <a:latin typeface="Arial Rounded MT Bold" pitchFamily="34" charset="0"/>
              </a:rPr>
              <a:t>Svatá </a:t>
            </a:r>
          </a:p>
          <a:p>
            <a:pPr marL="1143000" indent="-1143000" algn="ctr"/>
            <a:r>
              <a:rPr lang="cs-CZ" sz="4500" b="1" dirty="0" smtClean="0">
                <a:latin typeface="Arial Rounded MT Bold" pitchFamily="34" charset="0"/>
              </a:rPr>
              <a:t>aliance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683568" y="3233738"/>
          <a:ext cx="8136904" cy="3243986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100" dirty="0" smtClean="0"/>
                        <a:t>HARENBERG, </a:t>
                      </a:r>
                      <a:r>
                        <a:rPr lang="cs-CZ" sz="1100" dirty="0" err="1" smtClean="0"/>
                        <a:t>Bodo</a:t>
                      </a:r>
                      <a:r>
                        <a:rPr lang="cs-CZ" sz="1100" dirty="0" smtClean="0"/>
                        <a:t>. </a:t>
                      </a:r>
                      <a:r>
                        <a:rPr lang="cs-CZ" sz="1100" i="1" dirty="0" smtClean="0"/>
                        <a:t>Kronika lidstva</a:t>
                      </a:r>
                      <a:r>
                        <a:rPr lang="cs-CZ" sz="1100" dirty="0" smtClean="0"/>
                        <a:t>. Bratislava: Fortuna </a:t>
                      </a:r>
                      <a:r>
                        <a:rPr lang="cs-CZ" sz="1100" dirty="0" err="1" smtClean="0"/>
                        <a:t>Print</a:t>
                      </a:r>
                      <a:r>
                        <a:rPr lang="cs-CZ" sz="1100" dirty="0" smtClean="0"/>
                        <a:t>, 1992, ISBN 80-7153-039-5.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Kliparty použity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  http://office.</a:t>
                      </a:r>
                      <a:r>
                        <a:rPr lang="cs-CZ" sz="1100" baseline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microsoft.com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1954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Napoleon Bonaparte.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2012-05-22]. Dostupné z: http://cs.wikipedia.org/wiki/Soubor:Jacques-Louis_David_017.jpg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Bitva u Slavkova.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2012-05-22]. Dostupné z: http://cs.wikipedia.org/wiki/Soubor:Austerlitz-baron-Pascal.jpg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Napoleon císař.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2012-05-22]. Dostupné z: http://cs.wikipedia.org/wiki/Soubor:Napoleon_Groot.jpg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Bitva u Lipska.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2012-05-22]. Dostupné z: http://cs.wikipedia.org/wiki/Soubor:MoshkovVI_SrazhLeypcigomGRM.jpg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err="1" smtClean="0"/>
                        <a:t>Kutuzov</a:t>
                      </a:r>
                      <a:r>
                        <a:rPr lang="cs-CZ" sz="1100" dirty="0" smtClean="0"/>
                        <a:t>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2012-05-22]. Dostupné z: http://cs.wikipedia.org/wiki/Soubor:Kutuzov2_by_Daw.jpg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100" dirty="0" smtClean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683568" y="3233738"/>
          <a:ext cx="8136904" cy="3388002"/>
        </p:xfrm>
        <a:graphic>
          <a:graphicData uri="http://schemas.openxmlformats.org/drawingml/2006/table">
            <a:tbl>
              <a:tblPr firstRow="1" firstCol="1" bandRow="1"/>
              <a:tblGrid>
                <a:gridCol w="1527069"/>
                <a:gridCol w="145186"/>
                <a:gridCol w="6464649"/>
              </a:tblGrid>
              <a:tr h="4832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3394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Napoleon konzul.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2012-05-22]. Dostupné z: http://cs.wikipedia.org/wiki/Soubor:Gros_-_First_Consul_Bonaparte_(Detail).png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smtClean="0"/>
                        <a:t>Napoleon. In: </a:t>
                      </a:r>
                      <a:r>
                        <a:rPr lang="en-US" sz="1100" i="1" dirty="0" smtClean="0"/>
                        <a:t>Wikipedia</a:t>
                      </a:r>
                      <a:r>
                        <a:rPr lang="en-US" sz="1100" dirty="0" smtClean="0"/>
                        <a:t>: </a:t>
                      </a:r>
                      <a:r>
                        <a:rPr lang="en-US" sz="1100" i="1" dirty="0" smtClean="0"/>
                        <a:t>the free encyclopedia</a:t>
                      </a:r>
                      <a:r>
                        <a:rPr lang="en-US" sz="1100" dirty="0" smtClean="0"/>
                        <a:t> [online]. San Francisco (CA): Wikimedia Foundation, 2001- [cit. 2012-05-22]. </a:t>
                      </a:r>
                      <a:r>
                        <a:rPr lang="en-US" sz="1100" dirty="0" err="1" smtClean="0"/>
                        <a:t>Dostupné</a:t>
                      </a:r>
                      <a:r>
                        <a:rPr lang="en-US" sz="1100" dirty="0" smtClean="0"/>
                        <a:t> z: http://cs.wikipedia.org/wiki/Soubor:Antoine-Jean_Gros_001.jpg 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Napoleon vojevůdce.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2012-05-22]. Dostupné z: http://cs.wikipedia.org/wiki/Soubor:Napoleon_a_Cherbourg_bordercropped.jpg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100" dirty="0" smtClean="0"/>
                        <a:t>Napoleon. In: </a:t>
                      </a:r>
                      <a:r>
                        <a:rPr lang="en-US" sz="1100" i="1" dirty="0" smtClean="0"/>
                        <a:t>Wikipedia</a:t>
                      </a:r>
                      <a:r>
                        <a:rPr lang="en-US" sz="1100" dirty="0" smtClean="0"/>
                        <a:t>: </a:t>
                      </a:r>
                      <a:r>
                        <a:rPr lang="en-US" sz="1100" i="1" dirty="0" smtClean="0"/>
                        <a:t>the free encyclopedia</a:t>
                      </a:r>
                      <a:r>
                        <a:rPr lang="en-US" sz="1100" dirty="0" smtClean="0"/>
                        <a:t> [online]. San Francisco (CA): Wikimedia Foundation, 2001- [cit. 2012-05-22]. </a:t>
                      </a:r>
                      <a:r>
                        <a:rPr lang="en-US" sz="1100" dirty="0" err="1" smtClean="0"/>
                        <a:t>Dostupné</a:t>
                      </a:r>
                      <a:r>
                        <a:rPr lang="en-US" sz="1100" dirty="0" smtClean="0"/>
                        <a:t> z: http://cs.wikipedia.org/wiki/Soubor:DelarocheNapoleon.jpg </a:t>
                      </a:r>
                      <a:endParaRPr lang="cs-CZ" sz="11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Marie Louisa. In: </a:t>
                      </a:r>
                      <a:r>
                        <a:rPr lang="cs-CZ" sz="1100" i="1" dirty="0" err="1" smtClean="0"/>
                        <a:t>Wikipedia</a:t>
                      </a:r>
                      <a:r>
                        <a:rPr lang="cs-CZ" sz="1100" dirty="0" smtClean="0"/>
                        <a:t>: </a:t>
                      </a:r>
                      <a:r>
                        <a:rPr lang="cs-CZ" sz="1100" i="1" dirty="0" err="1" smtClean="0"/>
                        <a:t>the</a:t>
                      </a:r>
                      <a:r>
                        <a:rPr lang="cs-CZ" sz="1100" i="1" dirty="0" smtClean="0"/>
                        <a:t> free </a:t>
                      </a:r>
                      <a:r>
                        <a:rPr lang="cs-CZ" sz="1100" i="1" dirty="0" err="1" smtClean="0"/>
                        <a:t>encyclopedia</a:t>
                      </a:r>
                      <a:r>
                        <a:rPr lang="cs-CZ" sz="1100" dirty="0" smtClean="0"/>
                        <a:t> [online]. San </a:t>
                      </a:r>
                      <a:r>
                        <a:rPr lang="cs-CZ" sz="1100" dirty="0" err="1" smtClean="0"/>
                        <a:t>Francisco</a:t>
                      </a:r>
                      <a:r>
                        <a:rPr lang="cs-CZ" sz="1100" dirty="0" smtClean="0"/>
                        <a:t> (CA): </a:t>
                      </a:r>
                      <a:r>
                        <a:rPr lang="cs-CZ" sz="1100" dirty="0" err="1" smtClean="0"/>
                        <a:t>Wikimedia</a:t>
                      </a:r>
                      <a:r>
                        <a:rPr lang="cs-CZ" sz="1100" dirty="0" smtClean="0"/>
                        <a:t> </a:t>
                      </a:r>
                      <a:r>
                        <a:rPr lang="cs-CZ" sz="1100" dirty="0" err="1" smtClean="0"/>
                        <a:t>Foundation</a:t>
                      </a:r>
                      <a:r>
                        <a:rPr lang="cs-CZ" sz="1100" dirty="0" smtClean="0"/>
                        <a:t>, 2001- [cit. 2012-05-22]. Dostupné z: http://cs.wikipedia.org/wiki/Soubor:Marie_Louise_Empress.jpg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100" dirty="0" smtClean="0"/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115616" y="299695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813</Words>
  <Application>Microsoft Office PowerPoint</Application>
  <PresentationFormat>Předvádění na obrazovce (4:3)</PresentationFormat>
  <Paragraphs>152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Snímek 1</vt:lpstr>
      <vt:lpstr>Napoleon Bonaparte</vt:lpstr>
      <vt:lpstr>1. Napoleon se stal císařem Francie:</vt:lpstr>
      <vt:lpstr>    </vt:lpstr>
      <vt:lpstr>2. Bitva tří císařů byla:</vt:lpstr>
      <vt:lpstr>     </vt:lpstr>
      <vt:lpstr>3.Napoleon nebojoval u Slavkova:</vt:lpstr>
      <vt:lpstr>    </vt:lpstr>
      <vt:lpstr>4. Válka národů byla v roce ………….. u ………………      V této válce Napoleon……………………………</vt:lpstr>
      <vt:lpstr>     </vt:lpstr>
      <vt:lpstr>5. Velkým soupeřem Napoleona byla Velká Británie a Rusko.Ruskou armádu vedl:</vt:lpstr>
      <vt:lpstr>     </vt:lpstr>
      <vt:lpstr>6. Urči, který údaj nesouvisí s Napoleonem:</vt:lpstr>
      <vt:lpstr>     </vt:lpstr>
      <vt:lpstr>7.Urči, která z těchto tvrzení jsou pravdivá:</vt:lpstr>
      <vt:lpstr>    </vt:lpstr>
      <vt:lpstr>8. Vyjmenuj významné bitvy Napoleona         Bonaparte:</vt:lpstr>
      <vt:lpstr>Snímek 18</vt:lpstr>
      <vt:lpstr>9. Poslední porážku utrpěl Napoleon v bitvě u……………. Poté byl dopraven na……………………</vt:lpstr>
      <vt:lpstr>Snímek 20</vt:lpstr>
      <vt:lpstr>10. Pojem „druhé císařství“ označuje období:</vt:lpstr>
      <vt:lpstr>    </vt:lpstr>
      <vt:lpstr>11. V letech 1814 – 1815 se ve Vídni sešli evropští panovníci, aby jednali:</vt:lpstr>
      <vt:lpstr>    </vt:lpstr>
      <vt:lpstr>12. Urči, která tvrzení týkající se Napoleona jsou pravdivá:</vt:lpstr>
      <vt:lpstr>    </vt:lpstr>
      <vt:lpstr>13. V roce 1815 ruský car, rakouský císař a pruský král uzavřeli mezi sebou dohodu zvanou:</vt:lpstr>
      <vt:lpstr>    </vt:lpstr>
      <vt:lpstr>Snímek 29</vt:lpstr>
      <vt:lpstr>Snímek 30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soldanova</cp:lastModifiedBy>
  <cp:revision>50</cp:revision>
  <dcterms:created xsi:type="dcterms:W3CDTF">2012-04-04T05:08:45Z</dcterms:created>
  <dcterms:modified xsi:type="dcterms:W3CDTF">2012-06-01T05:58:51Z</dcterms:modified>
</cp:coreProperties>
</file>