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Override1.xml" ContentType="application/vnd.openxmlformats-officedocument.themeOverrid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heme/themeOverride2.xml" ContentType="application/vnd.openxmlformats-officedocument.themeOverr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0"/>
  </p:notesMasterIdLst>
  <p:sldIdLst>
    <p:sldId id="260" r:id="rId3"/>
    <p:sldId id="261" r:id="rId4"/>
    <p:sldId id="283" r:id="rId5"/>
    <p:sldId id="262" r:id="rId6"/>
    <p:sldId id="263" r:id="rId7"/>
    <p:sldId id="264" r:id="rId8"/>
    <p:sldId id="271" r:id="rId9"/>
    <p:sldId id="277" r:id="rId10"/>
    <p:sldId id="278" r:id="rId11"/>
    <p:sldId id="279" r:id="rId12"/>
    <p:sldId id="282" r:id="rId13"/>
    <p:sldId id="273" r:id="rId14"/>
    <p:sldId id="272" r:id="rId15"/>
    <p:sldId id="274" r:id="rId16"/>
    <p:sldId id="275" r:id="rId17"/>
    <p:sldId id="276" r:id="rId18"/>
    <p:sldId id="284" r:id="rId1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246" autoAdjust="0"/>
    <p:restoredTop sz="94660"/>
  </p:normalViewPr>
  <p:slideViewPr>
    <p:cSldViewPr>
      <p:cViewPr varScale="1">
        <p:scale>
          <a:sx n="65" d="100"/>
          <a:sy n="65" d="100"/>
        </p:scale>
        <p:origin x="-133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A647253-AB5D-49E6-A4AD-C74DCFCCC71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B00256-EB6A-4330-BF5A-EAE85E50DC5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422890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dirty="0" smtClean="0"/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CDE34C2-005C-4C67-80CB-1B229EB6CD57}" type="slidenum">
              <a:rPr lang="cs-CZ" smtClean="0"/>
              <a:pPr/>
              <a:t>4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cs-CZ" smtClean="0"/>
              <a:t>Kalcit (Příbram)</a:t>
            </a:r>
          </a:p>
        </p:txBody>
      </p:sp>
      <p:sp>
        <p:nvSpPr>
          <p:cNvPr id="26628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8CDE34C2-005C-4C67-80CB-1B229EB6CD57}" type="slidenum">
              <a:rPr lang="cs-CZ" smtClean="0"/>
              <a:pPr/>
              <a:t>5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s odříznutým a zakulaceným jedním rohem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Pravoúhlý trojúhelník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10" name="Volný tvar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Volný tvar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31.5.2012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2" name="Skupina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3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6.wm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commons.wikimedia.org/wiki/File:Jordens_inre-numbers.svg?uselang=cs" TargetMode="Externa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&#1050;&#1086;&#1083;&#1100;&#1089;&#1082;&#1072;&#1103;_&#1089;&#1074;&#1077;&#1088;&#1093;&#1075;&#1083;&#1091;&#1073;&#1086;&#1082;&#1072;&#1103;_&#1089;&#1082;&#1074;&#1072;&#1078;&#1080;&#1085;&#1072;_crop.jp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en.wikipedia.org/wiki/File:Topo.jpg" TargetMode="External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Soubor:Erdkruste-i.jpg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commons.wikimedia.org/wiki/File:Earth_seafloor_crust_age_1996.gif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//upload.wikimedia.org/wikipedia/commons/9/95/CampoMagnetico.png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://upload.wikimedia.org/wikipedia/commons/9/95/CampoMagnetico.png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611560" y="1484313"/>
            <a:ext cx="7618040" cy="5113039"/>
          </a:xfrm>
        </p:spPr>
        <p:txBody>
          <a:bodyPr>
            <a:noAutofit/>
          </a:bodyPr>
          <a:lstStyle/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Název školy:	Základní škola Městec Králové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Autor: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Ing. Eva </a:t>
            </a:r>
            <a:r>
              <a:rPr lang="cs-CZ" sz="1800" dirty="0" err="1" smtClean="0">
                <a:solidFill>
                  <a:schemeClr val="tx2"/>
                </a:solidFill>
                <a:latin typeface="+mj-lt"/>
              </a:rPr>
              <a:t>Khorelová</a:t>
            </a: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Název: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VY_32_INOVACE_01_Př9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Číslo projektu:	CZ.1.07/1.4.00/21.2313</a:t>
            </a: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Téma: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Stavba Země, přírodopis 9. ročník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2038" algn="l"/>
              </a:tabLst>
            </a:pPr>
            <a:endParaRPr lang="cs-CZ" sz="1800" dirty="0">
              <a:solidFill>
                <a:schemeClr val="tx2"/>
              </a:solidFill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Anotace:	Prezentace, 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sloužící 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k 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pochopení stavby Země, zvláště zemské   kůry a zápisu do sešitů, motivační část  PL 1 slouží k  zopakování učiva o nerostech.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 marL="2330450" indent="-2330450" eaLnBrk="1" hangingPunct="1">
              <a:lnSpc>
                <a:spcPct val="90000"/>
              </a:lnSpc>
              <a:buFontTx/>
              <a:buNone/>
            </a:pP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endParaRPr lang="cs-CZ" sz="1800" dirty="0" smtClean="0">
              <a:solidFill>
                <a:schemeClr val="tx2"/>
              </a:solidFill>
              <a:latin typeface="+mj-lt"/>
            </a:endParaRPr>
          </a:p>
          <a:p>
            <a:pPr eaLnBrk="1" hangingPunct="1">
              <a:lnSpc>
                <a:spcPct val="90000"/>
              </a:lnSpc>
              <a:buFontTx/>
              <a:buNone/>
              <a:tabLst>
                <a:tab pos="2330450" algn="l"/>
              </a:tabLst>
            </a:pP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Datum dokončení:</a:t>
            </a:r>
            <a:r>
              <a:rPr lang="cs-CZ" sz="1800" dirty="0">
                <a:solidFill>
                  <a:schemeClr val="tx2"/>
                </a:solidFill>
                <a:latin typeface="+mj-lt"/>
              </a:rPr>
              <a:t>	</a:t>
            </a:r>
            <a:r>
              <a:rPr lang="cs-CZ" sz="1800" dirty="0" smtClean="0">
                <a:solidFill>
                  <a:schemeClr val="tx2"/>
                </a:solidFill>
                <a:latin typeface="+mj-lt"/>
              </a:rPr>
              <a:t>30. 11. 2011</a:t>
            </a:r>
            <a:endParaRPr lang="cs-CZ" sz="1800" dirty="0">
              <a:solidFill>
                <a:schemeClr val="tx2"/>
              </a:solidFill>
              <a:latin typeface="+mj-lt"/>
            </a:endParaRPr>
          </a:p>
        </p:txBody>
      </p:sp>
      <p:pic>
        <p:nvPicPr>
          <p:cNvPr id="2051" name="Picture 4"/>
          <p:cNvPicPr>
            <a:picLocks noGrp="1" noChangeAspect="1" noChangeArrowheads="1"/>
          </p:cNvPicPr>
          <p:nvPr>
            <p:ph type="title" idx="4294967295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539552" y="274638"/>
            <a:ext cx="8280920" cy="1143000"/>
          </a:xfrm>
          <a:noFill/>
          <a:ln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533400" y="1371600"/>
            <a:ext cx="7851648" cy="977280"/>
          </a:xfrm>
          <a:ln>
            <a:noFill/>
          </a:ln>
        </p:spPr>
        <p:txBody>
          <a:bodyPr vert="horz" lIns="0" tIns="0" rIns="18288" bIns="0" anchor="b">
            <a:normAutofit fontScale="90000"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/>
          <a:p>
            <a:pPr algn="ctr">
              <a:defRPr/>
            </a:pPr>
            <a:r>
              <a:rPr lang="cs-CZ" sz="7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latin typeface="Calibri" pitchFamily="34" charset="0"/>
                <a:cs typeface="Calibri" pitchFamily="34" charset="0"/>
              </a:rPr>
              <a:t/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r>
              <a:rPr lang="cs-CZ" sz="7200" dirty="0" smtClean="0">
                <a:latin typeface="Calibri" pitchFamily="34" charset="0"/>
                <a:cs typeface="Calibri" pitchFamily="34" charset="0"/>
              </a:rPr>
              <a:t>STAVBA ZEMĚ</a:t>
            </a:r>
            <a:br>
              <a:rPr lang="cs-CZ" sz="7200" dirty="0" smtClean="0">
                <a:latin typeface="Calibri" pitchFamily="34" charset="0"/>
                <a:cs typeface="Calibri" pitchFamily="34" charset="0"/>
              </a:rPr>
            </a:br>
            <a:endParaRPr lang="cs-CZ" sz="7200" dirty="0" smtClean="0">
              <a:latin typeface="Calibri" pitchFamily="34" charset="0"/>
              <a:cs typeface="Calibri" pitchFamily="34" charset="0"/>
            </a:endParaRPr>
          </a:p>
        </p:txBody>
      </p:sp>
      <p:sp>
        <p:nvSpPr>
          <p:cNvPr id="6" name="Podnadpis 5"/>
          <p:cNvSpPr>
            <a:spLocks noGrp="1"/>
          </p:cNvSpPr>
          <p:nvPr>
            <p:ph type="subTitle" idx="1"/>
          </p:nvPr>
        </p:nvSpPr>
        <p:spPr>
          <a:xfrm>
            <a:off x="533400" y="5301208"/>
            <a:ext cx="7854696" cy="1080120"/>
          </a:xfrm>
        </p:spPr>
        <p:txBody>
          <a:bodyPr>
            <a:normAutofit/>
          </a:bodyPr>
          <a:lstStyle/>
          <a:p>
            <a:r>
              <a:rPr lang="cs-CZ" sz="1800" dirty="0" smtClean="0">
                <a:latin typeface="+mj-lt"/>
              </a:rPr>
              <a:t>Prezentace pro výuku přírodopisu v 9. ročníku</a:t>
            </a:r>
          </a:p>
          <a:p>
            <a:r>
              <a:rPr lang="cs-CZ" sz="1800" dirty="0" smtClean="0">
                <a:latin typeface="+mj-lt"/>
              </a:rPr>
              <a:t>30. 11. 2011</a:t>
            </a:r>
            <a:endParaRPr lang="cs-CZ" sz="1800" dirty="0">
              <a:latin typeface="+mj-lt"/>
            </a:endParaRPr>
          </a:p>
        </p:txBody>
      </p:sp>
      <p:pic>
        <p:nvPicPr>
          <p:cNvPr id="3076" name="Picture 4" descr="C:\Users\Ucitel\AppData\Local\Microsoft\Windows\Temporary Internet Files\Content.IE5\IELIUOQI\MP900433132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776" y="1340768"/>
            <a:ext cx="3910707" cy="391070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Vysvětlivky k pomocným symbolům:</a:t>
            </a:r>
            <a:endParaRPr lang="cs-CZ" sz="4000" dirty="0"/>
          </a:p>
        </p:txBody>
      </p:sp>
      <p:pic>
        <p:nvPicPr>
          <p:cNvPr id="4099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4797152"/>
            <a:ext cx="902286" cy="9022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557" y="1991165"/>
            <a:ext cx="1712913" cy="17129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131840" y="2636912"/>
            <a:ext cx="4176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Určeno </a:t>
            </a:r>
            <a:r>
              <a:rPr lang="cs-CZ" dirty="0" smtClean="0">
                <a:latin typeface="+mj-lt"/>
              </a:rPr>
              <a:t>k </a:t>
            </a:r>
            <a:r>
              <a:rPr lang="cs-CZ" dirty="0" smtClean="0">
                <a:latin typeface="+mj-lt"/>
              </a:rPr>
              <a:t>zápisu do sešitů.</a:t>
            </a:r>
            <a:endParaRPr lang="cs-CZ" dirty="0">
              <a:latin typeface="+mj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3131840" y="4869160"/>
            <a:ext cx="4392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latin typeface="+mj-lt"/>
              </a:rPr>
              <a:t>Určeno k přemýšlení, řešení problému.</a:t>
            </a:r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887830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67545" y="-15200"/>
            <a:ext cx="6912768" cy="1340768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Vyřešením doplňovačky zjistíš název jednotlivých slupek zemského tělesa:</a:t>
            </a:r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78040062"/>
              </p:ext>
            </p:extLst>
          </p:nvPr>
        </p:nvGraphicFramePr>
        <p:xfrm>
          <a:off x="395288" y="1484783"/>
          <a:ext cx="5616876" cy="48965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73"/>
                <a:gridCol w="468073"/>
                <a:gridCol w="468073"/>
                <a:gridCol w="468237"/>
                <a:gridCol w="467909"/>
                <a:gridCol w="468073"/>
                <a:gridCol w="468073"/>
                <a:gridCol w="468073"/>
                <a:gridCol w="468073"/>
                <a:gridCol w="468073"/>
                <a:gridCol w="468073"/>
                <a:gridCol w="468073"/>
              </a:tblGrid>
              <a:tr h="612066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G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N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2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H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M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A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3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Á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D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V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E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C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4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F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F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5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F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L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U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O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6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Y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S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É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M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7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U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B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Í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N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8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P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2">
                              <a:lumMod val="60000"/>
                              <a:lumOff val="40000"/>
                            </a:schemeClr>
                          </a:solidFill>
                        </a:rPr>
                        <a:t>Y</a:t>
                      </a:r>
                      <a:endParaRPr lang="cs-CZ" dirty="0">
                        <a:solidFill>
                          <a:schemeClr val="accent2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R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I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chemeClr val="accent5">
                              <a:lumMod val="60000"/>
                              <a:lumOff val="40000"/>
                            </a:schemeClr>
                          </a:solidFill>
                        </a:rPr>
                        <a:t>T</a:t>
                      </a:r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>
                        <a:solidFill>
                          <a:schemeClr val="accent5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171" name="TextovéPole 5"/>
          <p:cNvSpPr txBox="1">
            <a:spLocks noChangeArrowheads="1"/>
          </p:cNvSpPr>
          <p:nvPr/>
        </p:nvSpPr>
        <p:spPr bwMode="auto">
          <a:xfrm>
            <a:off x="6300192" y="1362248"/>
            <a:ext cx="25922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4013" indent="-354013"/>
            <a:r>
              <a:rPr lang="cs-CZ" sz="2200" b="1" dirty="0" smtClean="0">
                <a:latin typeface="+mj-lt"/>
              </a:rPr>
              <a:t>1 - </a:t>
            </a:r>
            <a:r>
              <a:rPr lang="cs-CZ" sz="2200" dirty="0" smtClean="0">
                <a:latin typeface="+mj-lt"/>
              </a:rPr>
              <a:t>ruda olova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2 - </a:t>
            </a:r>
            <a:r>
              <a:rPr lang="cs-CZ" sz="2200" dirty="0" smtClean="0">
                <a:latin typeface="+mj-lt"/>
              </a:rPr>
              <a:t>železná ruda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3 -</a:t>
            </a:r>
            <a:r>
              <a:rPr lang="cs-CZ" sz="2200" dirty="0" smtClean="0">
                <a:latin typeface="+mj-lt"/>
              </a:rPr>
              <a:t> odrůdou je</a:t>
            </a:r>
          </a:p>
          <a:p>
            <a:pPr marL="354013" indent="-354013"/>
            <a:r>
              <a:rPr lang="cs-CZ" sz="2200" dirty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     pouštní růže</a:t>
            </a:r>
            <a:endParaRPr lang="cs-CZ" sz="2200" dirty="0">
              <a:latin typeface="+mj-lt"/>
            </a:endParaRPr>
          </a:p>
          <a:p>
            <a:pPr marL="354013" indent="-354013"/>
            <a:r>
              <a:rPr lang="cs-CZ" sz="2200" b="1" dirty="0" smtClean="0">
                <a:latin typeface="+mj-lt"/>
              </a:rPr>
              <a:t>4 -</a:t>
            </a:r>
            <a:r>
              <a:rPr lang="cs-CZ" sz="2200" dirty="0" smtClean="0">
                <a:latin typeface="+mj-lt"/>
              </a:rPr>
              <a:t> prvek obsažený </a:t>
            </a:r>
          </a:p>
          <a:p>
            <a:pPr marL="354013" indent="-354013"/>
            <a:r>
              <a:rPr lang="cs-CZ" sz="2200" dirty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     v apatitu</a:t>
            </a:r>
            <a:endParaRPr lang="cs-CZ" sz="2200" dirty="0">
              <a:latin typeface="+mj-lt"/>
            </a:endParaRPr>
          </a:p>
          <a:p>
            <a:pPr marL="354013" indent="-354013"/>
            <a:r>
              <a:rPr lang="cs-CZ" sz="2200" b="1" dirty="0" smtClean="0">
                <a:latin typeface="+mj-lt"/>
              </a:rPr>
              <a:t>5 - </a:t>
            </a:r>
            <a:r>
              <a:rPr lang="cs-CZ" sz="2200" dirty="0" smtClean="0">
                <a:latin typeface="+mj-lt"/>
              </a:rPr>
              <a:t>dříve kazivec</a:t>
            </a:r>
            <a:endParaRPr lang="cs-CZ" sz="2200" dirty="0">
              <a:latin typeface="+mj-lt"/>
            </a:endParaRPr>
          </a:p>
          <a:p>
            <a:pPr marL="354013" indent="-354013"/>
            <a:r>
              <a:rPr lang="cs-CZ" sz="2200" b="1" dirty="0" smtClean="0">
                <a:latin typeface="+mj-lt"/>
              </a:rPr>
              <a:t>6 -</a:t>
            </a:r>
            <a:r>
              <a:rPr lang="cs-CZ" sz="2200" dirty="0" smtClean="0">
                <a:latin typeface="+mj-lt"/>
              </a:rPr>
              <a:t> má 9 tříd minerálů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7 -</a:t>
            </a:r>
            <a:r>
              <a:rPr lang="cs-CZ" sz="2200" dirty="0" smtClean="0">
                <a:latin typeface="+mj-lt"/>
              </a:rPr>
              <a:t> červená odrůda</a:t>
            </a:r>
          </a:p>
          <a:p>
            <a:pPr marL="354013" indent="-354013"/>
            <a:r>
              <a:rPr lang="cs-CZ" sz="2200" dirty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     korundu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8 -</a:t>
            </a:r>
            <a:r>
              <a:rPr lang="cs-CZ" sz="2200" dirty="0" smtClean="0">
                <a:latin typeface="+mj-lt"/>
              </a:rPr>
              <a:t> kočičí zlato</a:t>
            </a:r>
            <a:endParaRPr lang="cs-CZ" sz="2200" dirty="0">
              <a:latin typeface="+mj-lt"/>
            </a:endParaRPr>
          </a:p>
        </p:txBody>
      </p:sp>
      <p:sp>
        <p:nvSpPr>
          <p:cNvPr id="12" name="Šipka doprava 11">
            <a:hlinkClick r:id="" action="ppaction://noaction"/>
          </p:cNvPr>
          <p:cNvSpPr/>
          <p:nvPr/>
        </p:nvSpPr>
        <p:spPr>
          <a:xfrm>
            <a:off x="6660232" y="6215063"/>
            <a:ext cx="2143125" cy="642937"/>
          </a:xfrm>
          <a:prstGeom prst="rightArrow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cs-CZ" dirty="0" smtClean="0">
                <a:latin typeface="+mj-lt"/>
              </a:rPr>
              <a:t>řešení</a:t>
            </a:r>
            <a:endParaRPr lang="cs-CZ" dirty="0">
              <a:latin typeface="+mj-lt"/>
            </a:endParaRPr>
          </a:p>
        </p:txBody>
      </p:sp>
      <p:cxnSp>
        <p:nvCxnSpPr>
          <p:cNvPr id="16" name="Přímá spojovací čára 15"/>
          <p:cNvCxnSpPr/>
          <p:nvPr/>
        </p:nvCxnSpPr>
        <p:spPr>
          <a:xfrm>
            <a:off x="11052720" y="908720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6" name="Picture 2" descr="C:\Users\Ucitel\AppData\Local\Microsoft\Windows\Temporary Internet Files\Content.IE5\C9MFO7B9\MC90033922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312" y="375466"/>
            <a:ext cx="904342" cy="9043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683568" y="548680"/>
            <a:ext cx="7992887" cy="792088"/>
          </a:xfrm>
        </p:spPr>
        <p:txBody>
          <a:bodyPr>
            <a:normAutofit/>
          </a:bodyPr>
          <a:lstStyle/>
          <a:p>
            <a:r>
              <a:rPr lang="cs-CZ" sz="3200" b="1" dirty="0" smtClean="0"/>
              <a:t>Kontrola správného řešení:</a:t>
            </a:r>
          </a:p>
        </p:txBody>
      </p:sp>
      <p:graphicFrame>
        <p:nvGraphicFramePr>
          <p:cNvPr id="11" name="Zástupný symbol pro obsah 1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84077933"/>
              </p:ext>
            </p:extLst>
          </p:nvPr>
        </p:nvGraphicFramePr>
        <p:xfrm>
          <a:off x="395288" y="1484783"/>
          <a:ext cx="5616876" cy="489654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68073"/>
                <a:gridCol w="468073"/>
                <a:gridCol w="468073"/>
                <a:gridCol w="468237"/>
                <a:gridCol w="467909"/>
                <a:gridCol w="468073"/>
                <a:gridCol w="468073"/>
                <a:gridCol w="468073"/>
                <a:gridCol w="468073"/>
                <a:gridCol w="468073"/>
                <a:gridCol w="468073"/>
                <a:gridCol w="468073"/>
              </a:tblGrid>
              <a:tr h="612066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1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G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2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H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3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Á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D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E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C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4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5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F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L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O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6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S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É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7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U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B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Í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612068">
                <a:tc>
                  <a:txBody>
                    <a:bodyPr/>
                    <a:lstStyle/>
                    <a:p>
                      <a:r>
                        <a:rPr lang="cs-CZ" sz="2000" b="1" dirty="0" smtClean="0"/>
                        <a:t>8</a:t>
                      </a:r>
                      <a:endParaRPr lang="cs-CZ" sz="2000" b="1" dirty="0"/>
                    </a:p>
                  </a:txBody>
                  <a:tcPr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Y</a:t>
                      </a:r>
                      <a:endParaRPr lang="cs-CZ" dirty="0"/>
                    </a:p>
                  </a:txBody>
                  <a:tcPr>
                    <a:solidFill>
                      <a:schemeClr val="accent3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R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I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T</a:t>
                      </a:r>
                      <a:endParaRPr lang="cs-CZ" dirty="0"/>
                    </a:p>
                  </a:txBody>
                  <a:tcPr>
                    <a:solidFill>
                      <a:schemeClr val="accent5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cxnSp>
        <p:nvCxnSpPr>
          <p:cNvPr id="16" name="Přímá spojovací čára 15"/>
          <p:cNvCxnSpPr/>
          <p:nvPr/>
        </p:nvCxnSpPr>
        <p:spPr>
          <a:xfrm>
            <a:off x="11052720" y="908720"/>
            <a:ext cx="0" cy="720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ovéPole 5"/>
          <p:cNvSpPr txBox="1">
            <a:spLocks noChangeArrowheads="1"/>
          </p:cNvSpPr>
          <p:nvPr/>
        </p:nvSpPr>
        <p:spPr bwMode="auto">
          <a:xfrm>
            <a:off x="6300192" y="1772816"/>
            <a:ext cx="2592288" cy="4154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354013" indent="-354013"/>
            <a:r>
              <a:rPr lang="cs-CZ" sz="2200" b="1" dirty="0" smtClean="0">
                <a:latin typeface="+mj-lt"/>
              </a:rPr>
              <a:t>1 - </a:t>
            </a:r>
            <a:r>
              <a:rPr lang="cs-CZ" sz="2200" dirty="0" smtClean="0">
                <a:latin typeface="+mj-lt"/>
              </a:rPr>
              <a:t>ruda olova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2 - </a:t>
            </a:r>
            <a:r>
              <a:rPr lang="cs-CZ" sz="2200" dirty="0" smtClean="0">
                <a:latin typeface="+mj-lt"/>
              </a:rPr>
              <a:t>železná ruda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3 -</a:t>
            </a:r>
            <a:r>
              <a:rPr lang="cs-CZ" sz="2200" dirty="0" smtClean="0">
                <a:latin typeface="+mj-lt"/>
              </a:rPr>
              <a:t> odrůdou je</a:t>
            </a:r>
          </a:p>
          <a:p>
            <a:pPr marL="354013" indent="-354013"/>
            <a:r>
              <a:rPr lang="cs-CZ" sz="2200" dirty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     pouštní růže</a:t>
            </a:r>
            <a:endParaRPr lang="cs-CZ" sz="2200" dirty="0">
              <a:latin typeface="+mj-lt"/>
            </a:endParaRPr>
          </a:p>
          <a:p>
            <a:pPr marL="354013" indent="-354013"/>
            <a:r>
              <a:rPr lang="cs-CZ" sz="2200" b="1" dirty="0" smtClean="0">
                <a:latin typeface="+mj-lt"/>
              </a:rPr>
              <a:t>4 -</a:t>
            </a:r>
            <a:r>
              <a:rPr lang="cs-CZ" sz="2200" dirty="0" smtClean="0">
                <a:latin typeface="+mj-lt"/>
              </a:rPr>
              <a:t> prvek obsažený </a:t>
            </a:r>
          </a:p>
          <a:p>
            <a:pPr marL="354013" indent="-354013"/>
            <a:r>
              <a:rPr lang="cs-CZ" sz="2200" dirty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     v apatitu</a:t>
            </a:r>
            <a:endParaRPr lang="cs-CZ" sz="2200" dirty="0">
              <a:latin typeface="+mj-lt"/>
            </a:endParaRPr>
          </a:p>
          <a:p>
            <a:pPr marL="354013" indent="-354013"/>
            <a:r>
              <a:rPr lang="cs-CZ" sz="2200" b="1" dirty="0" smtClean="0">
                <a:latin typeface="+mj-lt"/>
              </a:rPr>
              <a:t>5 - </a:t>
            </a:r>
            <a:r>
              <a:rPr lang="cs-CZ" sz="2200" dirty="0" smtClean="0">
                <a:latin typeface="+mj-lt"/>
              </a:rPr>
              <a:t>dříve kazivec</a:t>
            </a:r>
            <a:endParaRPr lang="cs-CZ" sz="2200" dirty="0">
              <a:latin typeface="+mj-lt"/>
            </a:endParaRPr>
          </a:p>
          <a:p>
            <a:pPr marL="354013" indent="-354013"/>
            <a:r>
              <a:rPr lang="cs-CZ" sz="2200" b="1" dirty="0" smtClean="0">
                <a:latin typeface="+mj-lt"/>
              </a:rPr>
              <a:t>6 -</a:t>
            </a:r>
            <a:r>
              <a:rPr lang="cs-CZ" sz="2200" dirty="0" smtClean="0">
                <a:latin typeface="+mj-lt"/>
              </a:rPr>
              <a:t> má 9 tříd minerálů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7 -</a:t>
            </a:r>
            <a:r>
              <a:rPr lang="cs-CZ" sz="2200" dirty="0" smtClean="0">
                <a:latin typeface="+mj-lt"/>
              </a:rPr>
              <a:t> červená odrůda</a:t>
            </a:r>
          </a:p>
          <a:p>
            <a:pPr marL="354013" indent="-354013"/>
            <a:r>
              <a:rPr lang="cs-CZ" sz="2200" dirty="0">
                <a:latin typeface="+mj-lt"/>
              </a:rPr>
              <a:t> </a:t>
            </a:r>
            <a:r>
              <a:rPr lang="cs-CZ" sz="2200" dirty="0" smtClean="0">
                <a:latin typeface="+mj-lt"/>
              </a:rPr>
              <a:t>     korundu</a:t>
            </a:r>
          </a:p>
          <a:p>
            <a:pPr marL="354013" indent="-354013"/>
            <a:r>
              <a:rPr lang="cs-CZ" sz="2200" b="1" dirty="0" smtClean="0">
                <a:latin typeface="+mj-lt"/>
              </a:rPr>
              <a:t>8 -</a:t>
            </a:r>
            <a:r>
              <a:rPr lang="cs-CZ" sz="2200" dirty="0" smtClean="0">
                <a:latin typeface="+mj-lt"/>
              </a:rPr>
              <a:t> kočičí zlato</a:t>
            </a:r>
            <a:endParaRPr lang="cs-CZ" sz="2200" dirty="0">
              <a:latin typeface="+mj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Rectangle 3"/>
          <p:cNvSpPr>
            <a:spLocks noGrp="1" noChangeArrowheads="1"/>
          </p:cNvSpPr>
          <p:nvPr>
            <p:ph idx="4294967295"/>
          </p:nvPr>
        </p:nvSpPr>
        <p:spPr>
          <a:xfrm>
            <a:off x="611560" y="0"/>
            <a:ext cx="8352928" cy="6597650"/>
          </a:xfrm>
        </p:spPr>
        <p:txBody>
          <a:bodyPr>
            <a:normAutofit fontScale="55000" lnSpcReduction="20000"/>
          </a:bodyPr>
          <a:lstStyle/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r>
              <a:rPr lang="cs-CZ" sz="2400" dirty="0" smtClean="0">
                <a:latin typeface="+mj-lt"/>
              </a:rPr>
              <a:t> </a:t>
            </a:r>
            <a:endParaRPr lang="cs-CZ" sz="2800" b="1" u="sng" dirty="0" smtClean="0">
              <a:solidFill>
                <a:srgbClr val="F8F8F8"/>
              </a:solidFill>
              <a:latin typeface="+mj-lt"/>
            </a:endParaRPr>
          </a:p>
          <a:p>
            <a:pPr eaLnBrk="1" hangingPunct="1">
              <a:lnSpc>
                <a:spcPct val="80000"/>
              </a:lnSpc>
              <a:buFont typeface="Wingdings" pitchFamily="2" charset="2"/>
              <a:buNone/>
              <a:defRPr/>
            </a:pPr>
            <a:endParaRPr lang="cs-CZ" sz="2400" b="1" u="sng" dirty="0" smtClean="0">
              <a:latin typeface="+mj-lt"/>
            </a:endParaRPr>
          </a:p>
          <a:p>
            <a:pPr>
              <a:lnSpc>
                <a:spcPct val="80000"/>
              </a:lnSpc>
              <a:buNone/>
              <a:defRPr/>
            </a:pPr>
            <a:endParaRPr lang="cs-CZ" sz="2600" b="1" dirty="0" smtClean="0">
              <a:solidFill>
                <a:srgbClr val="00FF00"/>
              </a:solidFill>
              <a:latin typeface="+mj-lt"/>
            </a:endParaRPr>
          </a:p>
          <a:p>
            <a:pPr>
              <a:lnSpc>
                <a:spcPct val="80000"/>
              </a:lnSpc>
              <a:buNone/>
              <a:defRPr/>
            </a:pPr>
            <a:endParaRPr lang="cs-CZ" sz="3200" b="1" u="sng" dirty="0" smtClean="0">
              <a:solidFill>
                <a:srgbClr val="00FF00"/>
              </a:solidFill>
              <a:latin typeface="+mj-lt"/>
            </a:endParaRPr>
          </a:p>
          <a:p>
            <a:pPr algn="just">
              <a:lnSpc>
                <a:spcPct val="120000"/>
              </a:lnSpc>
              <a:defRPr/>
            </a:pPr>
            <a:endParaRPr lang="cs-CZ" sz="4400" b="1" u="sng" dirty="0" smtClean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algn="just">
              <a:lnSpc>
                <a:spcPct val="120000"/>
              </a:lnSpc>
              <a:defRPr/>
            </a:pPr>
            <a:r>
              <a:rPr lang="cs-CZ" sz="51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zemská kůra - oxidy a křemičitany</a:t>
            </a:r>
            <a:endParaRPr lang="cs-CZ" sz="5100" b="1" u="sng" dirty="0">
              <a:solidFill>
                <a:schemeClr val="accent1">
                  <a:lumMod val="50000"/>
                </a:schemeClr>
              </a:solidFill>
              <a:latin typeface="+mj-lt"/>
            </a:endParaRPr>
          </a:p>
          <a:p>
            <a:pPr marL="265112" indent="0" algn="just">
              <a:lnSpc>
                <a:spcPct val="120000"/>
              </a:lnSpc>
              <a:buNone/>
              <a:defRPr/>
            </a:pPr>
            <a:r>
              <a:rPr lang="cs-CZ" sz="5100" b="1" dirty="0" smtClean="0">
                <a:latin typeface="+mj-lt"/>
              </a:rPr>
              <a:t>- pevninská,</a:t>
            </a:r>
            <a:r>
              <a:rPr lang="cs-CZ" sz="5100" dirty="0" smtClean="0">
                <a:latin typeface="+mj-lt"/>
              </a:rPr>
              <a:t> </a:t>
            </a:r>
            <a:r>
              <a:rPr lang="cs-CZ" sz="5100" b="1" dirty="0" smtClean="0">
                <a:latin typeface="+mj-lt"/>
              </a:rPr>
              <a:t>  </a:t>
            </a:r>
            <a:r>
              <a:rPr lang="cs-CZ" sz="5100" dirty="0" smtClean="0">
                <a:latin typeface="+mj-lt"/>
              </a:rPr>
              <a:t>průměr 40 km, čedič, žula a usazeniny</a:t>
            </a:r>
            <a:endParaRPr lang="cs-CZ" sz="5100" b="1" dirty="0" smtClean="0">
              <a:latin typeface="+mj-lt"/>
            </a:endParaRPr>
          </a:p>
          <a:p>
            <a:pPr marL="265112" indent="0" algn="just">
              <a:lnSpc>
                <a:spcPct val="120000"/>
              </a:lnSpc>
              <a:buNone/>
              <a:defRPr/>
            </a:pPr>
            <a:r>
              <a:rPr lang="cs-CZ" sz="5100" b="1" dirty="0" smtClean="0">
                <a:latin typeface="+mj-lt"/>
              </a:rPr>
              <a:t>- oceánská, </a:t>
            </a:r>
            <a:r>
              <a:rPr lang="cs-CZ" sz="5100" dirty="0" smtClean="0">
                <a:latin typeface="+mj-lt"/>
              </a:rPr>
              <a:t>průměr 7 km, čedičová vrstva a usazeniny</a:t>
            </a:r>
          </a:p>
          <a:p>
            <a:pPr marL="265112" indent="0" algn="just" eaLnBrk="1" hangingPunct="1">
              <a:lnSpc>
                <a:spcPct val="120000"/>
              </a:lnSpc>
              <a:spcBef>
                <a:spcPts val="300"/>
              </a:spcBef>
              <a:buNone/>
              <a:defRPr/>
            </a:pPr>
            <a:r>
              <a:rPr lang="cs-CZ" sz="5100" dirty="0" smtClean="0">
                <a:latin typeface="+mj-lt"/>
              </a:rPr>
              <a:t>--- geotermický stupeň (na 100 m 1,5 – 3°C)</a:t>
            </a:r>
          </a:p>
          <a:p>
            <a:pPr algn="just">
              <a:lnSpc>
                <a:spcPct val="120000"/>
              </a:lnSpc>
              <a:defRPr/>
            </a:pPr>
            <a:r>
              <a:rPr lang="cs-CZ" sz="51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zemský plášť - křemičitany</a:t>
            </a:r>
          </a:p>
          <a:p>
            <a:pPr algn="just" eaLnBrk="1" hangingPunct="1">
              <a:lnSpc>
                <a:spcPct val="120000"/>
              </a:lnSpc>
              <a:spcBef>
                <a:spcPts val="300"/>
              </a:spcBef>
              <a:buFont typeface="Wingdings" pitchFamily="2" charset="2"/>
              <a:buNone/>
              <a:defRPr/>
            </a:pPr>
            <a:r>
              <a:rPr lang="cs-CZ" sz="5100" dirty="0" smtClean="0">
                <a:latin typeface="+mj-lt"/>
              </a:rPr>
              <a:t>	- svrchní – plastická hmota, pohyb litosférických desek</a:t>
            </a:r>
          </a:p>
          <a:p>
            <a:pPr algn="just" eaLnBrk="1" hangingPunct="1">
              <a:lnSpc>
                <a:spcPct val="120000"/>
              </a:lnSpc>
              <a:spcBef>
                <a:spcPts val="300"/>
              </a:spcBef>
              <a:buFont typeface="Wingdings" pitchFamily="2" charset="2"/>
              <a:buNone/>
              <a:defRPr/>
            </a:pPr>
            <a:r>
              <a:rPr lang="cs-CZ" sz="5100" dirty="0" smtClean="0">
                <a:latin typeface="+mj-lt"/>
              </a:rPr>
              <a:t>	- spodní – žhavé magma</a:t>
            </a:r>
          </a:p>
          <a:p>
            <a:pPr algn="just">
              <a:lnSpc>
                <a:spcPct val="120000"/>
              </a:lnSpc>
              <a:defRPr/>
            </a:pPr>
            <a:r>
              <a:rPr lang="cs-CZ" sz="51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zemské jádro – čisté kovy (</a:t>
            </a:r>
            <a:r>
              <a:rPr lang="cs-CZ" sz="5100" b="1" dirty="0" err="1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Fe</a:t>
            </a:r>
            <a:r>
              <a:rPr lang="cs-CZ" sz="5100" b="1" dirty="0" smtClean="0">
                <a:solidFill>
                  <a:schemeClr val="accent1">
                    <a:lumMod val="50000"/>
                  </a:schemeClr>
                </a:solidFill>
                <a:latin typeface="+mj-lt"/>
              </a:rPr>
              <a:t>, Ni)</a:t>
            </a:r>
          </a:p>
          <a:p>
            <a:pPr algn="just" eaLnBrk="1" hangingPunct="1">
              <a:lnSpc>
                <a:spcPct val="120000"/>
              </a:lnSpc>
              <a:spcBef>
                <a:spcPts val="300"/>
              </a:spcBef>
              <a:buFont typeface="Wingdings" pitchFamily="2" charset="2"/>
              <a:buNone/>
              <a:defRPr/>
            </a:pPr>
            <a:r>
              <a:rPr lang="cs-CZ" sz="5100" b="1" dirty="0" smtClean="0">
                <a:latin typeface="+mj-lt"/>
              </a:rPr>
              <a:t>	</a:t>
            </a:r>
            <a:r>
              <a:rPr lang="cs-CZ" sz="5100" dirty="0" smtClean="0">
                <a:latin typeface="+mj-lt"/>
              </a:rPr>
              <a:t>- vnější = tekuté</a:t>
            </a:r>
          </a:p>
          <a:p>
            <a:pPr algn="just" eaLnBrk="1" hangingPunct="1">
              <a:lnSpc>
                <a:spcPct val="120000"/>
              </a:lnSpc>
              <a:spcBef>
                <a:spcPts val="300"/>
              </a:spcBef>
              <a:buFont typeface="Wingdings" pitchFamily="2" charset="2"/>
              <a:buNone/>
              <a:defRPr/>
            </a:pPr>
            <a:r>
              <a:rPr lang="cs-CZ" sz="5100" dirty="0" smtClean="0">
                <a:latin typeface="+mj-lt"/>
              </a:rPr>
              <a:t>	- vnitřní = pevné</a:t>
            </a:r>
            <a:r>
              <a:rPr lang="cs-CZ" sz="4400" dirty="0" smtClean="0">
                <a:latin typeface="+mj-lt"/>
              </a:rPr>
              <a:t>	</a:t>
            </a:r>
          </a:p>
        </p:txBody>
      </p:sp>
      <p:sp>
        <p:nvSpPr>
          <p:cNvPr id="6" name="Nadpis 5"/>
          <p:cNvSpPr>
            <a:spLocks noGrp="1"/>
          </p:cNvSpPr>
          <p:nvPr>
            <p:ph type="title" idx="4294967295"/>
          </p:nvPr>
        </p:nvSpPr>
        <p:spPr>
          <a:xfrm>
            <a:off x="838200" y="333375"/>
            <a:ext cx="8305800" cy="719138"/>
          </a:xfrm>
        </p:spPr>
        <p:txBody>
          <a:bodyPr>
            <a:noAutofit/>
          </a:bodyPr>
          <a:lstStyle/>
          <a:p>
            <a:r>
              <a:rPr lang="cs-CZ" b="1" dirty="0" smtClean="0">
                <a:solidFill>
                  <a:schemeClr val="tx1"/>
                </a:solidFill>
                <a:cs typeface="Calibri" pitchFamily="34" charset="0"/>
              </a:rPr>
              <a:t>GEOSFÉRY:</a:t>
            </a:r>
          </a:p>
        </p:txBody>
      </p:sp>
      <p:pic>
        <p:nvPicPr>
          <p:cNvPr id="3074" name="Picture 2" descr="C:\Users\Ucitel\AppData\Local\Microsoft\Windows\Temporary Internet Files\Content.IE5\MYKXYY61\MC900432665[1]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88640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23528" y="5661248"/>
            <a:ext cx="8208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cs-CZ" dirty="0">
              <a:latin typeface="+mj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467544" y="6077352"/>
            <a:ext cx="576064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err="1" smtClean="0">
                <a:latin typeface="+mj-lt"/>
              </a:rPr>
              <a:t>Mats</a:t>
            </a:r>
            <a:r>
              <a:rPr lang="cs-CZ" sz="1000" dirty="0" smtClean="0">
                <a:latin typeface="+mj-lt"/>
              </a:rPr>
              <a:t> </a:t>
            </a:r>
            <a:r>
              <a:rPr lang="cs-CZ" sz="1000" dirty="0" err="1" smtClean="0">
                <a:latin typeface="+mj-lt"/>
              </a:rPr>
              <a:t>Halldin</a:t>
            </a:r>
            <a:r>
              <a:rPr lang="cs-CZ" sz="1000" dirty="0" smtClean="0">
                <a:latin typeface="+mj-lt"/>
              </a:rPr>
              <a:t>.[cit. 2011-11-20]. Dostupné pod licencí </a:t>
            </a:r>
            <a:r>
              <a:rPr lang="cs-CZ" sz="1000" dirty="0" err="1" smtClean="0">
                <a:latin typeface="+mj-lt"/>
              </a:rPr>
              <a:t>Creative</a:t>
            </a:r>
            <a:r>
              <a:rPr lang="cs-CZ" sz="1000" dirty="0" smtClean="0">
                <a:latin typeface="+mj-lt"/>
              </a:rPr>
              <a:t> </a:t>
            </a:r>
            <a:r>
              <a:rPr lang="cs-CZ" sz="1000" dirty="0" err="1" smtClean="0">
                <a:latin typeface="+mj-lt"/>
              </a:rPr>
              <a:t>Commons</a:t>
            </a:r>
            <a:r>
              <a:rPr lang="cs-CZ" sz="1000" dirty="0" smtClean="0">
                <a:latin typeface="+mj-lt"/>
              </a:rPr>
              <a:t> na adrese www.: </a:t>
            </a:r>
            <a:r>
              <a:rPr lang="cs-CZ" sz="1000" dirty="0" smtClean="0">
                <a:latin typeface="+mj-lt"/>
                <a:hlinkClick r:id="rId2"/>
              </a:rPr>
              <a:t>http://commons.wikimedia.org/wiki/File:Jordens_inre-numbers.svg?uselang=cs</a:t>
            </a:r>
            <a:endParaRPr lang="cs-CZ" sz="1000" dirty="0">
              <a:latin typeface="+mj-lt"/>
            </a:endParaRPr>
          </a:p>
        </p:txBody>
      </p:sp>
      <p:pic>
        <p:nvPicPr>
          <p:cNvPr id="5" name="Picture 2" descr="C:\Users\Ucitel\Downloads\630px-Jordens_inre-numbers_sv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36512" y="328347"/>
            <a:ext cx="6768752" cy="5949060"/>
          </a:xfrm>
          <a:prstGeom prst="rect">
            <a:avLst/>
          </a:prstGeom>
          <a:noFill/>
        </p:spPr>
      </p:pic>
      <p:sp>
        <p:nvSpPr>
          <p:cNvPr id="9" name="TextovéPole 8"/>
          <p:cNvSpPr txBox="1"/>
          <p:nvPr/>
        </p:nvSpPr>
        <p:spPr>
          <a:xfrm>
            <a:off x="6876256" y="5373216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vnitřní jádro</a:t>
            </a:r>
          </a:p>
        </p:txBody>
      </p:sp>
      <p:sp>
        <p:nvSpPr>
          <p:cNvPr id="10" name="TextovéPole 9"/>
          <p:cNvSpPr txBox="1"/>
          <p:nvPr/>
        </p:nvSpPr>
        <p:spPr>
          <a:xfrm>
            <a:off x="6876256" y="4293096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vnější  jádro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6804248" y="3429000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spodní plášť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6876256" y="2420888"/>
            <a:ext cx="1944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svrchní plášť</a:t>
            </a:r>
          </a:p>
        </p:txBody>
      </p:sp>
      <p:sp>
        <p:nvSpPr>
          <p:cNvPr id="13" name="TextovéPole 12"/>
          <p:cNvSpPr txBox="1"/>
          <p:nvPr/>
        </p:nvSpPr>
        <p:spPr>
          <a:xfrm>
            <a:off x="6876256" y="1484784"/>
            <a:ext cx="1800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litosféra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876256" y="476672"/>
            <a:ext cx="20162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zemská kůra</a:t>
            </a:r>
            <a:endParaRPr lang="cs-CZ" sz="2800" b="1" dirty="0">
              <a:latin typeface="+mj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467544" y="153507"/>
            <a:ext cx="48965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Pojmenuj geosféry: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3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1226" y="704088"/>
            <a:ext cx="4710814" cy="2561560"/>
          </a:xfrm>
        </p:spPr>
        <p:txBody>
          <a:bodyPr>
            <a:noAutofit/>
          </a:bodyPr>
          <a:lstStyle/>
          <a:p>
            <a:r>
              <a:rPr lang="cs-CZ" b="1" u="sng" dirty="0">
                <a:solidFill>
                  <a:schemeClr val="tx1"/>
                </a:solidFill>
                <a:cs typeface="Calibri" pitchFamily="34" charset="0"/>
              </a:rPr>
              <a:t>Důkazy existence zemských sfér: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935480"/>
            <a:ext cx="8764270" cy="4389120"/>
          </a:xfrm>
        </p:spPr>
        <p:txBody>
          <a:bodyPr>
            <a:normAutofit/>
          </a:bodyPr>
          <a:lstStyle/>
          <a:p>
            <a:endParaRPr lang="cs-CZ" dirty="0" smtClean="0">
              <a:latin typeface="+mj-lt"/>
            </a:endParaRPr>
          </a:p>
          <a:p>
            <a:endParaRPr lang="cs-CZ" dirty="0">
              <a:latin typeface="+mj-lt"/>
            </a:endParaRPr>
          </a:p>
          <a:p>
            <a:endParaRPr lang="cs-CZ" dirty="0" smtClean="0">
              <a:latin typeface="+mj-lt"/>
            </a:endParaRPr>
          </a:p>
          <a:p>
            <a:endParaRPr lang="cs-CZ" sz="3200" b="1" dirty="0" smtClean="0">
              <a:latin typeface="+mj-lt"/>
            </a:endParaRPr>
          </a:p>
          <a:p>
            <a:r>
              <a:rPr lang="cs-CZ" sz="3200" b="1" dirty="0">
                <a:latin typeface="+mj-lt"/>
              </a:rPr>
              <a:t>s</a:t>
            </a:r>
            <a:r>
              <a:rPr lang="cs-CZ" sz="3200" b="1" dirty="0" smtClean="0">
                <a:latin typeface="+mj-lt"/>
              </a:rPr>
              <a:t>eismologie</a:t>
            </a:r>
            <a:r>
              <a:rPr lang="cs-CZ" sz="3200" dirty="0" smtClean="0">
                <a:latin typeface="+mj-lt"/>
              </a:rPr>
              <a:t> – studium pohybu zemětřesných vln</a:t>
            </a:r>
          </a:p>
          <a:p>
            <a:r>
              <a:rPr lang="cs-CZ" sz="3200" b="1" dirty="0">
                <a:latin typeface="+mj-lt"/>
              </a:rPr>
              <a:t>v</a:t>
            </a:r>
            <a:r>
              <a:rPr lang="cs-CZ" sz="3200" b="1" dirty="0" smtClean="0">
                <a:latin typeface="+mj-lt"/>
              </a:rPr>
              <a:t>rty</a:t>
            </a:r>
            <a:r>
              <a:rPr lang="cs-CZ" sz="3200" dirty="0" smtClean="0">
                <a:latin typeface="+mj-lt"/>
              </a:rPr>
              <a:t> – nejhlubší na poloostrově Kola 12,3 km</a:t>
            </a:r>
          </a:p>
          <a:p>
            <a:r>
              <a:rPr lang="cs-CZ" sz="3200" b="1" dirty="0">
                <a:latin typeface="+mj-lt"/>
              </a:rPr>
              <a:t>d</a:t>
            </a:r>
            <a:r>
              <a:rPr lang="cs-CZ" sz="3200" b="1" dirty="0" smtClean="0">
                <a:latin typeface="+mj-lt"/>
              </a:rPr>
              <a:t>oly - </a:t>
            </a:r>
            <a:r>
              <a:rPr lang="cs-CZ" sz="3200" dirty="0" smtClean="0">
                <a:latin typeface="+mj-lt"/>
              </a:rPr>
              <a:t>nejhlubší diamantové v jižní Africe 3,9 km</a:t>
            </a:r>
          </a:p>
          <a:p>
            <a:r>
              <a:rPr lang="cs-CZ" sz="3200" b="1" dirty="0">
                <a:latin typeface="+mj-lt"/>
              </a:rPr>
              <a:t>s</a:t>
            </a:r>
            <a:r>
              <a:rPr lang="cs-CZ" sz="3200" b="1" dirty="0" smtClean="0">
                <a:latin typeface="+mj-lt"/>
              </a:rPr>
              <a:t>opky</a:t>
            </a:r>
            <a:r>
              <a:rPr lang="cs-CZ" sz="3200" dirty="0" smtClean="0">
                <a:latin typeface="+mj-lt"/>
              </a:rPr>
              <a:t> – výstup magmatu na povrch</a:t>
            </a:r>
            <a:endParaRPr lang="cs-CZ" sz="3200" dirty="0">
              <a:latin typeface="+mj-lt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-1"/>
            <a:ext cx="4094292" cy="3265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932040" y="3273063"/>
            <a:ext cx="409429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+mj-lt"/>
              </a:rPr>
              <a:t>[cit. 2011-12-04].  </a:t>
            </a:r>
            <a:r>
              <a:rPr lang="cs-CZ" sz="1000" dirty="0" err="1" smtClean="0">
                <a:latin typeface="+mj-lt"/>
              </a:rPr>
              <a:t>Dstupné</a:t>
            </a:r>
            <a:r>
              <a:rPr lang="cs-CZ" sz="1000" dirty="0" smtClean="0">
                <a:latin typeface="+mj-lt"/>
              </a:rPr>
              <a:t> pod licencí </a:t>
            </a:r>
            <a:r>
              <a:rPr lang="cs-CZ" sz="1000" dirty="0" err="1" smtClean="0">
                <a:latin typeface="+mj-lt"/>
              </a:rPr>
              <a:t>Creative</a:t>
            </a:r>
            <a:r>
              <a:rPr lang="cs-CZ" sz="1000" dirty="0" smtClean="0">
                <a:latin typeface="+mj-lt"/>
              </a:rPr>
              <a:t> </a:t>
            </a:r>
            <a:r>
              <a:rPr lang="cs-CZ" sz="1000" dirty="0" err="1" smtClean="0">
                <a:latin typeface="+mj-lt"/>
              </a:rPr>
              <a:t>Commons</a:t>
            </a:r>
            <a:r>
              <a:rPr lang="cs-CZ" sz="1000" dirty="0" smtClean="0">
                <a:latin typeface="+mj-lt"/>
              </a:rPr>
              <a:t> na www:</a:t>
            </a:r>
          </a:p>
          <a:p>
            <a:r>
              <a:rPr lang="cs-CZ" sz="1000" dirty="0" smtClean="0">
                <a:latin typeface="+mj-lt"/>
                <a:hlinkClick r:id="rId3"/>
              </a:rPr>
              <a:t>http</a:t>
            </a:r>
            <a:r>
              <a:rPr lang="cs-CZ" sz="1000" dirty="0">
                <a:latin typeface="+mj-lt"/>
                <a:hlinkClick r:id="rId3"/>
              </a:rPr>
              <a:t>://en.wikipedia.org/wiki/File:</a:t>
            </a:r>
            <a:r>
              <a:rPr lang="az-Cyrl-AZ" sz="1000" dirty="0">
                <a:latin typeface="+mj-lt"/>
                <a:hlinkClick r:id="rId3"/>
              </a:rPr>
              <a:t>Кольская_сверхглубокая_скважина_</a:t>
            </a:r>
            <a:r>
              <a:rPr lang="cs-CZ" sz="1000" dirty="0" smtClean="0">
                <a:latin typeface="+mj-lt"/>
                <a:hlinkClick r:id="rId3"/>
              </a:rPr>
              <a:t>crop.jp</a:t>
            </a:r>
            <a:endParaRPr lang="cs-CZ" sz="1000" dirty="0">
              <a:latin typeface="+mj-lt"/>
            </a:endParaRPr>
          </a:p>
        </p:txBody>
      </p:sp>
      <p:sp>
        <p:nvSpPr>
          <p:cNvPr id="7" name="Šipka ohnutá nahoru 6"/>
          <p:cNvSpPr/>
          <p:nvPr/>
        </p:nvSpPr>
        <p:spPr>
          <a:xfrm>
            <a:off x="8234244" y="4293096"/>
            <a:ext cx="792088" cy="648072"/>
          </a:xfrm>
          <a:prstGeom prst="bentUp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latin typeface="+mj-lt"/>
            </a:endParaRPr>
          </a:p>
        </p:txBody>
      </p:sp>
      <p:pic>
        <p:nvPicPr>
          <p:cNvPr id="4098" name="Picture 2" descr="C:\Users\Ucitel\AppData\Local\Microsoft\Windows\Temporary Internet Files\Content.IE5\MYKXYY61\MC900432665[1]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260648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49062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409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932099"/>
            <a:ext cx="6488622" cy="54275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339752" y="6359688"/>
            <a:ext cx="64886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+mj-lt"/>
              </a:rPr>
              <a:t>USGS/</a:t>
            </a:r>
            <a:r>
              <a:rPr lang="cs-CZ" sz="1000" dirty="0" err="1" smtClean="0">
                <a:latin typeface="+mj-lt"/>
              </a:rPr>
              <a:t>USGov</a:t>
            </a:r>
            <a:r>
              <a:rPr lang="cs-CZ" sz="1000" dirty="0" smtClean="0">
                <a:latin typeface="+mj-lt"/>
              </a:rPr>
              <a:t>. [cit. 2011-12-04] . Dostupné pod licencí Public </a:t>
            </a:r>
            <a:r>
              <a:rPr lang="cs-CZ" sz="1000" dirty="0" err="1" smtClean="0">
                <a:latin typeface="+mj-lt"/>
              </a:rPr>
              <a:t>Domain</a:t>
            </a:r>
            <a:r>
              <a:rPr lang="cs-CZ" sz="1000" dirty="0" smtClean="0">
                <a:latin typeface="+mj-lt"/>
              </a:rPr>
              <a:t> na www:</a:t>
            </a:r>
          </a:p>
          <a:p>
            <a:r>
              <a:rPr lang="cs-CZ" sz="1000" dirty="0" smtClean="0">
                <a:latin typeface="+mj-lt"/>
                <a:hlinkClick r:id="rId3"/>
              </a:rPr>
              <a:t>http://en.wikipedia.org/wiki/File:Topo.jpg</a:t>
            </a:r>
            <a:endParaRPr lang="cs-CZ" sz="1000" dirty="0">
              <a:latin typeface="+mj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1763688" y="247518"/>
            <a:ext cx="684866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>
                <a:latin typeface="+mj-lt"/>
              </a:rPr>
              <a:t>Mocnost zemské kůry v km</a:t>
            </a:r>
            <a:endParaRPr lang="cs-CZ" sz="3600" b="1" dirty="0">
              <a:latin typeface="+mj-lt"/>
            </a:endParaRPr>
          </a:p>
        </p:txBody>
      </p:sp>
      <p:sp>
        <p:nvSpPr>
          <p:cNvPr id="2" name="TextovéPole 1"/>
          <p:cNvSpPr txBox="1"/>
          <p:nvPr/>
        </p:nvSpPr>
        <p:spPr>
          <a:xfrm>
            <a:off x="251520" y="4437112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+mj-lt"/>
              </a:rPr>
              <a:t>Pod oceánem:</a:t>
            </a:r>
            <a:endParaRPr lang="cs-CZ" sz="2000" b="1" dirty="0">
              <a:latin typeface="+mj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51520" y="5300809"/>
            <a:ext cx="187220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latin typeface="+mj-lt"/>
              </a:rPr>
              <a:t>Pod horami:</a:t>
            </a:r>
            <a:endParaRPr lang="cs-CZ" sz="2000" b="1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362512" y="4837222"/>
            <a:ext cx="1584176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latin typeface="+mj-lt"/>
              </a:rPr>
              <a:t>až 15 km</a:t>
            </a:r>
            <a:endParaRPr lang="cs-CZ" sz="2400" b="1" dirty="0">
              <a:latin typeface="+mj-lt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87892" y="5683427"/>
            <a:ext cx="1584176" cy="461665"/>
          </a:xfrm>
          <a:prstGeom prst="rect">
            <a:avLst/>
          </a:prstGeom>
          <a:solidFill>
            <a:schemeClr val="tx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cs-CZ" sz="2400" b="1" dirty="0">
                <a:latin typeface="+mj-lt"/>
              </a:rPr>
              <a:t>a</a:t>
            </a:r>
            <a:r>
              <a:rPr lang="cs-CZ" sz="2400" b="1" dirty="0" smtClean="0">
                <a:latin typeface="+mj-lt"/>
              </a:rPr>
              <a:t>ž 70 km</a:t>
            </a:r>
            <a:endParaRPr lang="cs-CZ" sz="2400" b="1" dirty="0">
              <a:latin typeface="+mj-lt"/>
            </a:endParaRPr>
          </a:p>
        </p:txBody>
      </p:sp>
      <p:cxnSp>
        <p:nvCxnSpPr>
          <p:cNvPr id="9" name="Přímá spojnice se šipkou 8"/>
          <p:cNvCxnSpPr>
            <a:stCxn id="5" idx="3"/>
          </p:cNvCxnSpPr>
          <p:nvPr/>
        </p:nvCxnSpPr>
        <p:spPr>
          <a:xfrm flipV="1">
            <a:off x="1946688" y="2852936"/>
            <a:ext cx="1113144" cy="2215119"/>
          </a:xfrm>
          <a:prstGeom prst="straightConnector1">
            <a:avLst/>
          </a:prstGeom>
          <a:ln w="50800" cmpd="sng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991891">
            <a:off x="3956394" y="1543795"/>
            <a:ext cx="1577362" cy="61867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080779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996" y="1268760"/>
            <a:ext cx="6565285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51520" y="6438399"/>
            <a:ext cx="64807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+mj-lt"/>
              </a:rPr>
              <a:t>[cit. 2011-12-04].Dostupné na </a:t>
            </a:r>
            <a:r>
              <a:rPr lang="cs-CZ" sz="1000" dirty="0" err="1" smtClean="0">
                <a:latin typeface="+mj-lt"/>
              </a:rPr>
              <a:t>Wikimedia</a:t>
            </a:r>
            <a:r>
              <a:rPr lang="cs-CZ" sz="1000" dirty="0" smtClean="0">
                <a:latin typeface="+mj-lt"/>
              </a:rPr>
              <a:t> </a:t>
            </a:r>
            <a:r>
              <a:rPr lang="cs-CZ" sz="1000" dirty="0" err="1" smtClean="0">
                <a:latin typeface="+mj-lt"/>
              </a:rPr>
              <a:t>Commons</a:t>
            </a:r>
            <a:r>
              <a:rPr lang="cs-CZ" sz="1000" dirty="0" smtClean="0">
                <a:latin typeface="+mj-lt"/>
              </a:rPr>
              <a:t> na www: </a:t>
            </a:r>
            <a:endParaRPr lang="cs-CZ" sz="1000" dirty="0" smtClean="0">
              <a:latin typeface="+mj-lt"/>
              <a:hlinkClick r:id="rId3"/>
            </a:endParaRPr>
          </a:p>
          <a:p>
            <a:r>
              <a:rPr lang="cs-CZ" sz="1000" dirty="0" smtClean="0">
                <a:latin typeface="+mj-lt"/>
                <a:hlinkClick r:id="rId3"/>
              </a:rPr>
              <a:t>http</a:t>
            </a:r>
            <a:r>
              <a:rPr lang="cs-CZ" sz="1000" dirty="0">
                <a:latin typeface="+mj-lt"/>
                <a:hlinkClick r:id="rId3"/>
              </a:rPr>
              <a:t>://cs.wikipedia.org/wiki/Soubor:Erdkruste-i.jpg</a:t>
            </a:r>
            <a:endParaRPr lang="cs-CZ" sz="1000" dirty="0">
              <a:latin typeface="+mj-lt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07504" y="548063"/>
            <a:ext cx="88569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+mj-lt"/>
              </a:rPr>
              <a:t>Poměr mocnosti pevninské a oceánské zemské kůry</a:t>
            </a:r>
            <a:endParaRPr lang="cs-CZ" sz="3200" b="1" dirty="0">
              <a:latin typeface="+mj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46281" y="1772816"/>
            <a:ext cx="2118207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1 žulová vrstva</a:t>
            </a:r>
            <a:endParaRPr lang="cs-CZ" sz="2800" b="1" dirty="0">
              <a:latin typeface="+mj-lt"/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6846281" y="3406760"/>
            <a:ext cx="199505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2 čedič a usazeniny</a:t>
            </a:r>
            <a:endParaRPr lang="cs-CZ" sz="2800" b="1" dirty="0">
              <a:latin typeface="+mj-lt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6846281" y="5021911"/>
            <a:ext cx="22977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latin typeface="+mj-lt"/>
              </a:rPr>
              <a:t>3 astenosféra</a:t>
            </a:r>
            <a:endParaRPr lang="cs-CZ" sz="2800" b="1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9603209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8151" y="560070"/>
            <a:ext cx="9162151" cy="5749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70012" y="49591"/>
            <a:ext cx="68343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Stáří oceánské kůry,  modrá je nejstarší</a:t>
            </a:r>
            <a:endParaRPr lang="cs-CZ" sz="3200" b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762000" y="6309320"/>
            <a:ext cx="70503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/>
              <a:t>NOAA. [cit. 2011-12-07]. </a:t>
            </a:r>
            <a:r>
              <a:rPr lang="cs-CZ" sz="1000" dirty="0" err="1" smtClean="0"/>
              <a:t>Ddostupné</a:t>
            </a:r>
            <a:r>
              <a:rPr lang="cs-CZ" sz="1000" dirty="0" smtClean="0"/>
              <a:t> na www:</a:t>
            </a:r>
          </a:p>
          <a:p>
            <a:r>
              <a:rPr lang="cs-CZ" sz="1000" dirty="0">
                <a:hlinkClick r:id="rId3"/>
              </a:rPr>
              <a:t>http://commons.wikimedia.org/wiki/File:Earth_seafloor_crust_age_1996.gif</a:t>
            </a:r>
            <a:endParaRPr lang="cs-CZ" sz="1000" dirty="0"/>
          </a:p>
        </p:txBody>
      </p:sp>
    </p:spTree>
    <p:extLst>
      <p:ext uri="{BB962C8B-B14F-4D97-AF65-F5344CB8AC3E}">
        <p14:creationId xmlns:p14="http://schemas.microsoft.com/office/powerpoint/2010/main" val="2096883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>
              <a:defRPr/>
            </a:pPr>
            <a:r>
              <a:rPr lang="cs-CZ" b="1" dirty="0" smtClean="0">
                <a:solidFill>
                  <a:schemeClr val="tx1"/>
                </a:solidFill>
                <a:latin typeface="Calibri" pitchFamily="34" charset="0"/>
                <a:cs typeface="Calibri" pitchFamily="34" charset="0"/>
              </a:rPr>
              <a:t>Magnetické pole Země</a:t>
            </a: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b="1" dirty="0" smtClean="0">
                <a:latin typeface="Calibri" pitchFamily="34" charset="0"/>
                <a:cs typeface="Calibri" pitchFamily="34" charset="0"/>
              </a:rPr>
              <a:t> vzniká pravděpodobně rozdílným pohybem hmot vnitřního jádra </a:t>
            </a:r>
            <a:br>
              <a:rPr lang="cs-CZ" sz="4000" b="1" dirty="0" smtClean="0">
                <a:latin typeface="Calibri" pitchFamily="34" charset="0"/>
                <a:cs typeface="Calibri" pitchFamily="34" charset="0"/>
              </a:rPr>
            </a:br>
            <a:r>
              <a:rPr lang="cs-CZ" sz="4000" b="1" dirty="0" smtClean="0">
                <a:latin typeface="Calibri" pitchFamily="34" charset="0"/>
                <a:cs typeface="Calibri" pitchFamily="34" charset="0"/>
              </a:rPr>
              <a:t>a ostatních vrstev Země</a:t>
            </a:r>
          </a:p>
          <a:p>
            <a:r>
              <a:rPr lang="cs-CZ" sz="4000" b="1" dirty="0" smtClean="0">
                <a:latin typeface="Calibri" pitchFamily="34" charset="0"/>
                <a:cs typeface="Calibri" pitchFamily="34" charset="0"/>
              </a:rPr>
              <a:t> chrání živé organismy na povrchu Země</a:t>
            </a:r>
            <a:endParaRPr lang="cs-CZ" sz="4000" b="1" dirty="0">
              <a:latin typeface="Calibri" pitchFamily="34" charset="0"/>
              <a:cs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oubor:CampoMagnetico.pn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6706274" cy="6858000"/>
          </a:xfrm>
          <a:prstGeom prst="rect">
            <a:avLst/>
          </a:prstGeom>
          <a:noFill/>
        </p:spPr>
      </p:pic>
      <p:sp>
        <p:nvSpPr>
          <p:cNvPr id="3" name="TextovéPole 2"/>
          <p:cNvSpPr txBox="1"/>
          <p:nvPr/>
        </p:nvSpPr>
        <p:spPr>
          <a:xfrm>
            <a:off x="7061006" y="4869160"/>
            <a:ext cx="1584176" cy="129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000" dirty="0" smtClean="0">
                <a:latin typeface="+mj-lt"/>
              </a:rPr>
              <a:t>[cit.2011-12-30]. </a:t>
            </a:r>
            <a:r>
              <a:rPr lang="cs-CZ" sz="1000" dirty="0">
                <a:latin typeface="+mj-lt"/>
              </a:rPr>
              <a:t>D</a:t>
            </a:r>
            <a:r>
              <a:rPr lang="cs-CZ" sz="1000" dirty="0" smtClean="0">
                <a:latin typeface="+mj-lt"/>
              </a:rPr>
              <a:t>ostupné pod licencí </a:t>
            </a:r>
            <a:r>
              <a:rPr lang="cs-CZ" sz="1000" dirty="0" err="1" smtClean="0">
                <a:latin typeface="+mj-lt"/>
              </a:rPr>
              <a:t>Creative</a:t>
            </a:r>
            <a:r>
              <a:rPr lang="cs-CZ" sz="1000" dirty="0" smtClean="0">
                <a:latin typeface="+mj-lt"/>
              </a:rPr>
              <a:t> </a:t>
            </a:r>
            <a:r>
              <a:rPr lang="cs-CZ" sz="1000" dirty="0" err="1" smtClean="0">
                <a:latin typeface="+mj-lt"/>
              </a:rPr>
              <a:t>Commons</a:t>
            </a:r>
            <a:r>
              <a:rPr lang="cs-CZ" sz="1000" dirty="0" smtClean="0">
                <a:latin typeface="+mj-lt"/>
              </a:rPr>
              <a:t> na  www.: </a:t>
            </a:r>
            <a:r>
              <a:rPr lang="cs-CZ" sz="1000" dirty="0" smtClean="0">
                <a:latin typeface="+mj-lt"/>
                <a:hlinkClick r:id="rId4"/>
              </a:rPr>
              <a:t>http://upload.wikimedia.org/wikipedia/commons/9/95/CampoMagnetico.png</a:t>
            </a:r>
            <a:endParaRPr lang="cs-CZ" sz="1000" dirty="0" smtClean="0">
              <a:latin typeface="+mj-lt"/>
            </a:endParaRPr>
          </a:p>
          <a:p>
            <a:endParaRPr lang="cs-CZ" dirty="0">
              <a:latin typeface="+mj-lt"/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732240" y="908720"/>
            <a:ext cx="224170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>
                <a:latin typeface="+mj-lt"/>
              </a:rPr>
              <a:t>Magnetické pole Země</a:t>
            </a:r>
            <a:endParaRPr lang="cs-CZ" sz="3200" b="1" dirty="0"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88640"/>
            <a:ext cx="8229600" cy="1080120"/>
          </a:xfrm>
        </p:spPr>
        <p:txBody>
          <a:bodyPr>
            <a:normAutofit/>
          </a:bodyPr>
          <a:lstStyle/>
          <a:p>
            <a:pPr algn="ctr">
              <a:defRPr/>
            </a:pPr>
            <a:r>
              <a:rPr lang="cs-CZ" b="1" dirty="0" smtClean="0">
                <a:solidFill>
                  <a:schemeClr val="tx1"/>
                </a:solidFill>
                <a:cs typeface="Calibri" pitchFamily="34" charset="0"/>
              </a:rPr>
              <a:t>Další zemské sféry jsou: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5055840"/>
          </a:xfrm>
        </p:spPr>
        <p:txBody>
          <a:bodyPr>
            <a:normAutofit fontScale="92500" lnSpcReduction="10000"/>
          </a:bodyPr>
          <a:lstStyle/>
          <a:p>
            <a:r>
              <a:rPr lang="cs-CZ" sz="3600" dirty="0" smtClean="0">
                <a:latin typeface="+mj-lt"/>
                <a:cs typeface="Calibri" pitchFamily="34" charset="0"/>
              </a:rPr>
              <a:t>atmosféra s ozónosférou</a:t>
            </a:r>
          </a:p>
          <a:p>
            <a:pPr marL="0" indent="0">
              <a:buNone/>
            </a:pPr>
            <a:endParaRPr lang="cs-CZ" sz="3600" dirty="0" smtClean="0">
              <a:latin typeface="+mj-lt"/>
              <a:cs typeface="Calibri" pitchFamily="34" charset="0"/>
            </a:endParaRPr>
          </a:p>
          <a:p>
            <a:r>
              <a:rPr lang="cs-CZ" sz="3600" dirty="0" smtClean="0">
                <a:latin typeface="+mj-lt"/>
                <a:cs typeface="Calibri" pitchFamily="34" charset="0"/>
              </a:rPr>
              <a:t>hydrosféra</a:t>
            </a:r>
          </a:p>
          <a:p>
            <a:endParaRPr lang="cs-CZ" sz="3600" dirty="0" smtClean="0">
              <a:latin typeface="+mj-lt"/>
              <a:cs typeface="Calibri" pitchFamily="34" charset="0"/>
            </a:endParaRPr>
          </a:p>
          <a:p>
            <a:r>
              <a:rPr lang="cs-CZ" sz="3600" dirty="0" smtClean="0">
                <a:latin typeface="+mj-lt"/>
                <a:cs typeface="Calibri" pitchFamily="34" charset="0"/>
              </a:rPr>
              <a:t>biosféra</a:t>
            </a:r>
          </a:p>
          <a:p>
            <a:endParaRPr lang="cs-CZ" sz="3600" dirty="0" smtClean="0">
              <a:latin typeface="+mj-lt"/>
              <a:cs typeface="Calibri" pitchFamily="34" charset="0"/>
            </a:endParaRPr>
          </a:p>
          <a:p>
            <a:r>
              <a:rPr lang="cs-CZ" sz="3600" dirty="0" err="1" smtClean="0">
                <a:latin typeface="+mj-lt"/>
                <a:cs typeface="Calibri" pitchFamily="34" charset="0"/>
              </a:rPr>
              <a:t>pedosféra</a:t>
            </a:r>
            <a:endParaRPr lang="cs-CZ" sz="3600" dirty="0" smtClean="0">
              <a:latin typeface="+mj-lt"/>
              <a:cs typeface="Calibri" pitchFamily="34" charset="0"/>
            </a:endParaRPr>
          </a:p>
          <a:p>
            <a:endParaRPr lang="cs-CZ" sz="3600" b="1" dirty="0" smtClean="0">
              <a:solidFill>
                <a:schemeClr val="accent2">
                  <a:lumMod val="75000"/>
                </a:schemeClr>
              </a:solidFill>
              <a:latin typeface="+mj-lt"/>
              <a:cs typeface="Calibri" pitchFamily="34" charset="0"/>
            </a:endParaRPr>
          </a:p>
          <a:p>
            <a:pPr marL="0" indent="0">
              <a:buNone/>
            </a:pPr>
            <a:r>
              <a:rPr lang="cs-CZ" sz="3600" b="1" dirty="0" smtClean="0">
                <a:solidFill>
                  <a:schemeClr val="accent2">
                    <a:lumMod val="75000"/>
                  </a:schemeClr>
                </a:solidFill>
                <a:latin typeface="+mj-lt"/>
                <a:cs typeface="Calibri" pitchFamily="34" charset="0"/>
              </a:rPr>
              <a:t>Vysvětli význam těchto pojmů.</a:t>
            </a:r>
          </a:p>
          <a:p>
            <a:endParaRPr lang="cs-CZ" sz="3200" dirty="0" smtClean="0">
              <a:latin typeface="+mj-lt"/>
              <a:cs typeface="Calibri" pitchFamily="34" charset="0"/>
            </a:endParaRPr>
          </a:p>
          <a:p>
            <a:endParaRPr lang="cs-CZ" sz="3600" dirty="0">
              <a:latin typeface="+mj-lt"/>
              <a:cs typeface="Calibri" pitchFamily="34" charset="0"/>
            </a:endParaRPr>
          </a:p>
        </p:txBody>
      </p:sp>
      <p:pic>
        <p:nvPicPr>
          <p:cNvPr id="1027" name="Picture 3" descr="C:\Users\Ucitel\AppData\Local\Microsoft\Windows\Temporary Internet Files\Content.IE5\109NZJLJ\MP90040328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304295"/>
            <a:ext cx="1979712" cy="1319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citel\AppData\Local\Microsoft\Windows\Temporary Internet Files\Content.IE5\QPE30JE2\MP900423051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096" y="2276872"/>
            <a:ext cx="1941696" cy="12757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Ucitel\AppData\Local\Microsoft\Windows\Temporary Internet Files\Content.IE5\BPSHSFGB\MP90014539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3096321"/>
            <a:ext cx="1979712" cy="1539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Ucitel\AppData\Local\Microsoft\Windows\Temporary Internet Files\Content.IE5\NX9OTSBO\MP900402208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7096" y="4149080"/>
            <a:ext cx="1941696" cy="1417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8374" y="5229200"/>
            <a:ext cx="1126554" cy="1126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6336" y="0"/>
            <a:ext cx="1390650" cy="1395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500"/>
                            </p:stCondLst>
                            <p:childTnLst>
                              <p:par>
                                <p:cTn id="36" presetID="10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6" presetClass="emph" presetSubtype="0" fill="hold" nodeType="click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500" tmFilter="0, 0; .2, .5; .8, .5; 1, 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3" dur="250" autoRev="1" fill="hold"/>
                                        <p:tgtEl>
                                          <p:spTgt spid="10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Pokus se seřadit zemské sféry podle doby vzniku od nejstarších po nejmladší:</a:t>
            </a:r>
            <a:endParaRPr lang="cs-CZ" sz="36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>
                <a:latin typeface="+mj-lt"/>
              </a:rPr>
              <a:t>b</a:t>
            </a:r>
            <a:r>
              <a:rPr lang="cs-CZ" sz="3600" b="1" dirty="0" smtClean="0">
                <a:latin typeface="+mj-lt"/>
              </a:rPr>
              <a:t>iosféra</a:t>
            </a:r>
          </a:p>
          <a:p>
            <a:r>
              <a:rPr lang="cs-CZ" sz="3600" b="1" dirty="0" err="1">
                <a:latin typeface="+mj-lt"/>
              </a:rPr>
              <a:t>p</a:t>
            </a:r>
            <a:r>
              <a:rPr lang="cs-CZ" sz="3600" b="1" dirty="0" err="1" smtClean="0">
                <a:latin typeface="+mj-lt"/>
              </a:rPr>
              <a:t>edosféra</a:t>
            </a:r>
            <a:endParaRPr lang="cs-CZ" sz="3600" b="1" dirty="0" smtClean="0">
              <a:latin typeface="+mj-lt"/>
            </a:endParaRPr>
          </a:p>
          <a:p>
            <a:r>
              <a:rPr lang="cs-CZ" sz="3600" b="1" dirty="0">
                <a:latin typeface="+mj-lt"/>
              </a:rPr>
              <a:t>o</a:t>
            </a:r>
            <a:r>
              <a:rPr lang="cs-CZ" sz="3600" b="1" dirty="0" smtClean="0">
                <a:latin typeface="+mj-lt"/>
              </a:rPr>
              <a:t>zónosféra</a:t>
            </a:r>
          </a:p>
          <a:p>
            <a:r>
              <a:rPr lang="cs-CZ" sz="3600" b="1" dirty="0">
                <a:latin typeface="+mj-lt"/>
              </a:rPr>
              <a:t>g</a:t>
            </a:r>
            <a:r>
              <a:rPr lang="cs-CZ" sz="3600" b="1" dirty="0" smtClean="0">
                <a:latin typeface="+mj-lt"/>
              </a:rPr>
              <a:t>eosféry</a:t>
            </a:r>
          </a:p>
          <a:p>
            <a:r>
              <a:rPr lang="cs-CZ" sz="3600" b="1" dirty="0">
                <a:latin typeface="+mj-lt"/>
              </a:rPr>
              <a:t>a</a:t>
            </a:r>
            <a:r>
              <a:rPr lang="cs-CZ" sz="3600" b="1" dirty="0" smtClean="0">
                <a:latin typeface="+mj-lt"/>
              </a:rPr>
              <a:t>tmosféra</a:t>
            </a:r>
          </a:p>
          <a:p>
            <a:r>
              <a:rPr lang="cs-CZ" sz="3600" b="1" dirty="0">
                <a:latin typeface="+mj-lt"/>
              </a:rPr>
              <a:t>h</a:t>
            </a:r>
            <a:r>
              <a:rPr lang="cs-CZ" sz="3600" b="1" dirty="0" smtClean="0">
                <a:latin typeface="+mj-lt"/>
              </a:rPr>
              <a:t>ydrosféra</a:t>
            </a:r>
          </a:p>
          <a:p>
            <a:pPr>
              <a:buNone/>
            </a:pPr>
            <a:endParaRPr lang="cs-CZ" dirty="0">
              <a:latin typeface="+mj-lt"/>
            </a:endParaRPr>
          </a:p>
        </p:txBody>
      </p:sp>
      <p:sp>
        <p:nvSpPr>
          <p:cNvPr id="6" name="Šipka doprava 5"/>
          <p:cNvSpPr/>
          <p:nvPr/>
        </p:nvSpPr>
        <p:spPr>
          <a:xfrm>
            <a:off x="5580112" y="5661248"/>
            <a:ext cx="2088232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solidFill>
                  <a:schemeClr val="bg1"/>
                </a:solidFill>
                <a:latin typeface="+mj-lt"/>
              </a:rPr>
              <a:t>řešení</a:t>
            </a:r>
            <a:endParaRPr lang="cs-CZ" dirty="0">
              <a:solidFill>
                <a:schemeClr val="bg1"/>
              </a:solidFill>
              <a:latin typeface="+mj-lt"/>
            </a:endParaRPr>
          </a:p>
        </p:txBody>
      </p:sp>
      <p:pic>
        <p:nvPicPr>
          <p:cNvPr id="2050" name="Picture 2" descr="C:\Users\Ucitel\AppData\Local\Microsoft\Windows\Temporary Internet Files\Content.IE5\C9MFO7B9\MC90033922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2527" y="2128565"/>
            <a:ext cx="1211634" cy="1211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 tmFilter="0, 0; .2, .5; .8, .5; 1, 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500" autoRev="1" fill="hold"/>
                                        <p:tgtEl>
                                          <p:spTgt spid="205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25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5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75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000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3250"/>
                            </p:stCondLst>
                            <p:childTnLst>
                              <p:par>
                                <p:cTn id="24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Kontrola řešení: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dirty="0">
                <a:latin typeface="+mj-lt"/>
              </a:rPr>
              <a:t>g</a:t>
            </a:r>
            <a:r>
              <a:rPr lang="cs-CZ" sz="3600" dirty="0" smtClean="0">
                <a:latin typeface="+mj-lt"/>
              </a:rPr>
              <a:t>eosféry</a:t>
            </a:r>
          </a:p>
          <a:p>
            <a:r>
              <a:rPr lang="cs-CZ" sz="3600" dirty="0">
                <a:latin typeface="+mj-lt"/>
              </a:rPr>
              <a:t>a</a:t>
            </a:r>
            <a:r>
              <a:rPr lang="cs-CZ" sz="3600" dirty="0" smtClean="0">
                <a:latin typeface="+mj-lt"/>
              </a:rPr>
              <a:t>tmosféra</a:t>
            </a:r>
          </a:p>
          <a:p>
            <a:r>
              <a:rPr lang="cs-CZ" sz="3600" dirty="0">
                <a:latin typeface="+mj-lt"/>
              </a:rPr>
              <a:t>h</a:t>
            </a:r>
            <a:r>
              <a:rPr lang="cs-CZ" sz="3600" dirty="0" smtClean="0">
                <a:latin typeface="+mj-lt"/>
              </a:rPr>
              <a:t>ydrosféra</a:t>
            </a:r>
          </a:p>
          <a:p>
            <a:r>
              <a:rPr lang="cs-CZ" sz="3600" dirty="0">
                <a:latin typeface="+mj-lt"/>
              </a:rPr>
              <a:t>b</a:t>
            </a:r>
            <a:r>
              <a:rPr lang="cs-CZ" sz="3600" dirty="0" smtClean="0">
                <a:latin typeface="+mj-lt"/>
              </a:rPr>
              <a:t>iosféra</a:t>
            </a:r>
          </a:p>
          <a:p>
            <a:r>
              <a:rPr lang="cs-CZ" sz="3600" dirty="0">
                <a:latin typeface="+mj-lt"/>
              </a:rPr>
              <a:t>o</a:t>
            </a:r>
            <a:r>
              <a:rPr lang="cs-CZ" sz="3600" dirty="0" smtClean="0">
                <a:latin typeface="+mj-lt"/>
              </a:rPr>
              <a:t>zónosféra</a:t>
            </a:r>
          </a:p>
          <a:p>
            <a:r>
              <a:rPr lang="cs-CZ" sz="3600" dirty="0" err="1">
                <a:latin typeface="+mj-lt"/>
              </a:rPr>
              <a:t>p</a:t>
            </a:r>
            <a:r>
              <a:rPr lang="cs-CZ" sz="3600" dirty="0" err="1" smtClean="0">
                <a:latin typeface="+mj-lt"/>
              </a:rPr>
              <a:t>edosféra</a:t>
            </a:r>
            <a:endParaRPr lang="cs-CZ" sz="3600" dirty="0" smtClean="0">
              <a:latin typeface="+mj-lt"/>
            </a:endParaRPr>
          </a:p>
          <a:p>
            <a:endParaRPr lang="cs-CZ" sz="3600" dirty="0">
              <a:latin typeface="+mj-lt"/>
            </a:endParaRPr>
          </a:p>
        </p:txBody>
      </p:sp>
      <p:pic>
        <p:nvPicPr>
          <p:cNvPr id="40967" name="Picture 7" descr="C:\Users\Ucitel\AppData\Local\Microsoft\Windows\Temporary Internet Files\Content.IE5\1NMTNMX9\MC900431620[1]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83263" y="2620963"/>
            <a:ext cx="1714500" cy="1714500"/>
          </a:xfrm>
          <a:prstGeom prst="rect">
            <a:avLst/>
          </a:prstGeom>
          <a:noFill/>
        </p:spPr>
      </p:pic>
      <p:pic>
        <p:nvPicPr>
          <p:cNvPr id="40969" name="Picture 9" descr="C:\Users\Ucitel\AppData\Local\Microsoft\Windows\Temporary Internet Files\Content.IE5\28A8K9IR\MP900437335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51920" y="1873569"/>
            <a:ext cx="4896544" cy="489169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5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500"/>
                            </p:stCondLst>
                            <p:childTnLst>
                              <p:par>
                                <p:cTn id="17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500"/>
                            </p:stCondLst>
                            <p:childTnLst>
                              <p:par>
                                <p:cTn id="25" presetID="4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4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cs-CZ" sz="5000" b="1" dirty="0">
                <a:solidFill>
                  <a:schemeClr val="tx2"/>
                </a:solidFill>
              </a:rPr>
              <a:t>POUŽITÉ ZDROJE INFORMACÍ</a:t>
            </a:r>
          </a:p>
        </p:txBody>
      </p:sp>
      <p:sp>
        <p:nvSpPr>
          <p:cNvPr id="9" name="Zástupný symbol pro obsah 5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</p:spPr>
        <p:txBody>
          <a:bodyPr>
            <a:normAutofit/>
          </a:bodyPr>
          <a:lstStyle/>
          <a:p>
            <a:r>
              <a:rPr lang="cs-CZ" sz="2000" dirty="0" smtClean="0">
                <a:latin typeface="+mj-lt"/>
              </a:rPr>
              <a:t>http</a:t>
            </a:r>
            <a:r>
              <a:rPr lang="cs-CZ" sz="2000" dirty="0">
                <a:latin typeface="+mj-lt"/>
              </a:rPr>
              <a:t>://</a:t>
            </a:r>
            <a:r>
              <a:rPr lang="cs-CZ" sz="2000" dirty="0" smtClean="0">
                <a:latin typeface="+mj-lt"/>
              </a:rPr>
              <a:t>cs.wikipedia.org/wiki/Geomagnetick%C3%A9_pole,</a:t>
            </a:r>
          </a:p>
          <a:p>
            <a:pPr marL="0" indent="0">
              <a:buNone/>
            </a:pPr>
            <a:r>
              <a:rPr lang="cs-CZ" sz="2000" dirty="0">
                <a:latin typeface="+mj-lt"/>
              </a:rPr>
              <a:t> </a:t>
            </a:r>
            <a:r>
              <a:rPr lang="cs-CZ" sz="2000" dirty="0" smtClean="0">
                <a:latin typeface="+mj-lt"/>
              </a:rPr>
              <a:t>     </a:t>
            </a:r>
            <a:r>
              <a:rPr lang="cs-CZ" sz="2000" dirty="0">
                <a:latin typeface="+mj-lt"/>
              </a:rPr>
              <a:t>[cit. </a:t>
            </a:r>
            <a:r>
              <a:rPr lang="cs-CZ" sz="1900" i="1" dirty="0">
                <a:latin typeface="+mj-lt"/>
              </a:rPr>
              <a:t>2011-12-04], dostupné pod </a:t>
            </a:r>
            <a:r>
              <a:rPr lang="cs-CZ" sz="1900" i="1" dirty="0" smtClean="0">
                <a:latin typeface="+mj-lt"/>
              </a:rPr>
              <a:t>licencí </a:t>
            </a:r>
            <a:r>
              <a:rPr lang="cs-CZ" sz="1900" i="1" dirty="0" err="1">
                <a:latin typeface="+mj-lt"/>
              </a:rPr>
              <a:t>Creative</a:t>
            </a:r>
            <a:r>
              <a:rPr lang="cs-CZ" sz="1900" i="1" dirty="0">
                <a:latin typeface="+mj-lt"/>
              </a:rPr>
              <a:t> </a:t>
            </a:r>
            <a:r>
              <a:rPr lang="cs-CZ" sz="1900" i="1" dirty="0" err="1" smtClean="0">
                <a:latin typeface="+mj-lt"/>
              </a:rPr>
              <a:t>Commons</a:t>
            </a:r>
            <a:endParaRPr lang="cs-CZ" sz="1900" i="1" dirty="0">
              <a:latin typeface="+mj-lt"/>
            </a:endParaRPr>
          </a:p>
          <a:p>
            <a:pPr marL="0" indent="0">
              <a:buNone/>
            </a:pPr>
            <a:endParaRPr lang="cs-CZ" sz="1900" i="1" dirty="0">
              <a:latin typeface="+mj-lt"/>
            </a:endParaRPr>
          </a:p>
          <a:p>
            <a:r>
              <a:rPr lang="cs-CZ" sz="2000" dirty="0">
                <a:latin typeface="+mj-lt"/>
              </a:rPr>
              <a:t>http://cs.wikipedia.org/wiki/Zemsk%C3%A9_j%C3%A1dro, </a:t>
            </a:r>
            <a:endParaRPr lang="cs-CZ" sz="2000" dirty="0" smtClean="0">
              <a:latin typeface="+mj-lt"/>
            </a:endParaRPr>
          </a:p>
          <a:p>
            <a:pPr marL="0" indent="0">
              <a:buNone/>
            </a:pPr>
            <a:r>
              <a:rPr lang="cs-CZ" sz="2000" dirty="0">
                <a:latin typeface="+mj-lt"/>
              </a:rPr>
              <a:t> </a:t>
            </a:r>
            <a:r>
              <a:rPr lang="cs-CZ" sz="2000" dirty="0" smtClean="0">
                <a:latin typeface="+mj-lt"/>
              </a:rPr>
              <a:t>     [</a:t>
            </a:r>
            <a:r>
              <a:rPr lang="cs-CZ" sz="2000" dirty="0">
                <a:latin typeface="+mj-lt"/>
              </a:rPr>
              <a:t>cit. 2011-12-04], </a:t>
            </a:r>
            <a:r>
              <a:rPr lang="cs-CZ" sz="1900" i="1" dirty="0">
                <a:latin typeface="+mj-lt"/>
              </a:rPr>
              <a:t>dostupné pod licencí </a:t>
            </a:r>
            <a:r>
              <a:rPr lang="cs-CZ" sz="1900" i="1" dirty="0" err="1">
                <a:latin typeface="+mj-lt"/>
              </a:rPr>
              <a:t>Creative</a:t>
            </a:r>
            <a:r>
              <a:rPr lang="cs-CZ" sz="1900" i="1" dirty="0">
                <a:latin typeface="+mj-lt"/>
              </a:rPr>
              <a:t> </a:t>
            </a:r>
            <a:r>
              <a:rPr lang="cs-CZ" sz="1900" i="1" dirty="0" err="1" smtClean="0">
                <a:latin typeface="+mj-lt"/>
              </a:rPr>
              <a:t>Commons</a:t>
            </a:r>
            <a:endParaRPr lang="cs-CZ" sz="1900" i="1" dirty="0">
              <a:latin typeface="+mj-lt"/>
            </a:endParaRPr>
          </a:p>
          <a:p>
            <a:pPr marL="0" indent="0">
              <a:buNone/>
            </a:pPr>
            <a:endParaRPr lang="cs-CZ" sz="2000" dirty="0">
              <a:latin typeface="+mj-lt"/>
            </a:endParaRPr>
          </a:p>
          <a:p>
            <a:r>
              <a:rPr lang="cs-CZ" sz="2000" dirty="0" smtClean="0">
                <a:latin typeface="+mj-lt"/>
              </a:rPr>
              <a:t>http</a:t>
            </a:r>
            <a:r>
              <a:rPr lang="cs-CZ" sz="2000" dirty="0">
                <a:latin typeface="+mj-lt"/>
              </a:rPr>
              <a:t>://</a:t>
            </a:r>
            <a:r>
              <a:rPr lang="cs-CZ" sz="2000" dirty="0" smtClean="0">
                <a:latin typeface="+mj-lt"/>
              </a:rPr>
              <a:t>en.wikipedia.org/wiki/</a:t>
            </a:r>
            <a:r>
              <a:rPr lang="cs-CZ" sz="2000" dirty="0" err="1" smtClean="0">
                <a:latin typeface="+mj-lt"/>
              </a:rPr>
              <a:t>Mining</a:t>
            </a:r>
            <a:r>
              <a:rPr lang="cs-CZ" sz="2000" dirty="0" smtClean="0">
                <a:latin typeface="+mj-lt"/>
              </a:rPr>
              <a:t>, [cit. </a:t>
            </a:r>
            <a:r>
              <a:rPr lang="cs-CZ" sz="1900" i="1" dirty="0" smtClean="0">
                <a:latin typeface="+mj-lt"/>
              </a:rPr>
              <a:t>2011-12-04], dostupné </a:t>
            </a:r>
            <a:r>
              <a:rPr lang="cs-CZ" sz="1900" i="1" dirty="0">
                <a:latin typeface="+mj-lt"/>
              </a:rPr>
              <a:t>pod </a:t>
            </a:r>
            <a:r>
              <a:rPr lang="cs-CZ" sz="1900" i="1" dirty="0" smtClean="0">
                <a:latin typeface="+mj-lt"/>
              </a:rPr>
              <a:t>licenci </a:t>
            </a:r>
            <a:r>
              <a:rPr lang="cs-CZ" sz="1900" i="1" dirty="0" err="1" smtClean="0">
                <a:latin typeface="+mj-lt"/>
              </a:rPr>
              <a:t>Creative</a:t>
            </a:r>
            <a:r>
              <a:rPr lang="cs-CZ" sz="1900" i="1" dirty="0" smtClean="0">
                <a:latin typeface="+mj-lt"/>
              </a:rPr>
              <a:t> </a:t>
            </a:r>
            <a:r>
              <a:rPr lang="cs-CZ" sz="1900" i="1" dirty="0" err="1" smtClean="0">
                <a:latin typeface="+mj-lt"/>
              </a:rPr>
              <a:t>Commons</a:t>
            </a:r>
            <a:endParaRPr lang="cs-CZ" sz="1900" i="1" dirty="0">
              <a:latin typeface="+mj-lt"/>
            </a:endParaRPr>
          </a:p>
          <a:p>
            <a:endParaRPr lang="cs-CZ" sz="1900" i="1" dirty="0" smtClean="0">
              <a:latin typeface="+mj-lt"/>
            </a:endParaRPr>
          </a:p>
          <a:p>
            <a:r>
              <a:rPr lang="cs-CZ" sz="2000" dirty="0" smtClean="0">
                <a:latin typeface="+mj-lt"/>
              </a:rPr>
              <a:t>http</a:t>
            </a:r>
            <a:r>
              <a:rPr lang="cs-CZ" sz="2000" dirty="0">
                <a:latin typeface="+mj-lt"/>
              </a:rPr>
              <a:t>://</a:t>
            </a:r>
            <a:r>
              <a:rPr lang="cs-CZ" sz="2000" dirty="0" smtClean="0">
                <a:latin typeface="+mj-lt"/>
              </a:rPr>
              <a:t>en.wikipedia.org/wiki/</a:t>
            </a:r>
            <a:r>
              <a:rPr lang="cs-CZ" sz="2000" dirty="0" err="1" smtClean="0">
                <a:latin typeface="+mj-lt"/>
              </a:rPr>
              <a:t>Kola_Peninsula</a:t>
            </a:r>
            <a:r>
              <a:rPr lang="cs-CZ" sz="2000" dirty="0" smtClean="0">
                <a:latin typeface="+mj-lt"/>
              </a:rPr>
              <a:t>, </a:t>
            </a:r>
            <a:r>
              <a:rPr lang="cs-CZ" sz="2000" dirty="0">
                <a:latin typeface="+mj-lt"/>
              </a:rPr>
              <a:t>[cit. </a:t>
            </a:r>
            <a:r>
              <a:rPr lang="cs-CZ" sz="1900" i="1" dirty="0">
                <a:latin typeface="+mj-lt"/>
              </a:rPr>
              <a:t>2011-12-04], dostupné pod licenci </a:t>
            </a:r>
            <a:r>
              <a:rPr lang="cs-CZ" sz="1900" i="1" dirty="0" err="1">
                <a:latin typeface="+mj-lt"/>
              </a:rPr>
              <a:t>Creative</a:t>
            </a:r>
            <a:r>
              <a:rPr lang="cs-CZ" sz="1900" i="1" dirty="0">
                <a:latin typeface="+mj-lt"/>
              </a:rPr>
              <a:t> </a:t>
            </a:r>
            <a:r>
              <a:rPr lang="cs-CZ" sz="1900" i="1" dirty="0" err="1" smtClean="0">
                <a:latin typeface="+mj-lt"/>
              </a:rPr>
              <a:t>Commons</a:t>
            </a:r>
            <a:endParaRPr lang="cs-CZ" sz="1900" dirty="0">
              <a:latin typeface="+mj-lt"/>
            </a:endParaRPr>
          </a:p>
          <a:p>
            <a:pPr marL="0" indent="0">
              <a:buNone/>
            </a:pPr>
            <a:r>
              <a:rPr lang="cs-CZ" sz="1900" dirty="0">
                <a:latin typeface="+mj-lt"/>
              </a:rPr>
              <a:t> </a:t>
            </a:r>
            <a:r>
              <a:rPr lang="cs-CZ" sz="1900" dirty="0" smtClean="0">
                <a:latin typeface="+mj-lt"/>
              </a:rPr>
              <a:t>     </a:t>
            </a:r>
          </a:p>
          <a:p>
            <a:pPr marL="0" indent="0">
              <a:buNone/>
            </a:pPr>
            <a:endParaRPr lang="cs-CZ" sz="1900" b="1" dirty="0" smtClean="0">
              <a:latin typeface="+mj-lt"/>
            </a:endParaRPr>
          </a:p>
          <a:p>
            <a:endParaRPr lang="pt-BR" dirty="0" smtClean="0">
              <a:latin typeface="+mj-lt"/>
            </a:endParaRPr>
          </a:p>
          <a:p>
            <a:endParaRPr lang="cs-CZ" dirty="0"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608178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2095</TotalTime>
  <Words>611</Words>
  <Application>Microsoft Office PowerPoint</Application>
  <PresentationFormat>Předvádění na obrazovce (4:3)</PresentationFormat>
  <Paragraphs>259</Paragraphs>
  <Slides>17</Slides>
  <Notes>2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17</vt:i4>
      </vt:variant>
    </vt:vector>
  </HeadingPairs>
  <TitlesOfParts>
    <vt:vector size="19" baseType="lpstr">
      <vt:lpstr>Motiv sady Office</vt:lpstr>
      <vt:lpstr>Tok</vt:lpstr>
      <vt:lpstr>Prezentace aplikace PowerPoint</vt:lpstr>
      <vt:lpstr>      STAVBA ZEMĚ </vt:lpstr>
      <vt:lpstr>Vysvětlivky k pomocným symbolům:</vt:lpstr>
      <vt:lpstr>Vyřešením doplňovačky zjistíš název jednotlivých slupek zemského tělesa:</vt:lpstr>
      <vt:lpstr>Kontrola správného řešení:</vt:lpstr>
      <vt:lpstr>GEOSFÉRY:</vt:lpstr>
      <vt:lpstr>Prezentace aplikace PowerPoint</vt:lpstr>
      <vt:lpstr>Důkazy existence zemských sfér:</vt:lpstr>
      <vt:lpstr>Prezentace aplikace PowerPoint</vt:lpstr>
      <vt:lpstr>Prezentace aplikace PowerPoint</vt:lpstr>
      <vt:lpstr>Prezentace aplikace PowerPoint</vt:lpstr>
      <vt:lpstr>Magnetické pole Země</vt:lpstr>
      <vt:lpstr>Prezentace aplikace PowerPoint</vt:lpstr>
      <vt:lpstr>Další zemské sféry jsou:</vt:lpstr>
      <vt:lpstr>Pokus se seřadit zemské sféry podle doby vzniku od nejstarších po nejmladší:</vt:lpstr>
      <vt:lpstr>Kontrola řešení:</vt:lpstr>
      <vt:lpstr>POUŽITÉ ZDROJE INFORMACÍ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Ucitel</cp:lastModifiedBy>
  <cp:revision>84</cp:revision>
  <dcterms:created xsi:type="dcterms:W3CDTF">2011-11-20T17:49:08Z</dcterms:created>
  <dcterms:modified xsi:type="dcterms:W3CDTF">2012-05-31T21:04:36Z</dcterms:modified>
</cp:coreProperties>
</file>