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8"/>
  </p:notesMasterIdLst>
  <p:sldIdLst>
    <p:sldId id="273" r:id="rId2"/>
    <p:sldId id="256" r:id="rId3"/>
    <p:sldId id="294" r:id="rId4"/>
    <p:sldId id="258" r:id="rId5"/>
    <p:sldId id="259" r:id="rId6"/>
    <p:sldId id="288" r:id="rId7"/>
    <p:sldId id="261" r:id="rId8"/>
    <p:sldId id="268" r:id="rId9"/>
    <p:sldId id="275" r:id="rId10"/>
    <p:sldId id="262" r:id="rId11"/>
    <p:sldId id="289" r:id="rId12"/>
    <p:sldId id="274" r:id="rId13"/>
    <p:sldId id="276" r:id="rId14"/>
    <p:sldId id="290" r:id="rId15"/>
    <p:sldId id="277" r:id="rId16"/>
    <p:sldId id="278" r:id="rId17"/>
    <p:sldId id="291" r:id="rId18"/>
    <p:sldId id="264" r:id="rId19"/>
    <p:sldId id="292" r:id="rId20"/>
    <p:sldId id="267" r:id="rId21"/>
    <p:sldId id="285" r:id="rId22"/>
    <p:sldId id="266" r:id="rId23"/>
    <p:sldId id="293" r:id="rId24"/>
    <p:sldId id="279" r:id="rId25"/>
    <p:sldId id="280" r:id="rId26"/>
    <p:sldId id="29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AFCC0D-A26A-4ED9-A52E-FFFF9392020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74A3C-6D8A-49F1-B439-81F7AEDED7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1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3C6DB-CF84-4C98-BDF5-A60DCAACA1C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529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a/a5/Tectonic_plate_boundaries_clean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http://commons.wikimedia.org/wiki/File:Tectonic_plate_boundaries_clean.p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e/Japan_Trench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7/Kuril_Trench.jpg/800px-Kuril_Trench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150132main_image_feature_589_alaska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ross_section_of_mariana_trench.sv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termontane_arc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mbora_volcano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ymalayas_86.15103E_31.99726N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ymalayas_86.15103E_31.99726N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de.wikipedia.org/w/index.php?title=Datei:India_78.40398E_20.74980N.jpg&amp;filetimestamp=20050519105828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tlantic_bathymetry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rthern_Cordilleran_Volcanic_Province_rift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racks_in_M%C3%BDvatn_region_(2)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ter_Continental_Bridge_over_the_Continental_Rift_in_Iceland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Kluft-photo-Carrizo-Plain-Nov-2007-Img_0327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en.wikipedia.org/wiki/File:Sanandreas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sk%C3%A9_j%C3%A1dro" TargetMode="External"/><Relationship Id="rId2" Type="http://schemas.openxmlformats.org/officeDocument/2006/relationships/hyperlink" Target="http://cs.wikipedia.org/wiki/Diskontinuita_(geologi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313"/>
            <a:ext cx="8136904" cy="496902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Ing. Eva </a:t>
            </a:r>
            <a:r>
              <a:rPr lang="cs-CZ" sz="1600" dirty="0" err="1" smtClean="0">
                <a:solidFill>
                  <a:schemeClr val="tx2"/>
                </a:solidFill>
              </a:rPr>
              <a:t>Khorelová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VY_32_INOVACE_03_Př9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Přírodopis 9. ročník, </a:t>
            </a:r>
            <a:r>
              <a:rPr lang="cs-CZ" sz="1600" dirty="0" smtClean="0">
                <a:solidFill>
                  <a:schemeClr val="tx2"/>
                </a:solidFill>
              </a:rPr>
              <a:t>Pohyby litosférických desek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</a:rPr>
              <a:t>Výkladová p</a:t>
            </a:r>
            <a:r>
              <a:rPr lang="cs-CZ" sz="1600" dirty="0" smtClean="0">
                <a:solidFill>
                  <a:schemeClr val="tx2"/>
                </a:solidFill>
              </a:rPr>
              <a:t>rezentace</a:t>
            </a:r>
            <a:r>
              <a:rPr lang="cs-CZ" sz="1600" dirty="0">
                <a:solidFill>
                  <a:schemeClr val="tx2"/>
                </a:solidFill>
              </a:rPr>
              <a:t>, </a:t>
            </a:r>
            <a:r>
              <a:rPr lang="cs-CZ" sz="1600" dirty="0" smtClean="0">
                <a:solidFill>
                  <a:schemeClr val="tx2"/>
                </a:solidFill>
              </a:rPr>
              <a:t>sloužící </a:t>
            </a:r>
            <a:r>
              <a:rPr lang="cs-CZ" sz="1600" dirty="0">
                <a:solidFill>
                  <a:schemeClr val="tx2"/>
                </a:solidFill>
              </a:rPr>
              <a:t>k </a:t>
            </a:r>
            <a:r>
              <a:rPr lang="cs-CZ" sz="1600" dirty="0" smtClean="0">
                <a:solidFill>
                  <a:schemeClr val="tx2"/>
                </a:solidFill>
              </a:rPr>
              <a:t> pochopení zákonitostí </a:t>
            </a: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pohybů </a:t>
            </a:r>
            <a:r>
              <a:rPr lang="cs-CZ" sz="1600" dirty="0">
                <a:solidFill>
                  <a:schemeClr val="tx2"/>
                </a:solidFill>
              </a:rPr>
              <a:t>litosférických </a:t>
            </a:r>
            <a:r>
              <a:rPr lang="cs-CZ" sz="1600" dirty="0" smtClean="0">
                <a:solidFill>
                  <a:schemeClr val="tx2"/>
                </a:solidFill>
              </a:rPr>
              <a:t>desek, zápisu do </a:t>
            </a:r>
            <a:r>
              <a:rPr lang="cs-CZ" sz="1600" dirty="0" smtClean="0">
                <a:solidFill>
                  <a:schemeClr val="tx2"/>
                </a:solidFill>
              </a:rPr>
              <a:t>sešitů , vhodné použít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školní atlas světa 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Datum dokončení</a:t>
            </a:r>
            <a:r>
              <a:rPr lang="cs-CZ" sz="1600" dirty="0" smtClean="0">
                <a:solidFill>
                  <a:schemeClr val="tx2"/>
                </a:solidFill>
              </a:rPr>
              <a:t>:        </a:t>
            </a:r>
            <a:r>
              <a:rPr lang="cs-CZ" sz="2000" dirty="0" smtClean="0">
                <a:solidFill>
                  <a:schemeClr val="tx2"/>
                </a:solidFill>
              </a:rPr>
              <a:t>1. 12. 2011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     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22129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66429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POHYBY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LITOSFÉRICKÝCH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DESEK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93096"/>
            <a:ext cx="7088832" cy="1213232"/>
          </a:xfrm>
        </p:spPr>
        <p:txBody>
          <a:bodyPr>
            <a:normAutofit/>
          </a:bodyPr>
          <a:lstStyle/>
          <a:p>
            <a:pPr algn="r"/>
            <a:r>
              <a:rPr lang="cs-CZ" dirty="0" smtClean="0"/>
              <a:t>Prezentace pro výuku přírodopisu v 9. ročníku</a:t>
            </a:r>
          </a:p>
          <a:p>
            <a:pPr algn="r"/>
            <a:r>
              <a:rPr lang="cs-CZ" dirty="0" smtClean="0"/>
              <a:t>1</a:t>
            </a:r>
            <a:r>
              <a:rPr lang="cs-CZ" dirty="0" smtClean="0"/>
              <a:t>. 12.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07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Vysvětlivky k pomocným symbolům:</a:t>
            </a:r>
            <a:endParaRPr lang="cs-CZ" sz="40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97152"/>
            <a:ext cx="902286" cy="902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57" y="1991165"/>
            <a:ext cx="171291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263691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Určeno </a:t>
            </a:r>
            <a:r>
              <a:rPr lang="cs-CZ" dirty="0" smtClean="0">
                <a:latin typeface="+mj-lt"/>
              </a:rPr>
              <a:t>k </a:t>
            </a:r>
            <a:r>
              <a:rPr lang="cs-CZ" dirty="0" smtClean="0">
                <a:latin typeface="+mj-lt"/>
              </a:rPr>
              <a:t>zápisu do sešitů.</a:t>
            </a:r>
            <a:endParaRPr lang="cs-CZ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486916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Určeno k přemýšlení, řešení problému.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7438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Hranice litosférických desek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5208240"/>
          </a:xfrm>
        </p:spPr>
        <p:txBody>
          <a:bodyPr>
            <a:no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bíhavé</a:t>
            </a:r>
            <a:r>
              <a:rPr lang="cs-CZ" sz="2800" dirty="0" smtClean="0"/>
              <a:t> </a:t>
            </a:r>
            <a:r>
              <a:rPr lang="cs-CZ" sz="2800" dirty="0" smtClean="0"/>
              <a:t>(konvergentní)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- </a:t>
            </a:r>
            <a:r>
              <a:rPr lang="cs-CZ" sz="2800" dirty="0" err="1" smtClean="0"/>
              <a:t>hlubokooceánské</a:t>
            </a:r>
            <a:r>
              <a:rPr lang="cs-CZ" sz="2800" dirty="0" smtClean="0"/>
              <a:t> příkopy (</a:t>
            </a:r>
            <a:r>
              <a:rPr lang="cs-CZ" sz="2800" dirty="0" err="1" smtClean="0">
                <a:solidFill>
                  <a:srgbClr val="FF0000"/>
                </a:solidFill>
              </a:rPr>
              <a:t>Marianský</a:t>
            </a:r>
            <a:r>
              <a:rPr lang="cs-CZ" sz="2800" dirty="0" smtClean="0"/>
              <a:t>)</a:t>
            </a:r>
          </a:p>
          <a:p>
            <a:pPr marL="109728" indent="0">
              <a:buNone/>
            </a:pPr>
            <a:r>
              <a:rPr lang="cs-CZ" sz="2800" dirty="0" smtClean="0"/>
              <a:t>   - sopečné ostrovní oblouky ( </a:t>
            </a:r>
            <a:r>
              <a:rPr lang="cs-CZ" sz="2800" dirty="0" smtClean="0">
                <a:solidFill>
                  <a:srgbClr val="FF0000"/>
                </a:solidFill>
              </a:rPr>
              <a:t>Aleuty</a:t>
            </a:r>
            <a:r>
              <a:rPr lang="cs-CZ" sz="2800" dirty="0" smtClean="0"/>
              <a:t>)</a:t>
            </a:r>
            <a:r>
              <a:rPr lang="cs-CZ" sz="2800" dirty="0"/>
              <a:t> </a:t>
            </a:r>
            <a:endParaRPr lang="cs-CZ" sz="2800" dirty="0" smtClean="0"/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- </a:t>
            </a:r>
            <a:r>
              <a:rPr lang="cs-CZ" sz="2800" dirty="0"/>
              <a:t>pásemná pohoří (</a:t>
            </a:r>
            <a:r>
              <a:rPr lang="cs-CZ" sz="2800" dirty="0">
                <a:solidFill>
                  <a:srgbClr val="FF0000"/>
                </a:solidFill>
              </a:rPr>
              <a:t>Himálaj</a:t>
            </a:r>
            <a:r>
              <a:rPr lang="cs-CZ" sz="2800" dirty="0"/>
              <a:t>)</a:t>
            </a:r>
          </a:p>
          <a:p>
            <a:r>
              <a:rPr lang="cs-CZ" sz="2800" b="1" dirty="0"/>
              <a:t>r</a:t>
            </a:r>
            <a:r>
              <a:rPr lang="cs-CZ" sz="2800" b="1" dirty="0" smtClean="0"/>
              <a:t>ozbíhavé</a:t>
            </a:r>
            <a:r>
              <a:rPr lang="cs-CZ" sz="2800" dirty="0" smtClean="0"/>
              <a:t> </a:t>
            </a:r>
            <a:r>
              <a:rPr lang="cs-CZ" sz="2800" dirty="0" smtClean="0"/>
              <a:t>(divergentní)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- oceánské hřbety (</a:t>
            </a:r>
            <a:r>
              <a:rPr lang="cs-CZ" sz="2800" dirty="0" err="1" smtClean="0">
                <a:solidFill>
                  <a:srgbClr val="FF0000"/>
                </a:solidFill>
              </a:rPr>
              <a:t>Středooceánský</a:t>
            </a:r>
            <a:r>
              <a:rPr lang="cs-CZ" sz="2800" dirty="0" smtClean="0"/>
              <a:t>)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- riftové údolí (</a:t>
            </a:r>
            <a:r>
              <a:rPr lang="cs-CZ" sz="2800" dirty="0" smtClean="0">
                <a:solidFill>
                  <a:srgbClr val="FF0000"/>
                </a:solidFill>
              </a:rPr>
              <a:t>Velká příkopová propadlina</a:t>
            </a:r>
            <a:r>
              <a:rPr lang="cs-CZ" sz="2800" dirty="0" smtClean="0"/>
              <a:t>)</a:t>
            </a:r>
          </a:p>
          <a:p>
            <a:r>
              <a:rPr lang="cs-CZ" sz="2800" b="1" dirty="0" smtClean="0"/>
              <a:t>horizontální </a:t>
            </a:r>
            <a:r>
              <a:rPr lang="cs-CZ" sz="2800" b="1" dirty="0" smtClean="0"/>
              <a:t>posun  </a:t>
            </a:r>
            <a:r>
              <a:rPr lang="cs-CZ" sz="2800" dirty="0" smtClean="0"/>
              <a:t>(</a:t>
            </a:r>
            <a:r>
              <a:rPr lang="cs-CZ" sz="2800" dirty="0" err="1" smtClean="0"/>
              <a:t>transformní</a:t>
            </a:r>
            <a:r>
              <a:rPr lang="cs-CZ" sz="2800" dirty="0" smtClean="0"/>
              <a:t>) </a:t>
            </a:r>
          </a:p>
          <a:p>
            <a:pPr marL="0" indent="0">
              <a:buNone/>
            </a:pPr>
            <a:r>
              <a:rPr lang="cs-CZ" sz="2800" dirty="0" smtClean="0"/>
              <a:t>   - zlom </a:t>
            </a:r>
            <a:r>
              <a:rPr lang="cs-CZ" sz="2800" dirty="0">
                <a:solidFill>
                  <a:srgbClr val="FF0000"/>
                </a:solidFill>
              </a:rPr>
              <a:t>San Andreas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71291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30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ectonic plate boundaries clea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98" y="433745"/>
            <a:ext cx="9144001" cy="6021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891" y="6254978"/>
            <a:ext cx="61446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Zimbres</a:t>
            </a:r>
            <a:r>
              <a:rPr lang="cs-CZ" sz="1000" dirty="0" smtClean="0"/>
              <a:t>, [cit. 2011-11-30] , dostupné na www: </a:t>
            </a:r>
            <a:r>
              <a:rPr lang="cs-CZ" sz="1000" dirty="0">
                <a:hlinkClick r:id="rId4"/>
              </a:rPr>
              <a:t>http://commons.wikimedia.org/wiki/File:Tectonic_plate_boundaries_clean.png</a:t>
            </a:r>
            <a:endParaRPr lang="cs-CZ" sz="1000" dirty="0"/>
          </a:p>
        </p:txBody>
      </p:sp>
      <p:sp>
        <p:nvSpPr>
          <p:cNvPr id="2" name="Obdélník 1"/>
          <p:cNvSpPr/>
          <p:nvPr/>
        </p:nvSpPr>
        <p:spPr>
          <a:xfrm>
            <a:off x="5640322" y="570220"/>
            <a:ext cx="2925062" cy="95410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/>
              <a:t>Pojmy pro bystré hlavičky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510650" y="4679558"/>
            <a:ext cx="212269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divergentní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45684" y="4912130"/>
            <a:ext cx="2443298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/>
              <a:t>konvergentní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45684" y="1504729"/>
            <a:ext cx="349807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horizontální posun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4566" y="5552802"/>
            <a:ext cx="151216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hranice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525" y="14557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499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276872"/>
            <a:ext cx="7776864" cy="20313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Sbíhavé hranice </a:t>
            </a:r>
            <a:r>
              <a:rPr lang="cs-CZ" sz="5400" i="1" dirty="0" smtClean="0"/>
              <a:t>konvergentní</a:t>
            </a:r>
            <a:endParaRPr lang="cs-CZ" sz="5400" i="1" dirty="0" smtClean="0"/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4869160"/>
            <a:ext cx="6408712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/>
              <a:t>Hlubokooceánské</a:t>
            </a:r>
            <a:r>
              <a:rPr lang="cs-CZ" sz="3600" b="1" dirty="0"/>
              <a:t> příkopy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56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512" y="628664"/>
            <a:ext cx="6644587" cy="5998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5839990"/>
            <a:ext cx="24837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[</a:t>
            </a:r>
            <a:r>
              <a:rPr lang="cs-CZ" sz="1000" dirty="0" smtClean="0"/>
              <a:t>cit.2011-12-01], dostupné na www: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upload.wikimedia.org/</a:t>
            </a:r>
            <a:r>
              <a:rPr lang="cs-CZ" sz="1000" dirty="0" err="1" smtClean="0">
                <a:hlinkClick r:id="rId3"/>
              </a:rPr>
              <a:t>wikipedia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commons</a:t>
            </a:r>
            <a:r>
              <a:rPr lang="cs-CZ" sz="1000" dirty="0" smtClean="0">
                <a:hlinkClick r:id="rId3"/>
              </a:rPr>
              <a:t>/6/6e/Japan_Trench.jpg</a:t>
            </a:r>
            <a:r>
              <a:rPr lang="cs-CZ" sz="1000" dirty="0" smtClean="0"/>
              <a:t>, 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859604"/>
            <a:ext cx="4755119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Hlubokooceánský</a:t>
            </a:r>
            <a:r>
              <a:rPr lang="cs-CZ" sz="3600" b="1" dirty="0" smtClean="0"/>
              <a:t>  Japonský příkop </a:t>
            </a:r>
            <a:endParaRPr lang="cs-CZ" sz="3600" b="1" dirty="0"/>
          </a:p>
        </p:txBody>
      </p:sp>
      <p:sp>
        <p:nvSpPr>
          <p:cNvPr id="4" name="Šipka doleva 3"/>
          <p:cNvSpPr/>
          <p:nvPr/>
        </p:nvSpPr>
        <p:spPr>
          <a:xfrm>
            <a:off x="8100392" y="3240399"/>
            <a:ext cx="936104" cy="774926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5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54" y="1063179"/>
            <a:ext cx="8073091" cy="531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6381328"/>
            <a:ext cx="7620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upload.wikimedia.org/</a:t>
            </a:r>
            <a:r>
              <a:rPr lang="cs-CZ" sz="1000" dirty="0" err="1" smtClean="0">
                <a:hlinkClick r:id="rId3"/>
              </a:rPr>
              <a:t>wikipedia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commons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thumb</a:t>
            </a:r>
            <a:r>
              <a:rPr lang="cs-CZ" sz="1000" dirty="0" smtClean="0">
                <a:hlinkClick r:id="rId3"/>
              </a:rPr>
              <a:t>/0/07/Kuril_Trench.jpg/800px-Kuril_Trench.jpg</a:t>
            </a:r>
            <a:r>
              <a:rPr lang="cs-CZ" sz="1000" dirty="0" smtClean="0"/>
              <a:t>, [cit.2011-12-01]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5454" y="404664"/>
            <a:ext cx="5836746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Hlubokooceánský</a:t>
            </a:r>
            <a:r>
              <a:rPr lang="cs-CZ" sz="3600" b="1" dirty="0" smtClean="0"/>
              <a:t> příkop u souostroví Aleuty</a:t>
            </a:r>
            <a:endParaRPr lang="cs-CZ" sz="3600" b="1" dirty="0"/>
          </a:p>
        </p:txBody>
      </p:sp>
      <p:sp>
        <p:nvSpPr>
          <p:cNvPr id="4" name="Šipka doleva 3"/>
          <p:cNvSpPr/>
          <p:nvPr/>
        </p:nvSpPr>
        <p:spPr>
          <a:xfrm>
            <a:off x="5400092" y="4086200"/>
            <a:ext cx="1620180" cy="72008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62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65" y="692696"/>
            <a:ext cx="72675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0728" y="6407696"/>
            <a:ext cx="74502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NASA, [cit.2011-12-01], </a:t>
            </a:r>
            <a:r>
              <a:rPr lang="cs-CZ" sz="1000" dirty="0"/>
              <a:t>dostupné </a:t>
            </a:r>
            <a:r>
              <a:rPr lang="cs-CZ" sz="1000" dirty="0" smtClean="0"/>
              <a:t>na </a:t>
            </a:r>
            <a:r>
              <a:rPr lang="cs-CZ" sz="1000" dirty="0"/>
              <a:t>www: 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://commons.wikimedia.org/wiki/File:150132main_image_feature_589_alaska.jpg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2488" y="188640"/>
            <a:ext cx="6167536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Aljašský </a:t>
            </a:r>
            <a:r>
              <a:rPr lang="cs-CZ" sz="3600" b="1" dirty="0" err="1" smtClean="0"/>
              <a:t>polostrov</a:t>
            </a:r>
            <a:r>
              <a:rPr lang="cs-CZ" sz="3600" b="1" dirty="0" smtClean="0"/>
              <a:t> a Aleuty</a:t>
            </a:r>
            <a:endParaRPr lang="cs-CZ" sz="3600" b="1" dirty="0"/>
          </a:p>
        </p:txBody>
      </p:sp>
      <p:sp>
        <p:nvSpPr>
          <p:cNvPr id="4" name="Šipka doleva 3"/>
          <p:cNvSpPr/>
          <p:nvPr/>
        </p:nvSpPr>
        <p:spPr>
          <a:xfrm>
            <a:off x="5829997" y="4077072"/>
            <a:ext cx="1008112" cy="4320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843808" y="5589240"/>
            <a:ext cx="936104" cy="4320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57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" y="1021378"/>
            <a:ext cx="9138758" cy="5208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5651" y="6230052"/>
            <a:ext cx="82089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Hussong</a:t>
            </a:r>
            <a:r>
              <a:rPr lang="cs-CZ" sz="1000" dirty="0" smtClean="0"/>
              <a:t>, </a:t>
            </a:r>
            <a:r>
              <a:rPr lang="cs-CZ" sz="1000" dirty="0"/>
              <a:t>[</a:t>
            </a:r>
            <a:r>
              <a:rPr lang="cs-CZ" sz="1000" dirty="0" smtClean="0"/>
              <a:t>cit.2011-12-01],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 </a:t>
            </a:r>
            <a:r>
              <a:rPr lang="cs-CZ" sz="1000" dirty="0">
                <a:hlinkClick r:id="rId3"/>
              </a:rPr>
              <a:t>http://commons.wikimedia.org/wiki/File:Cross_section_of_mariana_trench.svg</a:t>
            </a:r>
            <a:endParaRPr lang="cs-CZ" sz="1000" dirty="0"/>
          </a:p>
          <a:p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19189"/>
            <a:ext cx="4107077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Marianský</a:t>
            </a:r>
            <a:r>
              <a:rPr lang="cs-CZ" sz="3600" b="1" dirty="0" smtClean="0"/>
              <a:t> příkop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158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69160"/>
            <a:ext cx="6408712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Ostrovní oblouky</a:t>
            </a:r>
            <a:endParaRPr lang="cs-CZ" sz="3600" b="1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776864" cy="20313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Sbíhavé hranice </a:t>
            </a:r>
            <a:r>
              <a:rPr lang="cs-CZ" sz="5400" i="1" dirty="0" smtClean="0"/>
              <a:t>konvergentní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79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04664"/>
            <a:ext cx="9144000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6029" y="6256689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Black </a:t>
            </a:r>
            <a:r>
              <a:rPr lang="cs-CZ" sz="1000" dirty="0" err="1" smtClean="0"/>
              <a:t>Tusk</a:t>
            </a:r>
            <a:r>
              <a:rPr lang="cs-CZ" sz="1000" dirty="0" smtClean="0"/>
              <a:t>, [cit.2011-12-01],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Commonsna</a:t>
            </a:r>
            <a:r>
              <a:rPr lang="cs-CZ" sz="1000" dirty="0" smtClean="0"/>
              <a:t> www:</a:t>
            </a:r>
          </a:p>
          <a:p>
            <a:r>
              <a:rPr lang="cs-CZ" sz="1000" dirty="0">
                <a:hlinkClick r:id="rId3"/>
              </a:rPr>
              <a:t>http://commons.wikimedia.org/wiki/File:Intermontane_arc.png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55677" y="190381"/>
            <a:ext cx="5832648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Vznik ostrovního oblouku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84329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65047"/>
            <a:ext cx="7992888" cy="5445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312758"/>
            <a:ext cx="691276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Vulkán Tambora v Indonésii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270048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NASA, </a:t>
            </a:r>
            <a:r>
              <a:rPr lang="cs-CZ" sz="1000" dirty="0"/>
              <a:t>[</a:t>
            </a:r>
            <a:r>
              <a:rPr lang="cs-CZ" sz="1000" dirty="0" smtClean="0"/>
              <a:t>cit.2011-12-01], </a:t>
            </a:r>
            <a:r>
              <a:rPr lang="cs-CZ" sz="1000" dirty="0"/>
              <a:t>dostupné </a:t>
            </a:r>
            <a:r>
              <a:rPr lang="cs-CZ" sz="1000" dirty="0" smtClean="0"/>
              <a:t>na </a:t>
            </a:r>
            <a:r>
              <a:rPr lang="cs-CZ" sz="1000" dirty="0"/>
              <a:t>www:</a:t>
            </a:r>
          </a:p>
          <a:p>
            <a:r>
              <a:rPr lang="cs-CZ" sz="1000" dirty="0">
                <a:hlinkClick r:id="rId3"/>
              </a:rPr>
              <a:t>http://commons.wikimedia.org/wiki/File:Tambora_volcano.jpg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5620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69160"/>
            <a:ext cx="6408712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Pásemná pohoří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776864" cy="20313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Sbíhavé hranice </a:t>
            </a:r>
            <a:r>
              <a:rPr lang="cs-CZ" sz="5400" i="1" dirty="0" smtClean="0"/>
              <a:t>konvergentní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2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26" y="787402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6492877"/>
            <a:ext cx="705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NASA, [</a:t>
            </a:r>
            <a:r>
              <a:rPr lang="cs-CZ" sz="1000" dirty="0" smtClean="0"/>
              <a:t>cit.2011-12-01], </a:t>
            </a:r>
            <a:r>
              <a:rPr lang="cs-CZ" sz="1000" dirty="0"/>
              <a:t>dostupné na www</a:t>
            </a:r>
            <a:r>
              <a:rPr lang="cs-CZ" sz="1000" dirty="0" smtClean="0"/>
              <a:t>: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://commons.wikimedia.org/wiki/File:Hymalayas_86.15103E_31.99726N.jpg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9843" y="196070"/>
            <a:ext cx="7642581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Pohoří Himálaj a poušť Taklamakan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04397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73" y="659884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1173" y="6365359"/>
            <a:ext cx="762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NASA, [</a:t>
            </a:r>
            <a:r>
              <a:rPr lang="cs-CZ" sz="1000" dirty="0" smtClean="0"/>
              <a:t>cit.2011-12-01], </a:t>
            </a:r>
            <a:r>
              <a:rPr lang="cs-CZ" sz="1000" dirty="0"/>
              <a:t>dostupné na www:</a:t>
            </a:r>
            <a:endParaRPr lang="cs-CZ" sz="1000" dirty="0">
              <a:hlinkClick r:id="rId3"/>
            </a:endParaRPr>
          </a:p>
          <a:p>
            <a:r>
              <a:rPr lang="cs-CZ" sz="1000" dirty="0">
                <a:hlinkClick r:id="rId4"/>
              </a:rPr>
              <a:t>http://de.wikipedia.org/w/index.php?title=Datei:India_78.40398E_20.74980N.jpg&amp;filetimestamp=20050519105828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1173" y="57482"/>
            <a:ext cx="4838939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Indický subkontinent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72906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69160"/>
            <a:ext cx="6408712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Oceánské hřbety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776864" cy="20313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Rozbíhavé hranice </a:t>
            </a:r>
            <a:r>
              <a:rPr lang="cs-CZ" sz="5400" i="1" dirty="0" smtClean="0"/>
              <a:t>divergentní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40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382" y="332655"/>
            <a:ext cx="5893619" cy="6125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443" y="6457890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NOAA, </a:t>
            </a:r>
            <a:r>
              <a:rPr lang="cs-CZ" sz="1000" dirty="0"/>
              <a:t>[</a:t>
            </a:r>
            <a:r>
              <a:rPr lang="cs-CZ" sz="1000" dirty="0" smtClean="0"/>
              <a:t>cit.2011-12-01], </a:t>
            </a:r>
            <a:r>
              <a:rPr lang="cs-CZ" sz="1000" dirty="0"/>
              <a:t>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://commons.wikimedia.org/wiki/File:Atlantic_bathymetry.jpg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52" y="908720"/>
            <a:ext cx="3907485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Středoatlantský</a:t>
            </a:r>
            <a:r>
              <a:rPr lang="cs-CZ" sz="3600" b="1" dirty="0" smtClean="0"/>
              <a:t> oceánský hřbet</a:t>
            </a:r>
            <a:endParaRPr lang="cs-CZ" sz="3600" b="1" dirty="0"/>
          </a:p>
        </p:txBody>
      </p:sp>
      <p:sp>
        <p:nvSpPr>
          <p:cNvPr id="4" name="Šipka doleva 3"/>
          <p:cNvSpPr/>
          <p:nvPr/>
        </p:nvSpPr>
        <p:spPr>
          <a:xfrm>
            <a:off x="6516216" y="1508884"/>
            <a:ext cx="864096" cy="4079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7092280" y="3861048"/>
            <a:ext cx="648072" cy="4320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13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69160"/>
            <a:ext cx="6408712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Rifty, příkopové propadliny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776864" cy="20313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Rozbíhavé hranice </a:t>
            </a:r>
            <a:r>
              <a:rPr lang="cs-CZ" sz="5400" i="1" dirty="0" smtClean="0"/>
              <a:t>divergentní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30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41" y="921773"/>
            <a:ext cx="8046518" cy="5387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309320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Black </a:t>
            </a:r>
            <a:r>
              <a:rPr lang="cs-CZ" sz="1000" dirty="0" err="1" smtClean="0"/>
              <a:t>tusk</a:t>
            </a:r>
            <a:r>
              <a:rPr lang="cs-CZ" sz="1000" dirty="0" smtClean="0"/>
              <a:t>, [cit.2011-12-01], </a:t>
            </a:r>
            <a:r>
              <a:rPr lang="cs-CZ" sz="1000" dirty="0"/>
              <a:t>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http://commons.wikimedia.org/wiki/File:Northern_Cordilleran_Volcanic_Province_rift.jpg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88640"/>
            <a:ext cx="914400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Riftové údolí v Britské Kolumbii, Kanada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19862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90" y="876300"/>
            <a:ext cx="8001510" cy="536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490" y="333817"/>
            <a:ext cx="800151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Rift mezi V a Z částí Islandu, oblast </a:t>
            </a:r>
            <a:r>
              <a:rPr lang="cs-CZ" sz="2800" b="1" dirty="0" err="1" smtClean="0"/>
              <a:t>Mývatn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237312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Chmee2, [cit. 2011-12-01],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</a:t>
            </a:r>
            <a:r>
              <a:rPr lang="cs-CZ" sz="1000" dirty="0"/>
              <a:t>www: http://</a:t>
            </a:r>
            <a:r>
              <a:rPr lang="cs-CZ" sz="1000" dirty="0" smtClean="0"/>
              <a:t>en.wikipedia.org/wiki/en: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://commons.wikimedia.org/wiki/File:Cracks_in_M%C3%BDvatn_region_(2).jpg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4546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0"/>
            <a:ext cx="525913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" y="5736446"/>
            <a:ext cx="3419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Icelandknight</a:t>
            </a:r>
            <a:r>
              <a:rPr lang="cs-CZ" sz="1000" dirty="0" smtClean="0"/>
              <a:t>, </a:t>
            </a:r>
            <a:r>
              <a:rPr lang="cs-CZ" sz="1000" dirty="0"/>
              <a:t>[</a:t>
            </a:r>
            <a:r>
              <a:rPr lang="cs-CZ" sz="1000" dirty="0" smtClean="0"/>
              <a:t>cit</a:t>
            </a:r>
            <a:r>
              <a:rPr lang="cs-CZ" sz="1000" dirty="0" smtClean="0"/>
              <a:t>. 2011-12-01</a:t>
            </a:r>
            <a:r>
              <a:rPr lang="cs-CZ" sz="1000" dirty="0" smtClean="0"/>
              <a:t>], </a:t>
            </a:r>
            <a:r>
              <a:rPr lang="cs-CZ" sz="1000" dirty="0"/>
              <a:t>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 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://commons.wikimedia.org/wiki/File:Inter_Continental_Bridge_over_the_Continental_Rift_in_Iceland.jpg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61635"/>
            <a:ext cx="2923583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Rift na Islandu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18616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69160"/>
            <a:ext cx="6408712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Horizontální posuny</a:t>
            </a:r>
            <a:endParaRPr lang="cs-CZ" sz="3600" b="1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7776864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/>
              <a:t>Transformní</a:t>
            </a:r>
            <a:r>
              <a:rPr lang="cs-CZ" sz="5400" b="1" dirty="0" smtClean="0"/>
              <a:t>  hranice</a:t>
            </a:r>
            <a:endParaRPr lang="cs-CZ" sz="5400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88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58971"/>
            <a:ext cx="8202488" cy="5464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6237312"/>
            <a:ext cx="705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Ikluft</a:t>
            </a:r>
            <a:r>
              <a:rPr lang="cs-CZ" sz="1000" dirty="0" smtClean="0"/>
              <a:t>, </a:t>
            </a:r>
            <a:r>
              <a:rPr lang="cs-CZ" sz="1000" dirty="0"/>
              <a:t>[</a:t>
            </a:r>
            <a:r>
              <a:rPr lang="cs-CZ" sz="1000" dirty="0" smtClean="0"/>
              <a:t>cit.2011-12-01], </a:t>
            </a:r>
            <a:r>
              <a:rPr lang="cs-CZ" sz="1000" dirty="0"/>
              <a:t>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://en.wikipedia.org/wiki/File:Kluft-photo-Carrizo-Plain-Nov-2007-Img_0327.jpg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4151" y="117452"/>
            <a:ext cx="8202488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Zlom San Andreas, Kalifornie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5523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360563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Cate</a:t>
            </a:r>
            <a:r>
              <a:rPr lang="cs-CZ" sz="1000" dirty="0" smtClean="0"/>
              <a:t> </a:t>
            </a:r>
            <a:r>
              <a:rPr lang="cs-CZ" sz="1000" dirty="0" err="1" smtClean="0"/>
              <a:t>Barton</a:t>
            </a:r>
            <a:r>
              <a:rPr lang="cs-CZ" sz="1000" dirty="0" smtClean="0"/>
              <a:t>, </a:t>
            </a:r>
            <a:r>
              <a:rPr lang="cs-CZ" sz="1000" dirty="0"/>
              <a:t>[</a:t>
            </a:r>
            <a:r>
              <a:rPr lang="cs-CZ" sz="1000" dirty="0" smtClean="0"/>
              <a:t>cit.2011-12-01], dostupné </a:t>
            </a:r>
            <a:r>
              <a:rPr lang="cs-CZ" sz="1000" dirty="0"/>
              <a:t>na www</a:t>
            </a:r>
            <a:r>
              <a:rPr lang="cs-CZ" sz="1000" dirty="0" smtClean="0"/>
              <a:t>:</a:t>
            </a:r>
          </a:p>
          <a:p>
            <a:r>
              <a:rPr lang="cs-CZ" sz="1000" dirty="0">
                <a:hlinkClick r:id="rId2"/>
              </a:rPr>
              <a:t>http://en.wikipedia.org/wiki/File:Sanandreas.jpg</a:t>
            </a:r>
            <a:endParaRPr lang="cs-CZ" sz="1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898" y="0"/>
            <a:ext cx="5048827" cy="6973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3024336" cy="175432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Pohyb desek ve zlomu San Andreas</a:t>
            </a:r>
            <a:endParaRPr lang="cs-CZ" sz="3600" b="1" dirty="0"/>
          </a:p>
        </p:txBody>
      </p:sp>
      <p:sp>
        <p:nvSpPr>
          <p:cNvPr id="4" name="Šipka doprava 3"/>
          <p:cNvSpPr/>
          <p:nvPr/>
        </p:nvSpPr>
        <p:spPr>
          <a:xfrm>
            <a:off x="5796136" y="5733256"/>
            <a:ext cx="799175" cy="3600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211960" y="2348880"/>
            <a:ext cx="576064" cy="3600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5624007"/>
            <a:ext cx="1224136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Los Angeles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4834" y="2304993"/>
            <a:ext cx="57606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SF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4266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002060"/>
                </a:solidFill>
              </a:rPr>
              <a:t>POUŽITÉ ZDROJE INFORMACÍ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8363272" cy="4272136"/>
          </a:xfrm>
        </p:spPr>
        <p:txBody>
          <a:bodyPr>
            <a:normAutofit/>
          </a:bodyPr>
          <a:lstStyle/>
          <a:p>
            <a:r>
              <a:rPr lang="cs-CZ" sz="2000" i="1" dirty="0" smtClean="0">
                <a:hlinkClick r:id="rId2"/>
              </a:rPr>
              <a:t>http</a:t>
            </a:r>
            <a:r>
              <a:rPr lang="cs-CZ" sz="2000" i="1" dirty="0">
                <a:hlinkClick r:id="rId2"/>
              </a:rPr>
              <a:t>://cs.wikipedia.org/wiki/Diskontinuita_(geologie</a:t>
            </a:r>
            <a:r>
              <a:rPr lang="cs-CZ" sz="2000" i="1" dirty="0" smtClean="0">
                <a:hlinkClick r:id="rId2"/>
              </a:rPr>
              <a:t>)</a:t>
            </a:r>
            <a:r>
              <a:rPr lang="cs-CZ" sz="2000" i="1" dirty="0" smtClean="0"/>
              <a:t>, </a:t>
            </a:r>
            <a:r>
              <a:rPr lang="cs-CZ" sz="1900" dirty="0"/>
              <a:t>[cit. </a:t>
            </a:r>
            <a:r>
              <a:rPr lang="cs-CZ" sz="1900" i="1" dirty="0" smtClean="0"/>
              <a:t>2011-12-01</a:t>
            </a:r>
            <a:r>
              <a:rPr lang="cs-CZ" sz="2000" i="1" dirty="0" smtClean="0"/>
              <a:t>], </a:t>
            </a:r>
            <a:r>
              <a:rPr lang="cs-CZ" sz="2000" i="1" dirty="0"/>
              <a:t>dostupné pod licencí </a:t>
            </a:r>
            <a:r>
              <a:rPr lang="cs-CZ" sz="2000" i="1" dirty="0" err="1"/>
              <a:t>Creative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endParaRPr lang="cs-CZ" sz="2000" dirty="0" smtClean="0">
              <a:hlinkClick r:id="rId3"/>
            </a:endParaRP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19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587</TotalTime>
  <Words>438</Words>
  <Application>Microsoft Office PowerPoint</Application>
  <PresentationFormat>Předvádění na obrazovce (4:3)</PresentationFormat>
  <Paragraphs>96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Přehlednost</vt:lpstr>
      <vt:lpstr>Prezentace aplikace PowerPoint</vt:lpstr>
      <vt:lpstr>POHYBY  LITOSFÉRICKÝCH  DESEK</vt:lpstr>
      <vt:lpstr>Vysvětlivky k pomocným symbolům:</vt:lpstr>
      <vt:lpstr>Hranice litosférických desek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POHYBY  LITOSFÉRICKÝCH  DESEK</dc:title>
  <dc:creator>Ucitel</dc:creator>
  <cp:lastModifiedBy>Ucitel</cp:lastModifiedBy>
  <cp:revision>39</cp:revision>
  <dcterms:created xsi:type="dcterms:W3CDTF">2011-12-06T20:54:07Z</dcterms:created>
  <dcterms:modified xsi:type="dcterms:W3CDTF">2012-05-31T20:22:43Z</dcterms:modified>
</cp:coreProperties>
</file>