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63" r:id="rId2"/>
    <p:sldId id="264" r:id="rId3"/>
    <p:sldId id="257" r:id="rId4"/>
    <p:sldId id="258" r:id="rId5"/>
    <p:sldId id="259" r:id="rId6"/>
    <p:sldId id="260" r:id="rId7"/>
    <p:sldId id="261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89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7252D0-C1CC-44BC-BF7F-591E66079E51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1C28B0F-6301-48B0-9330-A8B14443792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18298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23C6DB-CF84-4C98-BDF5-A60DCAACA1CD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45294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3E96A-97F9-49F3-9D19-805EEDEA94D8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DD62-9942-436F-8D96-D2A47DCE8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355565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3E96A-97F9-49F3-9D19-805EEDEA94D8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DD62-9942-436F-8D96-D2A47DCE8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680104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3E96A-97F9-49F3-9D19-805EEDEA94D8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DD62-9942-436F-8D96-D2A47DCE8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3791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3E96A-97F9-49F3-9D19-805EEDEA94D8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DD62-9942-436F-8D96-D2A47DCE8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2738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3E96A-97F9-49F3-9D19-805EEDEA94D8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DD62-9942-436F-8D96-D2A47DCE8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54786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3E96A-97F9-49F3-9D19-805EEDEA94D8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DD62-9942-436F-8D96-D2A47DCE8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4254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3E96A-97F9-49F3-9D19-805EEDEA94D8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DD62-9942-436F-8D96-D2A47DCE8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9444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3E96A-97F9-49F3-9D19-805EEDEA94D8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DD62-9942-436F-8D96-D2A47DCE8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2598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3E96A-97F9-49F3-9D19-805EEDEA94D8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DD62-9942-436F-8D96-D2A47DCE8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13058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3E96A-97F9-49F3-9D19-805EEDEA94D8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DD62-9942-436F-8D96-D2A47DCE8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022386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D3E96A-97F9-49F3-9D19-805EEDEA94D8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EFDD62-9942-436F-8D96-D2A47DCE8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14631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D3E96A-97F9-49F3-9D19-805EEDEA94D8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EFDD62-9942-436F-8D96-D2A47DCE81C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369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Oceanic-continental_convergence_Fig21oceancont_italian.svg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en.wikipedia.org/wiki/File:Oceanic_spreading.sv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Tectonic_plate_boundaries_clean.png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Zemsk%C3%A9_j%C3%A1dro" TargetMode="External"/><Relationship Id="rId2" Type="http://schemas.openxmlformats.org/officeDocument/2006/relationships/hyperlink" Target="http://cs.wikipedia.org/wiki/Diskontinuita_(geologie)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467544" y="1484313"/>
            <a:ext cx="8136904" cy="4568825"/>
          </a:xfrm>
        </p:spPr>
        <p:txBody>
          <a:bodyPr>
            <a:normAutofit fontScale="92500"/>
          </a:bodyPr>
          <a:lstStyle/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2000" dirty="0"/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 školy: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Základní škola Městec Králové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Autor: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Ing. Eva </a:t>
            </a:r>
            <a:r>
              <a:rPr lang="cs-CZ" sz="1600" dirty="0" err="1" smtClean="0">
                <a:solidFill>
                  <a:schemeClr val="tx2"/>
                </a:solidFill>
              </a:rPr>
              <a:t>Khorelová</a:t>
            </a:r>
            <a:endParaRPr lang="cs-CZ" sz="1600" dirty="0" smtClean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Název: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VY_32_INOVACE_04_Př9</a:t>
            </a: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Číslo projektu: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1600" dirty="0">
                <a:solidFill>
                  <a:schemeClr val="tx2"/>
                </a:solidFill>
              </a:rPr>
              <a:t>CZ.1.07/1.4.00/21.2313</a:t>
            </a: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Téma:	</a:t>
            </a:r>
            <a:r>
              <a:rPr lang="cs-CZ" sz="1500" dirty="0" smtClean="0">
                <a:solidFill>
                  <a:schemeClr val="tx2"/>
                </a:solidFill>
              </a:rPr>
              <a:t>Přírodopis 9. ročník, Pohyby litosférických desek</a:t>
            </a:r>
            <a:endParaRPr lang="cs-CZ" sz="15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600" dirty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>
                <a:solidFill>
                  <a:schemeClr val="tx2"/>
                </a:solidFill>
              </a:rPr>
              <a:t>Anotace:	</a:t>
            </a:r>
            <a:r>
              <a:rPr lang="cs-CZ" sz="1600" smtClean="0">
                <a:solidFill>
                  <a:schemeClr val="tx2"/>
                </a:solidFill>
              </a:rPr>
              <a:t>Prezentace</a:t>
            </a:r>
            <a:r>
              <a:rPr lang="cs-CZ" sz="1600" smtClean="0">
                <a:solidFill>
                  <a:schemeClr val="tx2"/>
                </a:solidFill>
              </a:rPr>
              <a:t>,  </a:t>
            </a:r>
            <a:r>
              <a:rPr lang="cs-CZ" sz="1600" dirty="0" smtClean="0">
                <a:solidFill>
                  <a:schemeClr val="tx2"/>
                </a:solidFill>
              </a:rPr>
              <a:t>sloužící </a:t>
            </a:r>
            <a:r>
              <a:rPr lang="cs-CZ" sz="1600" dirty="0">
                <a:solidFill>
                  <a:schemeClr val="tx2"/>
                </a:solidFill>
              </a:rPr>
              <a:t>k </a:t>
            </a:r>
            <a:r>
              <a:rPr lang="cs-CZ" sz="1600" dirty="0" smtClean="0">
                <a:solidFill>
                  <a:schemeClr val="tx2"/>
                </a:solidFill>
              </a:rPr>
              <a:t> </a:t>
            </a:r>
            <a:r>
              <a:rPr lang="cs-CZ" sz="1600" dirty="0" smtClean="0">
                <a:solidFill>
                  <a:schemeClr val="tx2"/>
                </a:solidFill>
              </a:rPr>
              <a:t>opakování učiva o pohybu litosférických desek, </a:t>
            </a: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600" dirty="0">
                <a:solidFill>
                  <a:schemeClr val="tx2"/>
                </a:solidFill>
              </a:rPr>
              <a:t>	</a:t>
            </a:r>
            <a:r>
              <a:rPr lang="cs-CZ" sz="1600" dirty="0" smtClean="0">
                <a:solidFill>
                  <a:schemeClr val="tx2"/>
                </a:solidFill>
              </a:rPr>
              <a:t>	kontrole odpovědí </a:t>
            </a:r>
            <a:r>
              <a:rPr lang="cs-CZ" sz="1600" dirty="0" smtClean="0">
                <a:solidFill>
                  <a:schemeClr val="tx2"/>
                </a:solidFill>
              </a:rPr>
              <a:t>- </a:t>
            </a:r>
            <a:r>
              <a:rPr lang="cs-CZ" sz="1600" dirty="0" smtClean="0">
                <a:solidFill>
                  <a:schemeClr val="tx2"/>
                </a:solidFill>
              </a:rPr>
              <a:t>vhodné použít PL  </a:t>
            </a:r>
            <a:r>
              <a:rPr lang="cs-CZ" sz="1600" dirty="0" smtClean="0">
                <a:solidFill>
                  <a:schemeClr val="tx2"/>
                </a:solidFill>
              </a:rPr>
              <a:t>04 a školní atlas světa</a:t>
            </a:r>
            <a:endParaRPr lang="cs-CZ" sz="20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endParaRPr lang="cs-CZ" sz="1800" dirty="0" smtClean="0">
              <a:solidFill>
                <a:schemeClr val="tx2"/>
              </a:solidFill>
            </a:endParaRPr>
          </a:p>
          <a:p>
            <a:pPr>
              <a:lnSpc>
                <a:spcPct val="90000"/>
              </a:lnSpc>
              <a:buNone/>
              <a:tabLst>
                <a:tab pos="2332038" algn="l"/>
              </a:tabLst>
            </a:pPr>
            <a:r>
              <a:rPr lang="cs-CZ" sz="1800" dirty="0" smtClean="0">
                <a:solidFill>
                  <a:schemeClr val="tx2"/>
                </a:solidFill>
              </a:rPr>
              <a:t>Datum </a:t>
            </a:r>
            <a:r>
              <a:rPr lang="cs-CZ" sz="1800" dirty="0">
                <a:solidFill>
                  <a:schemeClr val="tx2"/>
                </a:solidFill>
              </a:rPr>
              <a:t>dokončení</a:t>
            </a:r>
            <a:r>
              <a:rPr lang="cs-CZ" sz="1600" dirty="0">
                <a:solidFill>
                  <a:schemeClr val="tx2"/>
                </a:solidFill>
              </a:rPr>
              <a:t>:</a:t>
            </a:r>
            <a:r>
              <a:rPr lang="cs-CZ" sz="2000" dirty="0">
                <a:solidFill>
                  <a:schemeClr val="tx2"/>
                </a:solidFill>
              </a:rPr>
              <a:t>	</a:t>
            </a:r>
            <a:r>
              <a:rPr lang="cs-CZ" sz="2000" dirty="0" smtClean="0">
                <a:solidFill>
                  <a:schemeClr val="tx2"/>
                </a:solidFill>
              </a:rPr>
              <a:t>1</a:t>
            </a:r>
            <a:r>
              <a:rPr lang="cs-CZ" sz="2000" dirty="0" smtClean="0">
                <a:solidFill>
                  <a:schemeClr val="tx2"/>
                </a:solidFill>
              </a:rPr>
              <a:t>. 12. 2011</a:t>
            </a:r>
            <a:endParaRPr lang="cs-CZ" sz="2000" dirty="0">
              <a:solidFill>
                <a:schemeClr val="tx2"/>
              </a:solidFill>
            </a:endParaRPr>
          </a:p>
          <a:p>
            <a:pPr eaLnBrk="1" hangingPunct="1">
              <a:lnSpc>
                <a:spcPct val="90000"/>
              </a:lnSpc>
              <a:buFontTx/>
              <a:buNone/>
              <a:tabLst>
                <a:tab pos="2332038" algn="l"/>
              </a:tabLst>
            </a:pPr>
            <a:r>
              <a:rPr lang="cs-CZ" sz="1600" dirty="0" smtClean="0">
                <a:solidFill>
                  <a:schemeClr val="tx2"/>
                </a:solidFill>
              </a:rPr>
              <a:t>                                      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2051" name="Picture 4"/>
          <p:cNvPicPr>
            <a:picLocks noGrp="1" noChangeAspect="1" noChangeArrowheads="1"/>
          </p:cNvPicPr>
          <p:nvPr>
            <p:ph type="title" idx="4294967295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611560" y="260648"/>
            <a:ext cx="8280400" cy="1143000"/>
          </a:xfrm>
          <a:noFill/>
          <a:ln/>
        </p:spPr>
      </p:pic>
    </p:spTree>
    <p:extLst>
      <p:ext uri="{BB962C8B-B14F-4D97-AF65-F5344CB8AC3E}">
        <p14:creationId xmlns:p14="http://schemas.microsoft.com/office/powerpoint/2010/main" val="2446387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20689"/>
            <a:ext cx="7772400" cy="2664295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	</a:t>
            </a:r>
            <a:r>
              <a:rPr lang="cs-CZ" b="1" dirty="0" smtClean="0">
                <a:solidFill>
                  <a:srgbClr val="002060"/>
                </a:solidFill>
              </a:rPr>
              <a:t>OPAKOVÁNÍ UČIVA O </a:t>
            </a:r>
            <a:r>
              <a:rPr lang="cs-CZ" b="1" dirty="0" smtClean="0">
                <a:solidFill>
                  <a:srgbClr val="002060"/>
                </a:solidFill>
              </a:rPr>
              <a:t>POHYBU </a:t>
            </a:r>
            <a:r>
              <a:rPr lang="cs-CZ" b="1" dirty="0" smtClean="0">
                <a:solidFill>
                  <a:srgbClr val="002060"/>
                </a:solidFill>
              </a:rPr>
              <a:t/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LITOSFÉRICKÝCH </a:t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DESEK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4293096"/>
            <a:ext cx="7088832" cy="1213232"/>
          </a:xfrm>
        </p:spPr>
        <p:txBody>
          <a:bodyPr>
            <a:normAutofit fontScale="85000" lnSpcReduction="10000"/>
          </a:bodyPr>
          <a:lstStyle/>
          <a:p>
            <a:pPr algn="r"/>
            <a:r>
              <a:rPr lang="cs-CZ" dirty="0" smtClean="0"/>
              <a:t>Prezentace pro výuku přírodopisu v 9. ročníku</a:t>
            </a:r>
          </a:p>
          <a:p>
            <a:pPr algn="r"/>
            <a:r>
              <a:rPr lang="cs-CZ" dirty="0" smtClean="0"/>
              <a:t>1</a:t>
            </a:r>
            <a:r>
              <a:rPr lang="cs-CZ" dirty="0" smtClean="0"/>
              <a:t>. 12. 2011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53467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 idx="4294967295"/>
          </p:nvPr>
        </p:nvSpPr>
        <p:spPr>
          <a:xfrm>
            <a:off x="467544" y="2420888"/>
            <a:ext cx="8229600" cy="1641475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Pracuj s atlasem světa, případně </a:t>
            </a:r>
            <a:br>
              <a:rPr lang="cs-CZ" b="1" dirty="0" smtClean="0"/>
            </a:br>
            <a:r>
              <a:rPr lang="cs-CZ" b="1" dirty="0" smtClean="0"/>
              <a:t>s pracovním listem č.4.</a:t>
            </a:r>
            <a:br>
              <a:rPr lang="cs-CZ" b="1" dirty="0" smtClean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73890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C:\Users\Ucitel\Downloads\596px-Oceanic-continental_convergence_Fig21oceancont_italia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8492" y="2780928"/>
            <a:ext cx="9162492" cy="385649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4716017" y="6097696"/>
            <a:ext cx="4320480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/>
              <a:t>Fabio</a:t>
            </a:r>
            <a:r>
              <a:rPr lang="cs-CZ" sz="1000" dirty="0"/>
              <a:t> </a:t>
            </a:r>
            <a:r>
              <a:rPr lang="cs-CZ" sz="1000" dirty="0" err="1"/>
              <a:t>Carboni</a:t>
            </a:r>
            <a:r>
              <a:rPr lang="cs-CZ" sz="1000" dirty="0" smtClean="0"/>
              <a:t>, [cit.2011-11-21], </a:t>
            </a:r>
            <a:r>
              <a:rPr lang="cs-CZ" sz="1000" dirty="0"/>
              <a:t>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www.: </a:t>
            </a:r>
            <a:r>
              <a:rPr lang="cs-CZ" sz="1000" dirty="0">
                <a:hlinkClick r:id="rId3"/>
              </a:rPr>
              <a:t>http://</a:t>
            </a:r>
            <a:r>
              <a:rPr lang="cs-CZ" sz="1000" dirty="0" smtClean="0">
                <a:hlinkClick r:id="rId3"/>
              </a:rPr>
              <a:t>commons.wikimedia.org/wiki/File:Oceanic-continental_convergence_Fig21oceancont_italian.svg</a:t>
            </a:r>
            <a:endParaRPr lang="cs-CZ" sz="1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38471" y="776065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Jaká je mocnost litosféry?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580" y="1487822"/>
            <a:ext cx="30852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Co je astenosféra?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116906" y="1983903"/>
            <a:ext cx="4109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Je toto sbíhavá, či rozbíhavá hranice litosférických desek?</a:t>
            </a:r>
            <a:endParaRPr lang="cs-CZ" sz="2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16017" y="776065"/>
            <a:ext cx="22322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100-150 km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604666" y="1426267"/>
            <a:ext cx="530062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</a:rPr>
              <a:t>p</a:t>
            </a:r>
            <a:r>
              <a:rPr lang="cs-CZ" sz="2800" b="1" dirty="0" smtClean="0">
                <a:solidFill>
                  <a:srgbClr val="FF0000"/>
                </a:solidFill>
              </a:rPr>
              <a:t>lastická vnější vrstva pláště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305764" y="2239033"/>
            <a:ext cx="26043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sbíhavá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48282" y="18963"/>
            <a:ext cx="3456384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/>
                </a:solidFill>
              </a:rPr>
              <a:t>TABULE Č. 1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3823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4741" y="1258570"/>
            <a:ext cx="6574067" cy="4930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8" y="6216425"/>
            <a:ext cx="47525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err="1" smtClean="0"/>
              <a:t>Surachit</a:t>
            </a:r>
            <a:r>
              <a:rPr lang="cs-CZ" sz="1000" dirty="0" smtClean="0"/>
              <a:t>, </a:t>
            </a:r>
            <a:r>
              <a:rPr lang="cs-CZ" sz="1000" dirty="0"/>
              <a:t>[cit.2011-11-21], dostupné pod licencí </a:t>
            </a:r>
            <a:r>
              <a:rPr lang="cs-CZ" sz="1000" dirty="0" err="1"/>
              <a:t>Creative</a:t>
            </a:r>
            <a:r>
              <a:rPr lang="cs-CZ" sz="1000" dirty="0"/>
              <a:t> </a:t>
            </a:r>
            <a:r>
              <a:rPr lang="cs-CZ" sz="1000" dirty="0" err="1"/>
              <a:t>Commons</a:t>
            </a:r>
            <a:r>
              <a:rPr lang="cs-CZ" sz="1000" dirty="0"/>
              <a:t> na www.:</a:t>
            </a:r>
            <a:endParaRPr lang="cs-CZ" sz="1000" dirty="0" smtClean="0">
              <a:hlinkClick r:id="rId3"/>
            </a:endParaRPr>
          </a:p>
          <a:p>
            <a:r>
              <a:rPr lang="cs-CZ" sz="1000" dirty="0" smtClean="0">
                <a:hlinkClick r:id="rId3"/>
              </a:rPr>
              <a:t>http</a:t>
            </a:r>
            <a:r>
              <a:rPr lang="cs-CZ" sz="1000" dirty="0">
                <a:hlinkClick r:id="rId3"/>
              </a:rPr>
              <a:t>://en.wikipedia.org/wiki/File:Oceanic_spreading.svg</a:t>
            </a:r>
            <a:endParaRPr lang="cs-CZ" sz="1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1378476"/>
            <a:ext cx="2510003" cy="3539430"/>
          </a:xfrm>
          <a:prstGeom prst="rect">
            <a:avLst/>
          </a:prstGeom>
          <a:solidFill>
            <a:srgbClr val="FFC000"/>
          </a:solidFill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Pojmenuj:</a:t>
            </a:r>
          </a:p>
          <a:p>
            <a:r>
              <a:rPr lang="cs-CZ" sz="3200" b="1" dirty="0" smtClean="0"/>
              <a:t>útvar č. 1</a:t>
            </a:r>
          </a:p>
          <a:p>
            <a:endParaRPr lang="cs-CZ" sz="3200" b="1" dirty="0"/>
          </a:p>
          <a:p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b="1" dirty="0" smtClean="0"/>
              <a:t>útvar č.2</a:t>
            </a:r>
          </a:p>
          <a:p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68934" y="1053098"/>
            <a:ext cx="576064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1</a:t>
            </a:r>
            <a:endParaRPr lang="cs-CZ" sz="1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99792" y="2060848"/>
            <a:ext cx="576064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8568444" y="2245513"/>
            <a:ext cx="504056" cy="646331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</a:t>
            </a:r>
            <a:endParaRPr lang="cs-CZ" sz="36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89755" y="2363361"/>
            <a:ext cx="233049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rgbClr val="C00000"/>
                </a:solidFill>
              </a:rPr>
              <a:t>o</a:t>
            </a:r>
            <a:r>
              <a:rPr lang="cs-CZ" sz="3200" b="1" dirty="0" smtClean="0">
                <a:solidFill>
                  <a:srgbClr val="C00000"/>
                </a:solidFill>
              </a:rPr>
              <a:t>ceánský </a:t>
            </a:r>
            <a:r>
              <a:rPr lang="cs-CZ" sz="3200" b="1" dirty="0" smtClean="0">
                <a:solidFill>
                  <a:srgbClr val="C00000"/>
                </a:solidFill>
              </a:rPr>
              <a:t>hřbet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9754" y="4440852"/>
            <a:ext cx="318610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err="1">
                <a:solidFill>
                  <a:srgbClr val="C00000"/>
                </a:solidFill>
              </a:rPr>
              <a:t>h</a:t>
            </a:r>
            <a:r>
              <a:rPr lang="cs-CZ" sz="2800" b="1" dirty="0" err="1" smtClean="0">
                <a:solidFill>
                  <a:srgbClr val="C00000"/>
                </a:solidFill>
              </a:rPr>
              <a:t>lubokooceánský</a:t>
            </a:r>
            <a:r>
              <a:rPr lang="cs-CZ" sz="2800" b="1" dirty="0" smtClean="0">
                <a:solidFill>
                  <a:srgbClr val="C00000"/>
                </a:solidFill>
              </a:rPr>
              <a:t> </a:t>
            </a:r>
            <a:r>
              <a:rPr lang="cs-CZ" sz="2800" b="1" dirty="0" smtClean="0">
                <a:solidFill>
                  <a:srgbClr val="C00000"/>
                </a:solidFill>
              </a:rPr>
              <a:t>příkop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31722" y="184284"/>
            <a:ext cx="2683748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tx2"/>
                </a:solidFill>
              </a:rPr>
              <a:t>TABULE Č. </a:t>
            </a:r>
            <a:r>
              <a:rPr lang="cs-CZ" sz="3200" b="1" dirty="0" smtClean="0">
                <a:solidFill>
                  <a:schemeClr val="tx2"/>
                </a:solidFill>
              </a:rPr>
              <a:t>2</a:t>
            </a:r>
            <a:endParaRPr lang="cs-CZ" sz="32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84321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3" y="416237"/>
            <a:ext cx="9144000" cy="6022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67544" y="417513"/>
            <a:ext cx="5112568" cy="1139279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PPo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451568"/>
            <a:ext cx="511256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Pojmenuj hranice litosférických desek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87624" y="3184371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1</a:t>
            </a:r>
            <a:endParaRPr lang="cs-CZ" sz="32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43001" y="2904828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2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5992768" y="2447006"/>
            <a:ext cx="36004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3</a:t>
            </a:r>
            <a:endParaRPr lang="cs-CZ" sz="32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8352480" y="3306841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4</a:t>
            </a:r>
            <a:endParaRPr lang="cs-CZ" sz="3200" b="1" dirty="0"/>
          </a:p>
        </p:txBody>
      </p:sp>
      <p:sp>
        <p:nvSpPr>
          <p:cNvPr id="8" name="Obdélník 7"/>
          <p:cNvSpPr/>
          <p:nvPr/>
        </p:nvSpPr>
        <p:spPr>
          <a:xfrm>
            <a:off x="5992768" y="694764"/>
            <a:ext cx="2683748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tx2"/>
                </a:solidFill>
              </a:rPr>
              <a:t>TABULE Č. </a:t>
            </a:r>
            <a:r>
              <a:rPr lang="cs-CZ" sz="3200" b="1" dirty="0" smtClean="0">
                <a:solidFill>
                  <a:schemeClr val="tx2"/>
                </a:solidFill>
              </a:rPr>
              <a:t>3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1520" y="2736503"/>
            <a:ext cx="4320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5</a:t>
            </a:r>
            <a:endParaRPr lang="cs-CZ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6439212"/>
            <a:ext cx="76328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000" dirty="0" smtClean="0"/>
              <a:t>Jose F. Virgil, [cit. 2011-12-01], dostupné na www:</a:t>
            </a:r>
          </a:p>
          <a:p>
            <a:r>
              <a:rPr lang="cs-CZ" sz="1000" dirty="0">
                <a:hlinkClick r:id="rId3"/>
              </a:rPr>
              <a:t>http://commons.wikimedia.org/wiki/File:Tectonic_plate_boundaries_clean.png</a:t>
            </a:r>
            <a:endParaRPr lang="cs-CZ" sz="1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5739" y="4727591"/>
            <a:ext cx="31597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1 - oceánský příkop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755738" y="5113991"/>
            <a:ext cx="30794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2 – oceánský hřbet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3343519" y="4951546"/>
            <a:ext cx="22131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4 – riftové údolí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343519" y="5408737"/>
            <a:ext cx="235719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5 – ostrovní oblouk 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55739" y="5615620"/>
            <a:ext cx="245657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rgbClr val="FF0000"/>
                </a:solidFill>
              </a:rPr>
              <a:t>3 – pásemné pohoří</a:t>
            </a:r>
          </a:p>
        </p:txBody>
      </p:sp>
    </p:spTree>
    <p:extLst>
      <p:ext uri="{BB962C8B-B14F-4D97-AF65-F5344CB8AC3E}">
        <p14:creationId xmlns:p14="http://schemas.microsoft.com/office/powerpoint/2010/main" val="520566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84284"/>
            <a:ext cx="2683748" cy="584775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chemeClr val="tx2"/>
                </a:solidFill>
              </a:rPr>
              <a:t>TABULE Č. </a:t>
            </a:r>
            <a:r>
              <a:rPr lang="cs-CZ" sz="3200" b="1" dirty="0" smtClean="0">
                <a:solidFill>
                  <a:schemeClr val="tx2"/>
                </a:solidFill>
              </a:rPr>
              <a:t>4</a:t>
            </a:r>
            <a:endParaRPr lang="cs-CZ" sz="3200" b="1" dirty="0">
              <a:solidFill>
                <a:schemeClr val="tx2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347864" y="144761"/>
            <a:ext cx="5050904" cy="990600"/>
          </a:xfrm>
        </p:spPr>
        <p:txBody>
          <a:bodyPr/>
          <a:lstStyle/>
          <a:p>
            <a:r>
              <a:rPr lang="cs-CZ" dirty="0" smtClean="0"/>
              <a:t>Spoj, co k sobě patří: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251520" y="980728"/>
            <a:ext cx="4759464" cy="5760640"/>
          </a:xfrm>
          <a:solidFill>
            <a:schemeClr val="bg2">
              <a:lumMod val="90000"/>
            </a:schemeClr>
          </a:solidFill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sz="3200" dirty="0"/>
              <a:t>o</a:t>
            </a:r>
            <a:r>
              <a:rPr lang="cs-CZ" sz="3200" dirty="0" smtClean="0"/>
              <a:t>dsouvání oceánských desek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sz="3200" dirty="0"/>
              <a:t>s</a:t>
            </a:r>
            <a:r>
              <a:rPr lang="cs-CZ" sz="3200" dirty="0" smtClean="0"/>
              <a:t>rážení pevnin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/>
              <a:t>odsouvání pevninských desek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sz="3200" dirty="0" smtClean="0"/>
              <a:t>podsouvání oceánské desky pod pevninskou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sz="3200" dirty="0"/>
              <a:t>h</a:t>
            </a:r>
            <a:r>
              <a:rPr lang="cs-CZ" sz="3200" dirty="0" smtClean="0"/>
              <a:t>orizontální pohyb v protisměru</a:t>
            </a:r>
          </a:p>
          <a:p>
            <a:pPr marL="514350" indent="-514350">
              <a:buFont typeface="+mj-lt"/>
              <a:buAutoNum type="alphaUcPeriod"/>
            </a:pPr>
            <a:endParaRPr lang="cs-CZ" sz="3200" dirty="0" smtClean="0"/>
          </a:p>
          <a:p>
            <a:pPr marL="514350" indent="-514350">
              <a:buFont typeface="+mj-lt"/>
              <a:buAutoNum type="alphaUcPeriod"/>
            </a:pPr>
            <a:r>
              <a:rPr lang="cs-CZ" sz="3200" dirty="0"/>
              <a:t>o</a:t>
            </a:r>
            <a:r>
              <a:rPr lang="cs-CZ" sz="3200" dirty="0" smtClean="0"/>
              <a:t>strovní oblouk</a:t>
            </a:r>
            <a:endParaRPr lang="cs-CZ" sz="3200" dirty="0"/>
          </a:p>
          <a:p>
            <a:pPr marL="514350" indent="-514350">
              <a:buFont typeface="+mj-lt"/>
              <a:buAutoNum type="alphaUcPeriod"/>
            </a:pP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436096" y="1052736"/>
            <a:ext cx="3384376" cy="5688632"/>
          </a:xfrm>
        </p:spPr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latin typeface="Comic Sans MS" pitchFamily="66" charset="0"/>
              </a:rPr>
              <a:t>Zlom San Andreas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>
              <a:latin typeface="Comic Sans MS" pitchFamily="66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3200" dirty="0" err="1" smtClean="0">
                <a:latin typeface="Comic Sans MS" pitchFamily="66" charset="0"/>
              </a:rPr>
              <a:t>Středoatlantský</a:t>
            </a:r>
            <a:r>
              <a:rPr lang="cs-CZ" sz="3200" dirty="0" smtClean="0">
                <a:latin typeface="Comic Sans MS" pitchFamily="66" charset="0"/>
              </a:rPr>
              <a:t> hřbet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>
              <a:latin typeface="Comic Sans MS" pitchFamily="66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latin typeface="Comic Sans MS" pitchFamily="66" charset="0"/>
              </a:rPr>
              <a:t>Islandský rift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>
              <a:latin typeface="Comic Sans MS" pitchFamily="66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latin typeface="Comic Sans MS" pitchFamily="66" charset="0"/>
              </a:rPr>
              <a:t>Alpy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>
              <a:latin typeface="Comic Sans MS" pitchFamily="66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latin typeface="Comic Sans MS" pitchFamily="66" charset="0"/>
              </a:rPr>
              <a:t>Středoamerický příkop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>
              <a:latin typeface="Comic Sans MS" pitchFamily="66" charset="0"/>
            </a:endParaRP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>
                <a:latin typeface="Comic Sans MS" pitchFamily="66" charset="0"/>
              </a:rPr>
              <a:t>Mariany</a:t>
            </a:r>
            <a:endParaRPr lang="cs-CZ" sz="32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89530" y="927578"/>
            <a:ext cx="432048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2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58301" y="1916832"/>
            <a:ext cx="432048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4</a:t>
            </a:r>
            <a:endParaRPr lang="cs-CZ" sz="28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4819256" y="2780928"/>
            <a:ext cx="432048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3</a:t>
            </a:r>
            <a:endParaRPr lang="cs-CZ" sz="28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19256" y="3829399"/>
            <a:ext cx="432048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5</a:t>
            </a:r>
            <a:endParaRPr lang="cs-CZ" sz="28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8026" y="4941168"/>
            <a:ext cx="432048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1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78479" y="5895966"/>
            <a:ext cx="432048" cy="523220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6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443529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smtClean="0">
                <a:solidFill>
                  <a:srgbClr val="002060"/>
                </a:solidFill>
              </a:rPr>
              <a:t>POUŽITÉ ZDROJE INFORMACÍ</a:t>
            </a:r>
            <a:endParaRPr lang="cs-CZ" sz="3600" dirty="0">
              <a:solidFill>
                <a:srgbClr val="00206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2204864"/>
            <a:ext cx="8363272" cy="4272136"/>
          </a:xfrm>
        </p:spPr>
        <p:txBody>
          <a:bodyPr>
            <a:normAutofit/>
          </a:bodyPr>
          <a:lstStyle/>
          <a:p>
            <a:r>
              <a:rPr lang="cs-CZ" sz="2000" i="1" dirty="0" smtClean="0">
                <a:hlinkClick r:id="rId2"/>
              </a:rPr>
              <a:t>http</a:t>
            </a:r>
            <a:r>
              <a:rPr lang="cs-CZ" sz="2000" i="1" dirty="0">
                <a:hlinkClick r:id="rId2"/>
              </a:rPr>
              <a:t>://cs.wikipedia.org/wiki/Diskontinuita_(geologie</a:t>
            </a:r>
            <a:r>
              <a:rPr lang="cs-CZ" sz="2000" i="1" dirty="0" smtClean="0">
                <a:hlinkClick r:id="rId2"/>
              </a:rPr>
              <a:t>)</a:t>
            </a:r>
            <a:r>
              <a:rPr lang="cs-CZ" sz="2000" i="1" dirty="0" smtClean="0"/>
              <a:t>, </a:t>
            </a:r>
            <a:r>
              <a:rPr lang="cs-CZ" sz="1900" dirty="0"/>
              <a:t>[cit. </a:t>
            </a:r>
            <a:r>
              <a:rPr lang="cs-CZ" sz="1900" i="1" dirty="0" smtClean="0"/>
              <a:t>2011-12-01</a:t>
            </a:r>
            <a:r>
              <a:rPr lang="cs-CZ" sz="2000" i="1" dirty="0" smtClean="0"/>
              <a:t>], </a:t>
            </a:r>
            <a:r>
              <a:rPr lang="cs-CZ" sz="2000" i="1" dirty="0"/>
              <a:t>dostupné pod licencí </a:t>
            </a:r>
            <a:r>
              <a:rPr lang="cs-CZ" sz="2000" i="1" dirty="0" err="1"/>
              <a:t>Creative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i="1" dirty="0"/>
              <a:t> </a:t>
            </a:r>
            <a:endParaRPr lang="cs-CZ" sz="2000" dirty="0" smtClean="0">
              <a:hlinkClick r:id="rId3"/>
            </a:endParaRPr>
          </a:p>
          <a:p>
            <a:endParaRPr lang="cs-CZ" sz="1900" dirty="0" smtClean="0"/>
          </a:p>
          <a:p>
            <a:endParaRPr lang="pt-BR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1085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</TotalTime>
  <Words>223</Words>
  <Application>Microsoft Office PowerPoint</Application>
  <PresentationFormat>Předvádění na obrazovce (4:3)</PresentationFormat>
  <Paragraphs>92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 OPAKOVÁNÍ UČIVA O POHYBU  LITOSFÉRICKÝCH  DESEK</vt:lpstr>
      <vt:lpstr>Pracuj s atlasem světa, případně  s pracovním listem č.4. </vt:lpstr>
      <vt:lpstr>Prezentace aplikace PowerPoint</vt:lpstr>
      <vt:lpstr>Prezentace aplikace PowerPoint</vt:lpstr>
      <vt:lpstr>Prezentace aplikace PowerPoint</vt:lpstr>
      <vt:lpstr>Spoj, co k sobě patří:</vt:lpstr>
      <vt:lpstr>POUŽITÉ ZDROJE INFORMACÍ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4</cp:revision>
  <dcterms:created xsi:type="dcterms:W3CDTF">2012-05-31T19:41:44Z</dcterms:created>
  <dcterms:modified xsi:type="dcterms:W3CDTF">2012-05-31T20:07:38Z</dcterms:modified>
</cp:coreProperties>
</file>