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65" r:id="rId3"/>
    <p:sldId id="266" r:id="rId4"/>
    <p:sldId id="268" r:id="rId5"/>
    <p:sldId id="271" r:id="rId6"/>
    <p:sldId id="273" r:id="rId7"/>
    <p:sldId id="274" r:id="rId8"/>
    <p:sldId id="275" r:id="rId9"/>
    <p:sldId id="276" r:id="rId10"/>
    <p:sldId id="277" r:id="rId11"/>
    <p:sldId id="278" r:id="rId12"/>
    <p:sldId id="279" r:id="rId13"/>
    <p:sldId id="280" r:id="rId14"/>
    <p:sldId id="281" r:id="rId15"/>
    <p:sldId id="282" r:id="rId16"/>
    <p:sldId id="283" r:id="rId17"/>
    <p:sldId id="287" r:id="rId18"/>
    <p:sldId id="286" r:id="rId19"/>
    <p:sldId id="285" r:id="rId20"/>
    <p:sldId id="288" r:id="rId21"/>
    <p:sldId id="289" r:id="rId22"/>
    <p:sldId id="293" r:id="rId23"/>
    <p:sldId id="292" r:id="rId24"/>
    <p:sldId id="291" r:id="rId25"/>
    <p:sldId id="290" r:id="rId26"/>
    <p:sldId id="294" r:id="rId27"/>
    <p:sldId id="295" r:id="rId28"/>
    <p:sldId id="297" r:id="rId29"/>
    <p:sldId id="296" r:id="rId30"/>
    <p:sldId id="298" r:id="rId31"/>
    <p:sldId id="299" r:id="rId32"/>
    <p:sldId id="300" r:id="rId33"/>
    <p:sldId id="301" r:id="rId34"/>
    <p:sldId id="302" r:id="rId35"/>
    <p:sldId id="264" r:id="rId3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6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68425" y="2924944"/>
          <a:ext cx="6405925" cy="35250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Soldánová Dáša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VY_32_INOVACE_12C_1_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Anglie a 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Velká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Británie+Vznik USA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12C_De 8.roč.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16. 9. 2012 ve třídě 8. 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opakování a procvičení učiva v období mezi třicetiletou válkou a francouzskou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revolucí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Žáci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si ověří, zda probrané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látce rozumí a znají důležité pojmy, souvislosti a události. Slide číslo 24 slouží k tisku pro každého žáka. Žáci samostatně list vyplňují, po dokončení práce je možno list vybrat ke klasifikaci nebo ponechat žákovi jako zpětnou vazbu k učivu. Poté společně pomocí prezentace lze provést kontrolu znalostí a přispět tak k závěrečnému upevnění tohoto učiva.</a:t>
                      </a:r>
                      <a:r>
                        <a:rPr lang="cs-CZ" sz="12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Anglie a Velká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Británie</a:t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znik USA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opakování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836712"/>
            <a:ext cx="8363272" cy="144016"/>
          </a:xfrm>
        </p:spPr>
        <p:txBody>
          <a:bodyPr>
            <a:normAutofit fontScale="90000"/>
          </a:bodyPr>
          <a:lstStyle/>
          <a:p>
            <a:pPr lvl="0" algn="l"/>
            <a:r>
              <a:rPr lang="cs-CZ" sz="3100" u="sng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Urči, která z následujících tvrzení jsou pravdivá:</a:t>
            </a:r>
            <a:r>
              <a:rPr lang="cs-CZ" dirty="0" smtClean="0">
                <a:latin typeface="Arial" pitchFamily="34" charset="0"/>
              </a:rPr>
              <a:t/>
            </a:r>
            <a:br>
              <a:rPr lang="cs-CZ" dirty="0" smtClean="0">
                <a:latin typeface="Arial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27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Nástupem Jakuba I. na anglický trůn se  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7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 vlády ujal rod Stuartovců.                            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700" dirty="0" smtClean="0">
              <a:latin typeface="Arial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27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Anglie a Skotsko nevytvořily za vlády Jakuba  I. 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7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 personální unii.                            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700" dirty="0" smtClean="0">
              <a:latin typeface="Arial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27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Karel I. vládl s pomocí parlamentu.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7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                                                            </a:t>
            </a:r>
            <a:endParaRPr lang="cs-CZ" sz="2700" dirty="0" smtClean="0">
              <a:latin typeface="Arial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27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Brzy po Karlově popravě byla Anglie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7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 prohlášena za republiku.               </a:t>
            </a:r>
            <a:endParaRPr lang="cs-CZ" sz="2700" dirty="0" smtClean="0">
              <a:latin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836712"/>
            <a:ext cx="8363272" cy="144016"/>
          </a:xfrm>
        </p:spPr>
        <p:txBody>
          <a:bodyPr>
            <a:normAutofit fontScale="90000"/>
          </a:bodyPr>
          <a:lstStyle/>
          <a:p>
            <a:pPr lvl="0" algn="l"/>
            <a:r>
              <a:rPr lang="cs-CZ" sz="3100" u="sng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Urči, která z následujících tvrzení jsou pravdivá:</a:t>
            </a:r>
            <a:r>
              <a:rPr lang="cs-CZ" dirty="0" smtClean="0">
                <a:latin typeface="Arial" pitchFamily="34" charset="0"/>
              </a:rPr>
              <a:t/>
            </a:r>
            <a:br>
              <a:rPr lang="cs-CZ" dirty="0" smtClean="0">
                <a:latin typeface="Arial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2700" dirty="0" smtClean="0">
                <a:solidFill>
                  <a:srgbClr val="00B05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Nástupem Jakuba I. na anglický trůn se  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700" dirty="0" smtClean="0">
                <a:solidFill>
                  <a:srgbClr val="00B05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 vlády ujal rod Stuartovců.                            ANO                 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700" dirty="0" smtClean="0">
              <a:latin typeface="Arial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27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Anglie a Skotsko nevytvořily za vlády Jakuba  I. 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7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 personální unii.                            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700" dirty="0" smtClean="0">
              <a:latin typeface="Arial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27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Karel I. vládl s pomocí parlamentu.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7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                                                            </a:t>
            </a:r>
            <a:endParaRPr lang="cs-CZ" sz="2700" dirty="0" smtClean="0">
              <a:latin typeface="Arial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27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Brzy po Karlově popravě byla Anglie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7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 prohlášena za republiku.               </a:t>
            </a:r>
            <a:endParaRPr lang="cs-CZ" sz="2700" dirty="0" smtClean="0">
              <a:latin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836712"/>
            <a:ext cx="8363272" cy="144016"/>
          </a:xfrm>
        </p:spPr>
        <p:txBody>
          <a:bodyPr>
            <a:normAutofit fontScale="90000"/>
          </a:bodyPr>
          <a:lstStyle/>
          <a:p>
            <a:pPr lvl="0" algn="l"/>
            <a:r>
              <a:rPr lang="cs-CZ" sz="3100" u="sng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Urči, která z následujících tvrzení jsou pravdivá:</a:t>
            </a:r>
            <a:r>
              <a:rPr lang="cs-CZ" dirty="0" smtClean="0">
                <a:latin typeface="Arial" pitchFamily="34" charset="0"/>
              </a:rPr>
              <a:t/>
            </a:r>
            <a:br>
              <a:rPr lang="cs-CZ" dirty="0" smtClean="0">
                <a:latin typeface="Arial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2700" dirty="0" smtClean="0">
                <a:solidFill>
                  <a:srgbClr val="00B05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Nástupem Jakuba I. na anglický trůn se  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700" dirty="0" smtClean="0">
                <a:solidFill>
                  <a:srgbClr val="00B05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 vlády ujal rod Stuartovců.                            </a:t>
            </a:r>
            <a:r>
              <a:rPr lang="cs-CZ" sz="2700" b="1" dirty="0" smtClean="0">
                <a:solidFill>
                  <a:srgbClr val="00B05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ANO </a:t>
            </a:r>
            <a:r>
              <a:rPr lang="cs-CZ" sz="2700" dirty="0" smtClean="0">
                <a:solidFill>
                  <a:srgbClr val="00B05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               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700" dirty="0" smtClean="0">
              <a:latin typeface="Arial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2700" dirty="0" smtClean="0">
                <a:solidFill>
                  <a:srgbClr val="FF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Anglie a Skotsko nevytvořily za vlády Jakuba  I. 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700" dirty="0" smtClean="0">
                <a:solidFill>
                  <a:srgbClr val="FF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 personální unii.                                             </a:t>
            </a:r>
            <a:r>
              <a:rPr lang="cs-CZ" sz="2700" b="1" dirty="0" smtClean="0">
                <a:solidFill>
                  <a:srgbClr val="FF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NE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700" dirty="0" smtClean="0">
              <a:latin typeface="Arial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27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Karel I. vládl s pomocí parlamentu.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7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                                                            </a:t>
            </a:r>
            <a:endParaRPr lang="cs-CZ" sz="2700" dirty="0" smtClean="0">
              <a:latin typeface="Arial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27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Brzy po Karlově popravě byla Anglie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7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 prohlášena za republiku.               </a:t>
            </a:r>
            <a:endParaRPr lang="cs-CZ" sz="2700" dirty="0" smtClean="0">
              <a:latin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836712"/>
            <a:ext cx="8363272" cy="144016"/>
          </a:xfrm>
        </p:spPr>
        <p:txBody>
          <a:bodyPr>
            <a:normAutofit fontScale="90000"/>
          </a:bodyPr>
          <a:lstStyle/>
          <a:p>
            <a:pPr lvl="0" algn="l"/>
            <a:r>
              <a:rPr lang="cs-CZ" sz="3100" u="sng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Urči, která z následujících tvrzení jsou pravdivá:</a:t>
            </a:r>
            <a:r>
              <a:rPr lang="cs-CZ" dirty="0" smtClean="0">
                <a:latin typeface="Arial" pitchFamily="34" charset="0"/>
              </a:rPr>
              <a:t/>
            </a:r>
            <a:br>
              <a:rPr lang="cs-CZ" dirty="0" smtClean="0">
                <a:latin typeface="Arial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2700" dirty="0" smtClean="0">
                <a:solidFill>
                  <a:srgbClr val="00B05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Nástupem Jakuba I. na anglický trůn se  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700" dirty="0" smtClean="0">
                <a:solidFill>
                  <a:srgbClr val="00B05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 vlády ujal rod Stuartovců.                            </a:t>
            </a:r>
            <a:r>
              <a:rPr lang="cs-CZ" sz="2700" b="1" dirty="0" smtClean="0">
                <a:solidFill>
                  <a:srgbClr val="00B05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ANO </a:t>
            </a:r>
            <a:r>
              <a:rPr lang="cs-CZ" sz="2700" dirty="0" smtClean="0">
                <a:solidFill>
                  <a:srgbClr val="00B05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               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700" dirty="0" smtClean="0">
              <a:latin typeface="Arial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2700" dirty="0" smtClean="0">
                <a:solidFill>
                  <a:srgbClr val="FF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Anglie a Skotsko nevytvořily za vlády Jakuba  I. 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700" dirty="0" smtClean="0">
                <a:solidFill>
                  <a:srgbClr val="FF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 personální unii.                                             </a:t>
            </a:r>
            <a:r>
              <a:rPr lang="cs-CZ" sz="2700" b="1" dirty="0" smtClean="0">
                <a:solidFill>
                  <a:srgbClr val="FF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NE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700" dirty="0" smtClean="0">
              <a:latin typeface="Arial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2700" dirty="0" smtClean="0">
                <a:solidFill>
                  <a:srgbClr val="FF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Karel I. vládl s pomocí parlamentu.              </a:t>
            </a:r>
            <a:r>
              <a:rPr lang="cs-CZ" sz="2700" b="1" dirty="0" smtClean="0">
                <a:solidFill>
                  <a:srgbClr val="FF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NE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7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                                                            </a:t>
            </a:r>
            <a:endParaRPr lang="cs-CZ" sz="2700" dirty="0" smtClean="0">
              <a:latin typeface="Arial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27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Brzy po Karlově popravě byla Anglie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7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 prohlášena za republiku.               </a:t>
            </a:r>
            <a:endParaRPr lang="cs-CZ" sz="2700" dirty="0" smtClean="0">
              <a:latin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836712"/>
            <a:ext cx="8363272" cy="144016"/>
          </a:xfrm>
        </p:spPr>
        <p:txBody>
          <a:bodyPr>
            <a:normAutofit fontScale="90000"/>
          </a:bodyPr>
          <a:lstStyle/>
          <a:p>
            <a:pPr lvl="0" algn="l"/>
            <a:r>
              <a:rPr lang="cs-CZ" sz="3100" u="sng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Urči, která z následujících tvrzení jsou pravdivá:</a:t>
            </a:r>
            <a:r>
              <a:rPr lang="cs-CZ" dirty="0" smtClean="0">
                <a:latin typeface="Arial" pitchFamily="34" charset="0"/>
              </a:rPr>
              <a:t/>
            </a:r>
            <a:br>
              <a:rPr lang="cs-CZ" dirty="0" smtClean="0">
                <a:latin typeface="Arial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2700" dirty="0" smtClean="0">
                <a:solidFill>
                  <a:srgbClr val="00B05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Nástupem Jakuba I. na anglický trůn se  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700" dirty="0" smtClean="0">
                <a:solidFill>
                  <a:srgbClr val="00B05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 vlády ujal rod Stuartovců.                            </a:t>
            </a:r>
            <a:r>
              <a:rPr lang="cs-CZ" sz="2700" b="1" dirty="0" smtClean="0">
                <a:solidFill>
                  <a:srgbClr val="00B05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ANO </a:t>
            </a:r>
            <a:r>
              <a:rPr lang="cs-CZ" sz="2700" dirty="0" smtClean="0">
                <a:solidFill>
                  <a:srgbClr val="00B05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               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700" dirty="0" smtClean="0">
              <a:latin typeface="Arial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2700" dirty="0" smtClean="0">
                <a:solidFill>
                  <a:srgbClr val="FF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Anglie a Skotsko nevytvořily za vlády Jakuba  I. 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700" dirty="0" smtClean="0">
                <a:solidFill>
                  <a:srgbClr val="FF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 personální unii.                                             </a:t>
            </a:r>
            <a:r>
              <a:rPr lang="cs-CZ" sz="2700" b="1" dirty="0" smtClean="0">
                <a:solidFill>
                  <a:srgbClr val="FF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NE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700" dirty="0" smtClean="0">
              <a:latin typeface="Arial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2700" dirty="0" smtClean="0">
                <a:solidFill>
                  <a:srgbClr val="FF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Karel I. vládl s pomocí parlamentu.              </a:t>
            </a:r>
            <a:r>
              <a:rPr lang="cs-CZ" sz="2700" b="1" dirty="0" smtClean="0">
                <a:solidFill>
                  <a:srgbClr val="FF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NE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7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                                                            </a:t>
            </a:r>
            <a:endParaRPr lang="cs-CZ" sz="2700" dirty="0" smtClean="0">
              <a:latin typeface="Arial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cs-CZ" sz="2700" dirty="0" smtClean="0">
                <a:solidFill>
                  <a:srgbClr val="00B05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Brzy po Karlově popravě byla Anglie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700" dirty="0" smtClean="0">
                <a:solidFill>
                  <a:srgbClr val="00B05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 prohlášena za republiku.                              </a:t>
            </a:r>
            <a:r>
              <a:rPr lang="cs-CZ" sz="2700" b="1" dirty="0" smtClean="0">
                <a:solidFill>
                  <a:srgbClr val="00B05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ANO</a:t>
            </a:r>
            <a:endParaRPr lang="cs-CZ" sz="2700" b="1" dirty="0" smtClean="0">
              <a:solidFill>
                <a:srgbClr val="00B050"/>
              </a:solidFill>
              <a:latin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Doplň: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48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Anglický parlament byl od středověku rozdělen na</a:t>
            </a:r>
          </a:p>
          <a:p>
            <a:pPr lvl="0">
              <a:buNone/>
            </a:pPr>
            <a:r>
              <a:rPr lang="cs-CZ" sz="4800" dirty="0" smtClean="0">
                <a:latin typeface="Arial" pitchFamily="34" charset="0"/>
                <a:cs typeface="Times New Roman" pitchFamily="18" charset="0"/>
              </a:rPr>
              <a:t>…………………………………</a:t>
            </a:r>
          </a:p>
          <a:p>
            <a:pPr lvl="0" algn="ctr">
              <a:buNone/>
            </a:pPr>
            <a:r>
              <a:rPr lang="cs-CZ" sz="4800" dirty="0" smtClean="0">
                <a:latin typeface="Arial" pitchFamily="34" charset="0"/>
                <a:cs typeface="Times New Roman" pitchFamily="18" charset="0"/>
              </a:rPr>
              <a:t>a</a:t>
            </a:r>
          </a:p>
          <a:p>
            <a:pPr lvl="0">
              <a:buNone/>
            </a:pPr>
            <a:r>
              <a:rPr lang="cs-CZ" sz="4800" dirty="0" smtClean="0">
                <a:latin typeface="Arial" pitchFamily="34" charset="0"/>
                <a:cs typeface="Times New Roman" pitchFamily="18" charset="0"/>
              </a:rPr>
              <a:t>…………………………………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Doplň: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48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Anglický parlament byl od středověku rozdělen na</a:t>
            </a:r>
          </a:p>
          <a:p>
            <a:pPr lvl="0" algn="ctr">
              <a:buNone/>
            </a:pPr>
            <a:r>
              <a:rPr lang="cs-CZ" sz="4800" b="1" dirty="0" smtClean="0">
                <a:solidFill>
                  <a:srgbClr val="00B050"/>
                </a:solidFill>
                <a:latin typeface="Arial" pitchFamily="34" charset="0"/>
                <a:cs typeface="Times New Roman" pitchFamily="18" charset="0"/>
              </a:rPr>
              <a:t>Sněmovnu lordů</a:t>
            </a:r>
          </a:p>
          <a:p>
            <a:pPr lvl="0" algn="ctr">
              <a:buNone/>
            </a:pPr>
            <a:r>
              <a:rPr lang="cs-CZ" sz="4800" dirty="0" smtClean="0">
                <a:latin typeface="Arial" pitchFamily="34" charset="0"/>
                <a:cs typeface="Times New Roman" pitchFamily="18" charset="0"/>
              </a:rPr>
              <a:t>a</a:t>
            </a:r>
          </a:p>
          <a:p>
            <a:pPr lvl="0" algn="ctr">
              <a:buNone/>
            </a:pPr>
            <a:r>
              <a:rPr lang="cs-CZ" sz="4800" b="1" dirty="0" smtClean="0">
                <a:solidFill>
                  <a:srgbClr val="00B050"/>
                </a:solidFill>
                <a:latin typeface="Arial" pitchFamily="34" charset="0"/>
                <a:cs typeface="Times New Roman" pitchFamily="18" charset="0"/>
              </a:rPr>
              <a:t>Dolní sněmovnu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864096"/>
          </a:xfrm>
        </p:spPr>
        <p:txBody>
          <a:bodyPr>
            <a:normAutofit fontScale="90000"/>
          </a:bodyPr>
          <a:lstStyle/>
          <a:p>
            <a:pPr lvl="0" algn="l"/>
            <a:r>
              <a:rPr lang="cs-CZ" sz="3100" u="sng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Vytvoř dvojice z uvedených jmen  a údajů:</a:t>
            </a:r>
            <a:r>
              <a:rPr lang="cs-CZ" u="sng" dirty="0" smtClean="0">
                <a:latin typeface="Arial" pitchFamily="34" charset="0"/>
              </a:rPr>
              <a:t/>
            </a:r>
            <a:br>
              <a:rPr lang="cs-CZ" u="sng" dirty="0" smtClean="0">
                <a:latin typeface="Arial" pitchFamily="34" charset="0"/>
              </a:rPr>
            </a:b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5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1. Vilém III. Oranžský      A. snaha o obnovu absolutismu</a:t>
            </a:r>
            <a:endParaRPr lang="cs-CZ" sz="2500" dirty="0" smtClean="0">
              <a:latin typeface="Arial" pitchFamily="34" charset="0"/>
            </a:endParaRPr>
          </a:p>
          <a:p>
            <a:pPr marL="0" lvl="0" indent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5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2. Anna Anglická             B.  slavná revoluce</a:t>
            </a:r>
            <a:endParaRPr lang="cs-CZ" sz="2500" dirty="0" smtClean="0">
              <a:latin typeface="Arial" pitchFamily="34" charset="0"/>
            </a:endParaRPr>
          </a:p>
          <a:p>
            <a:pPr marL="0" lvl="0" indent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5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3. Karel II.                       C.  vznik Velké Británie</a:t>
            </a:r>
            <a:endParaRPr lang="cs-CZ" sz="2500" dirty="0" smtClean="0">
              <a:latin typeface="Arial" pitchFamily="34" charset="0"/>
            </a:endParaRPr>
          </a:p>
          <a:p>
            <a:pPr marL="0" lvl="0" indent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5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4. Oliver Cromwell          D.  zákon o plavbě</a:t>
            </a:r>
            <a:endParaRPr lang="cs-CZ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864096"/>
          </a:xfrm>
        </p:spPr>
        <p:txBody>
          <a:bodyPr>
            <a:normAutofit fontScale="90000"/>
          </a:bodyPr>
          <a:lstStyle/>
          <a:p>
            <a:pPr lvl="0" algn="l"/>
            <a:r>
              <a:rPr lang="cs-CZ" sz="3100" u="sng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Vytvoř dvojice z uvedených jmen  a údajů:</a:t>
            </a:r>
            <a:r>
              <a:rPr lang="cs-CZ" u="sng" dirty="0" smtClean="0">
                <a:latin typeface="Arial" pitchFamily="34" charset="0"/>
              </a:rPr>
              <a:t/>
            </a:r>
            <a:br>
              <a:rPr lang="cs-CZ" u="sng" dirty="0" smtClean="0">
                <a:latin typeface="Arial" pitchFamily="34" charset="0"/>
              </a:rPr>
            </a:b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500" dirty="0" smtClean="0">
                <a:solidFill>
                  <a:srgbClr val="7030A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1. Vilém III. Oranžský</a:t>
            </a:r>
            <a:r>
              <a:rPr lang="cs-CZ" sz="25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     A. snaha o obnovu absolutismu</a:t>
            </a:r>
            <a:endParaRPr lang="cs-CZ" sz="2500" dirty="0" smtClean="0">
              <a:latin typeface="Arial" pitchFamily="34" charset="0"/>
            </a:endParaRPr>
          </a:p>
          <a:p>
            <a:pPr marL="0" lvl="0" indent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5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2. Anna Anglická             </a:t>
            </a:r>
            <a:r>
              <a:rPr lang="cs-CZ" sz="2500" dirty="0" smtClean="0">
                <a:solidFill>
                  <a:srgbClr val="7030A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B.  slavná revoluce</a:t>
            </a:r>
            <a:endParaRPr lang="cs-CZ" sz="2500" dirty="0" smtClean="0">
              <a:solidFill>
                <a:srgbClr val="7030A0"/>
              </a:solidFill>
              <a:latin typeface="Arial" pitchFamily="34" charset="0"/>
            </a:endParaRPr>
          </a:p>
          <a:p>
            <a:pPr marL="0" lvl="0" indent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5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3. Karel II.                       C.  vznik Velké Británie</a:t>
            </a:r>
            <a:endParaRPr lang="cs-CZ" sz="2500" dirty="0" smtClean="0">
              <a:latin typeface="Arial" pitchFamily="34" charset="0"/>
            </a:endParaRPr>
          </a:p>
          <a:p>
            <a:pPr marL="0" lvl="0" indent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5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4. Oliver Cromwell          D.  zákon o plavbě</a:t>
            </a:r>
            <a:endParaRPr lang="cs-CZ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864096"/>
          </a:xfrm>
        </p:spPr>
        <p:txBody>
          <a:bodyPr>
            <a:normAutofit fontScale="90000"/>
          </a:bodyPr>
          <a:lstStyle/>
          <a:p>
            <a:pPr lvl="0" algn="l"/>
            <a:r>
              <a:rPr lang="cs-CZ" sz="3100" u="sng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Vytvoř dvojice z uvedených jmen  a údajů:</a:t>
            </a:r>
            <a:r>
              <a:rPr lang="cs-CZ" u="sng" dirty="0" smtClean="0">
                <a:latin typeface="Arial" pitchFamily="34" charset="0"/>
              </a:rPr>
              <a:t/>
            </a:r>
            <a:br>
              <a:rPr lang="cs-CZ" u="sng" dirty="0" smtClean="0">
                <a:latin typeface="Arial" pitchFamily="34" charset="0"/>
              </a:rPr>
            </a:b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500" dirty="0" smtClean="0">
                <a:solidFill>
                  <a:srgbClr val="7030A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1. Vilém III. Oranžský</a:t>
            </a:r>
            <a:r>
              <a:rPr lang="cs-CZ" sz="25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     A. snaha o obnovu absolutismu</a:t>
            </a:r>
            <a:endParaRPr lang="cs-CZ" sz="2500" dirty="0" smtClean="0">
              <a:latin typeface="Arial" pitchFamily="34" charset="0"/>
            </a:endParaRPr>
          </a:p>
          <a:p>
            <a:pPr marL="0" lvl="0" indent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500" dirty="0" smtClean="0">
                <a:solidFill>
                  <a:srgbClr val="00B05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2. Anna Anglická </a:t>
            </a:r>
            <a:r>
              <a:rPr lang="cs-CZ" sz="25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           </a:t>
            </a:r>
            <a:r>
              <a:rPr lang="cs-CZ" sz="2500" dirty="0" smtClean="0">
                <a:solidFill>
                  <a:srgbClr val="7030A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B.  slavná revoluce</a:t>
            </a:r>
            <a:endParaRPr lang="cs-CZ" sz="2500" dirty="0" smtClean="0">
              <a:solidFill>
                <a:srgbClr val="7030A0"/>
              </a:solidFill>
              <a:latin typeface="Arial" pitchFamily="34" charset="0"/>
            </a:endParaRPr>
          </a:p>
          <a:p>
            <a:pPr marL="0" lvl="0" indent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5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3. Karel II.                       </a:t>
            </a:r>
            <a:r>
              <a:rPr lang="cs-CZ" sz="2500" dirty="0" smtClean="0">
                <a:solidFill>
                  <a:srgbClr val="00B05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C.  vznik Velké Británie</a:t>
            </a:r>
            <a:endParaRPr lang="cs-CZ" sz="2500" dirty="0" smtClean="0">
              <a:solidFill>
                <a:srgbClr val="00B050"/>
              </a:solidFill>
              <a:latin typeface="Arial" pitchFamily="34" charset="0"/>
            </a:endParaRPr>
          </a:p>
          <a:p>
            <a:pPr marL="0" lvl="0" indent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5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4. Oliver Cromwell          D.  zákon o plavbě</a:t>
            </a:r>
            <a:endParaRPr lang="cs-CZ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864096"/>
          </a:xfrm>
        </p:spPr>
        <p:txBody>
          <a:bodyPr>
            <a:normAutofit fontScale="90000"/>
          </a:bodyPr>
          <a:lstStyle/>
          <a:p>
            <a:pPr lvl="0" algn="l"/>
            <a:r>
              <a:rPr lang="cs-CZ" sz="3100" u="sng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Vytvoř dvojice z uvedených jmen  a údajů:</a:t>
            </a:r>
            <a:r>
              <a:rPr lang="cs-CZ" u="sng" dirty="0" smtClean="0">
                <a:latin typeface="Arial" pitchFamily="34" charset="0"/>
              </a:rPr>
              <a:t/>
            </a:r>
            <a:br>
              <a:rPr lang="cs-CZ" u="sng" dirty="0" smtClean="0">
                <a:latin typeface="Arial" pitchFamily="34" charset="0"/>
              </a:rPr>
            </a:b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500" dirty="0" smtClean="0">
                <a:solidFill>
                  <a:srgbClr val="7030A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1. Vilém III. Oranžský</a:t>
            </a:r>
            <a:r>
              <a:rPr lang="cs-CZ" sz="25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     </a:t>
            </a:r>
            <a:r>
              <a:rPr lang="cs-CZ" sz="2500" dirty="0" smtClean="0">
                <a:solidFill>
                  <a:srgbClr val="FF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A. snaha o obnovu absolutismu</a:t>
            </a:r>
            <a:endParaRPr lang="cs-CZ" sz="2500" dirty="0" smtClean="0">
              <a:solidFill>
                <a:srgbClr val="FF0000"/>
              </a:solidFill>
              <a:latin typeface="Arial" pitchFamily="34" charset="0"/>
            </a:endParaRPr>
          </a:p>
          <a:p>
            <a:pPr marL="0" lvl="0" indent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500" dirty="0" smtClean="0">
                <a:solidFill>
                  <a:srgbClr val="00B05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2. Anna Anglická </a:t>
            </a:r>
            <a:r>
              <a:rPr lang="cs-CZ" sz="25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           </a:t>
            </a:r>
            <a:r>
              <a:rPr lang="cs-CZ" sz="2500" dirty="0" smtClean="0">
                <a:solidFill>
                  <a:srgbClr val="7030A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B.  slavná revoluce</a:t>
            </a:r>
            <a:endParaRPr lang="cs-CZ" sz="2500" dirty="0" smtClean="0">
              <a:solidFill>
                <a:srgbClr val="7030A0"/>
              </a:solidFill>
              <a:latin typeface="Arial" pitchFamily="34" charset="0"/>
            </a:endParaRPr>
          </a:p>
          <a:p>
            <a:pPr marL="0" lvl="0" indent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500" dirty="0" smtClean="0">
                <a:solidFill>
                  <a:srgbClr val="FF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3. Karel II.                       </a:t>
            </a:r>
            <a:r>
              <a:rPr lang="cs-CZ" sz="2500" dirty="0" smtClean="0">
                <a:solidFill>
                  <a:srgbClr val="00B05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C.  vznik Velké Británie</a:t>
            </a:r>
            <a:endParaRPr lang="cs-CZ" sz="2500" dirty="0" smtClean="0">
              <a:solidFill>
                <a:srgbClr val="00B050"/>
              </a:solidFill>
              <a:latin typeface="Arial" pitchFamily="34" charset="0"/>
            </a:endParaRPr>
          </a:p>
          <a:p>
            <a:pPr marL="0" lvl="0" indent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5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4. Oliver Cromwell          D.  zákon o plavbě</a:t>
            </a:r>
            <a:endParaRPr lang="cs-CZ" sz="2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08720"/>
            <a:ext cx="8229600" cy="508918"/>
          </a:xfrm>
        </p:spPr>
        <p:txBody>
          <a:bodyPr>
            <a:noAutofit/>
          </a:bodyPr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Odpověz: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txBody>
          <a:bodyPr>
            <a:normAutofit/>
          </a:bodyPr>
          <a:lstStyle/>
          <a:p>
            <a:pPr algn="ctr"/>
            <a:r>
              <a:rPr lang="cs-CZ" sz="50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Jaký typ monarchie vzniká, když se panovník musí řídit ústavou?</a:t>
            </a:r>
            <a:endParaRPr lang="cs-CZ" sz="5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Jaký typ monarchie vzniká, když se panovník musí řídit ústavou?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291264" cy="4925143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5000" dirty="0" smtClean="0">
              <a:latin typeface="Arial" pitchFamily="34" charset="0"/>
              <a:cs typeface="Times New Roman" pitchFamily="18" charset="0"/>
            </a:endParaRPr>
          </a:p>
          <a:p>
            <a:pPr algn="ctr">
              <a:buNone/>
            </a:pPr>
            <a:endParaRPr lang="cs-CZ" sz="5000" b="1" dirty="0" smtClean="0">
              <a:solidFill>
                <a:srgbClr val="00B050"/>
              </a:solidFill>
              <a:latin typeface="Arial" pitchFamily="34" charset="0"/>
              <a:cs typeface="Times New Roman" pitchFamily="18" charset="0"/>
            </a:endParaRPr>
          </a:p>
          <a:p>
            <a:pPr algn="ctr">
              <a:buNone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Times New Roman" pitchFamily="18" charset="0"/>
              </a:rPr>
              <a:t>Konstituční monarchie</a:t>
            </a:r>
          </a:p>
          <a:p>
            <a:pPr algn="ctr">
              <a:buNone/>
            </a:pPr>
            <a:endParaRPr lang="cs-CZ" sz="6000" b="1" dirty="0" smtClean="0">
              <a:solidFill>
                <a:srgbClr val="00B050"/>
              </a:solidFill>
              <a:latin typeface="Arial" pitchFamily="34" charset="0"/>
              <a:cs typeface="Times New Roman" pitchFamily="18" charset="0"/>
            </a:endParaRPr>
          </a:p>
          <a:p>
            <a:pPr algn="ctr">
              <a:buNone/>
            </a:pPr>
            <a:endParaRPr lang="cs-CZ" sz="60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008112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Odpověz: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3489251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0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Jaký význam měly kolonie pro Anglii?</a:t>
            </a:r>
            <a:endParaRPr lang="cs-CZ" sz="5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Jaký význam měly kolonie pro Anglii?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914400" indent="-914400">
              <a:buNone/>
            </a:pPr>
            <a:r>
              <a:rPr lang="cs-CZ" sz="5000" b="1" dirty="0" smtClean="0">
                <a:solidFill>
                  <a:srgbClr val="00B050"/>
                </a:solidFill>
              </a:rPr>
              <a:t>• </a:t>
            </a:r>
            <a:r>
              <a:rPr lang="cs-CZ" sz="5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Odbytiště výrobků</a:t>
            </a:r>
          </a:p>
          <a:p>
            <a:pPr marL="914400" indent="-914400">
              <a:buNone/>
            </a:pPr>
            <a:endParaRPr lang="cs-CZ" sz="50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Jaký význam měly kolonie pro Anglii?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914400" indent="-914400">
              <a:buNone/>
            </a:pPr>
            <a:r>
              <a:rPr lang="cs-CZ" sz="5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• Odbytiště výrobků</a:t>
            </a:r>
          </a:p>
          <a:p>
            <a:pPr marL="914400" indent="-914400">
              <a:buNone/>
            </a:pPr>
            <a:r>
              <a:rPr lang="cs-CZ" sz="5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• Zdroj surovin a </a:t>
            </a:r>
          </a:p>
          <a:p>
            <a:pPr marL="914400" indent="-914400">
              <a:buNone/>
            </a:pPr>
            <a:r>
              <a:rPr lang="cs-CZ" sz="5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zemědělských plodin</a:t>
            </a:r>
          </a:p>
          <a:p>
            <a:pPr marL="914400" indent="-914400">
              <a:buNone/>
            </a:pPr>
            <a:endParaRPr lang="cs-CZ" sz="50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Jaký význam měly kolonie pro Anglii?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914400" indent="-914400">
              <a:buNone/>
            </a:pPr>
            <a:r>
              <a:rPr lang="cs-CZ" sz="5000" b="1" dirty="0" smtClean="0">
                <a:solidFill>
                  <a:srgbClr val="00B050"/>
                </a:solidFill>
              </a:rPr>
              <a:t>• </a:t>
            </a:r>
            <a:r>
              <a:rPr lang="cs-CZ" sz="5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Odbytiště výrobků</a:t>
            </a:r>
          </a:p>
          <a:p>
            <a:pPr marL="914400" indent="-914400">
              <a:buNone/>
            </a:pPr>
            <a:r>
              <a:rPr lang="cs-CZ" sz="5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• Zdroj surovin a </a:t>
            </a:r>
          </a:p>
          <a:p>
            <a:pPr marL="914400" indent="-914400">
              <a:buNone/>
            </a:pPr>
            <a:r>
              <a:rPr lang="cs-CZ" sz="5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zemědělských plodin</a:t>
            </a:r>
          </a:p>
          <a:p>
            <a:pPr marL="914400" indent="-914400">
              <a:buNone/>
            </a:pPr>
            <a:r>
              <a:rPr lang="cs-CZ" sz="5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• Levná pracovní síla</a:t>
            </a:r>
          </a:p>
          <a:p>
            <a:pPr marL="914400" indent="-914400">
              <a:buNone/>
            </a:pPr>
            <a:endParaRPr lang="cs-CZ" sz="50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l"/>
            <a:r>
              <a:rPr lang="cs-CZ" sz="2800" dirty="0" smtClean="0">
                <a:latin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</a:rPr>
            </a:br>
            <a:r>
              <a:rPr lang="cs-CZ" sz="3100" u="sng" dirty="0" smtClean="0">
                <a:latin typeface="Arial" pitchFamily="34" charset="0"/>
              </a:rPr>
              <a:t>Odpověz:</a:t>
            </a:r>
            <a:r>
              <a:rPr lang="cs-CZ" sz="2800" u="sng" dirty="0" smtClean="0">
                <a:latin typeface="Arial" pitchFamily="34" charset="0"/>
              </a:rPr>
              <a:t/>
            </a:r>
            <a:br>
              <a:rPr lang="cs-CZ" sz="2800" u="sng" dirty="0" smtClean="0">
                <a:latin typeface="Arial" pitchFamily="34" charset="0"/>
              </a:rPr>
            </a:b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/>
          <a:lstStyle/>
          <a:p>
            <a:pPr algn="ctr">
              <a:buNone/>
            </a:pPr>
            <a:r>
              <a:rPr lang="cs-CZ" sz="55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50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Z jakých důvodů lidé přicházeli do kolonií v Severní Americe?</a:t>
            </a:r>
            <a:r>
              <a:rPr lang="cs-CZ" sz="5000" dirty="0" smtClean="0">
                <a:latin typeface="Arial" pitchFamily="34" charset="0"/>
              </a:rPr>
              <a:t/>
            </a:r>
            <a:br>
              <a:rPr lang="cs-CZ" sz="5000" dirty="0" smtClean="0">
                <a:latin typeface="Arial" pitchFamily="34" charset="0"/>
              </a:rPr>
            </a:br>
            <a:endParaRPr lang="cs-CZ" sz="5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724942"/>
          </a:xfrm>
        </p:spPr>
        <p:txBody>
          <a:bodyPr>
            <a:normAutofit fontScale="90000"/>
          </a:bodyPr>
          <a:lstStyle/>
          <a:p>
            <a:pPr algn="l"/>
            <a:r>
              <a:rPr lang="cs-CZ" sz="31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Z jakých důvodů lidé přicházeli do kolonií v Severní Americe?</a:t>
            </a:r>
            <a:r>
              <a:rPr lang="cs-CZ" dirty="0" smtClean="0">
                <a:latin typeface="Arial" pitchFamily="34" charset="0"/>
              </a:rPr>
              <a:t/>
            </a:r>
            <a:br>
              <a:rPr lang="cs-CZ" dirty="0" smtClean="0">
                <a:latin typeface="Arial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Vyhoštění kvůli provinění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724942"/>
          </a:xfrm>
        </p:spPr>
        <p:txBody>
          <a:bodyPr>
            <a:normAutofit fontScale="90000"/>
          </a:bodyPr>
          <a:lstStyle/>
          <a:p>
            <a:pPr algn="l"/>
            <a:r>
              <a:rPr lang="cs-CZ" sz="31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Z jakých důvodů lidé přicházeli do kolonií v Severní Americe?</a:t>
            </a:r>
            <a:r>
              <a:rPr lang="cs-CZ" dirty="0" smtClean="0">
                <a:latin typeface="Arial" pitchFamily="34" charset="0"/>
              </a:rPr>
              <a:t/>
            </a:r>
            <a:br>
              <a:rPr lang="cs-CZ" dirty="0" smtClean="0">
                <a:latin typeface="Arial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Vyhoštění kvůli provinění</a:t>
            </a:r>
          </a:p>
          <a:p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Náboženské důvody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724942"/>
          </a:xfrm>
        </p:spPr>
        <p:txBody>
          <a:bodyPr>
            <a:normAutofit fontScale="90000"/>
          </a:bodyPr>
          <a:lstStyle/>
          <a:p>
            <a:pPr algn="l"/>
            <a:r>
              <a:rPr lang="cs-CZ" sz="31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Z jakých důvodů lidé přicházeli do kolonií v Severní Americe?</a:t>
            </a:r>
            <a:r>
              <a:rPr lang="cs-CZ" dirty="0" smtClean="0">
                <a:latin typeface="Arial" pitchFamily="34" charset="0"/>
              </a:rPr>
              <a:t/>
            </a:r>
            <a:br>
              <a:rPr lang="cs-CZ" dirty="0" smtClean="0">
                <a:latin typeface="Arial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Vyhoštění kvůli provinění</a:t>
            </a:r>
          </a:p>
          <a:p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Náboženské důvody</a:t>
            </a:r>
          </a:p>
          <a:p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Touha získat půdu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724942"/>
          </a:xfrm>
        </p:spPr>
        <p:txBody>
          <a:bodyPr>
            <a:normAutofit fontScale="90000"/>
          </a:bodyPr>
          <a:lstStyle/>
          <a:p>
            <a:pPr algn="l"/>
            <a:r>
              <a:rPr lang="cs-CZ" sz="31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Z jakých důvodů lidé přicházeli do kolonií v Severní Americe?</a:t>
            </a:r>
            <a:r>
              <a:rPr lang="cs-CZ" dirty="0" smtClean="0">
                <a:latin typeface="Arial" pitchFamily="34" charset="0"/>
              </a:rPr>
              <a:t/>
            </a:r>
            <a:br>
              <a:rPr lang="cs-CZ" dirty="0" smtClean="0">
                <a:latin typeface="Arial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Vyhoštění kvůli provinění</a:t>
            </a:r>
          </a:p>
          <a:p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Náboženské důvody</a:t>
            </a:r>
          </a:p>
          <a:p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Touha získat půdu</a:t>
            </a:r>
          </a:p>
          <a:p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Dobrodružství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724942"/>
          </a:xfrm>
        </p:spPr>
        <p:txBody>
          <a:bodyPr>
            <a:normAutofit fontScale="90000"/>
          </a:bodyPr>
          <a:lstStyle/>
          <a:p>
            <a:pPr algn="l"/>
            <a:r>
              <a:rPr lang="cs-CZ" sz="31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Z jakých důvodů lidé přicházeli do kolonií v Severní Americe?</a:t>
            </a:r>
            <a:r>
              <a:rPr lang="cs-CZ" dirty="0" smtClean="0">
                <a:latin typeface="Arial" pitchFamily="34" charset="0"/>
              </a:rPr>
              <a:t/>
            </a:r>
            <a:br>
              <a:rPr lang="cs-CZ" dirty="0" smtClean="0">
                <a:latin typeface="Arial" pitchFamily="34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Vyhoštění kvůli provinění</a:t>
            </a:r>
          </a:p>
          <a:p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Náboženské důvody</a:t>
            </a:r>
          </a:p>
          <a:p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Touha získat půdu</a:t>
            </a:r>
          </a:p>
          <a:p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Dobrodružství</a:t>
            </a:r>
          </a:p>
          <a:p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Možnost zbohatnutí</a:t>
            </a:r>
            <a:endParaRPr lang="cs-CZ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Doplň: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0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V roce………… byla vyhlášena nezávislost amerických osad na Velké Británii. Tento rok …………. považován za rok vzniku USA.</a:t>
            </a:r>
            <a:endParaRPr lang="cs-CZ" sz="5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Autofit/>
          </a:bodyPr>
          <a:lstStyle/>
          <a:p>
            <a:pPr algn="ctr"/>
            <a:r>
              <a:rPr lang="cs-CZ" sz="50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V roce </a:t>
            </a:r>
            <a:r>
              <a:rPr lang="cs-CZ" sz="5000" b="1" dirty="0" smtClean="0">
                <a:solidFill>
                  <a:srgbClr val="00B05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1776</a:t>
            </a:r>
            <a:r>
              <a:rPr lang="cs-CZ" sz="50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byla vyhlášena nezávislost amerických osad na Velké Británii. Tento rok  </a:t>
            </a:r>
            <a:r>
              <a:rPr lang="cs-CZ" sz="5000" b="1" dirty="0" smtClean="0">
                <a:solidFill>
                  <a:srgbClr val="00B05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je </a:t>
            </a:r>
            <a:r>
              <a:rPr lang="cs-CZ" sz="50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považován za rok vzniku USA.</a:t>
            </a:r>
            <a:endParaRPr lang="cs-CZ" sz="5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 algn="l"/>
            <a:r>
              <a:rPr lang="cs-CZ" sz="3100" dirty="0" smtClean="0">
                <a:latin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</a:rPr>
            </a:br>
            <a:r>
              <a:rPr lang="cs-CZ" sz="3100" u="sng" dirty="0" smtClean="0">
                <a:latin typeface="Arial" pitchFamily="34" charset="0"/>
              </a:rPr>
              <a:t>Odpověz:</a:t>
            </a:r>
            <a:r>
              <a:rPr lang="cs-CZ" sz="2800" u="sng" dirty="0" smtClean="0">
                <a:latin typeface="Arial" pitchFamily="34" charset="0"/>
              </a:rPr>
              <a:t/>
            </a:r>
            <a:br>
              <a:rPr lang="cs-CZ" sz="2800" u="sng" dirty="0" smtClean="0">
                <a:latin typeface="Arial" pitchFamily="34" charset="0"/>
              </a:rPr>
            </a:b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/>
          <a:lstStyle/>
          <a:p>
            <a:pPr algn="ctr">
              <a:buNone/>
            </a:pPr>
            <a:r>
              <a:rPr lang="cs-CZ" sz="60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Proč byli do Ameriky dováženi černoši?</a:t>
            </a:r>
            <a:r>
              <a:rPr lang="cs-CZ" sz="55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lang="cs-CZ" sz="5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Proč byli do Ameriky dováženi černoši?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7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 důvodu těžké práce na plantážích.</a:t>
            </a:r>
            <a:endParaRPr lang="cs-CZ" sz="7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Doplň: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85000" lnSpcReduction="10000"/>
          </a:bodyPr>
          <a:lstStyle/>
          <a:p>
            <a:pPr lvl="0" algn="just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  V severoamerických koloniích měla volební právo většina plnoletých mužů. V čele zvoleného sněmu stál ……………………………………………….., ale velmi často o různých záležitostech, týkajících se kolonií, rozhodoval</a:t>
            </a:r>
          </a:p>
          <a:p>
            <a:pPr lvl="0" algn="just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  a………………………………….</a:t>
            </a:r>
          </a:p>
          <a:p>
            <a:pPr lvl="0" algn="just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  p………………………………….</a:t>
            </a:r>
            <a:endParaRPr lang="cs-CZ" dirty="0" smtClean="0">
              <a:latin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  V severoamerických koloniích měla volební právo většina plnoletých mužů. V čele zvoleného sněmu stál </a:t>
            </a:r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panovník</a:t>
            </a:r>
            <a:r>
              <a:rPr lang="cs-CZ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, ale velmi často o různých záležitostech, týkajících se kolonií, rozhodoval</a:t>
            </a:r>
          </a:p>
          <a:p>
            <a:pPr lvl="0" algn="just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anglický</a:t>
            </a:r>
            <a:r>
              <a:rPr lang="cs-CZ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parlament.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u="sng" dirty="0" smtClean="0">
                <a:latin typeface="Arial" pitchFamily="34" charset="0"/>
                <a:cs typeface="Arial" pitchFamily="34" charset="0"/>
              </a:rPr>
              <a:t>Odpověz:</a:t>
            </a:r>
            <a:endParaRPr lang="cs-CZ" sz="2800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5500" dirty="0" smtClean="0">
                <a:latin typeface="Arial" pitchFamily="34" charset="0"/>
                <a:cs typeface="Arial" pitchFamily="34" charset="0"/>
              </a:rPr>
              <a:t>Jak se jmenoval první prezident USA?</a:t>
            </a:r>
            <a:endParaRPr lang="cs-CZ" sz="55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Jak se jmenoval první prezident USA?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5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000" b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George</a:t>
            </a:r>
            <a:r>
              <a:rPr lang="cs-CZ" sz="5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Washington</a:t>
            </a:r>
            <a:endParaRPr lang="cs-CZ" sz="5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323528" y="87599"/>
            <a:ext cx="8460432" cy="64633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ANGLIE  A  VELKÁ  BRITÁNIE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1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1. Urči, která z následujících tvrzení jsou pravdivá:</a:t>
            </a:r>
            <a:endParaRPr kumimoji="0" lang="cs-CZ" sz="1100" b="0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Nástupem Jakuba I. na anglický trůn se vlády ujal rod Stuartovců.             ANO – NE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Anglie a Skotsko nevytvořily za vlády Jakuba I. personální unii.                 ANO – NE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Karel I. vládl s pomocí parlamentu.                                                               ANO – NE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Brzy po Karlově popravě byla Anglie prohlášena za republiku.                   ANO – NE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2. Anglický parlament byl od středověku rozdělen na ……………………………………………………..………….a…………………………………….…………………………………………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1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3. Z uvedených jmen a údajů vytvoř dvojice: </a:t>
            </a:r>
            <a:endParaRPr kumimoji="0" lang="cs-CZ" sz="1100" b="0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1. Vilém III. Oranžský                                          A. snaha o obnovu absolutismu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11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2.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Anna Anglická                                           </a:t>
            </a:r>
            <a:r>
              <a:rPr kumimoji="0" lang="cs-CZ" sz="11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    B.  slavná revoluce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3. Karel II.                                                  </a:t>
            </a:r>
            <a:r>
              <a:rPr kumimoji="0" lang="cs-CZ" sz="11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        C.  vznik Velké Británie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4.Oliver Cromwell                                                D.  zákon o plavbě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4. Jaký typ monarchie vzniká, když panovník se musí řídit ústavou?...........................................................................................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5. Jaký význam měly kolonie pro Anglii? a)……………………………………………………………………………..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                                                                 b)……………………………………………………………………………..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                                                                 c)………………………………………………………………………………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1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6. Z jakých důvodů lidé přicházeli do kolonií v Severní Americe?</a:t>
            </a:r>
            <a:endParaRPr kumimoji="0" lang="cs-CZ" sz="1100" b="0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a)………………………………………………………………………………………………………………………………………….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b)…………………………………………………………………………………………………………………………………………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c)………………………………………………………………………………………………………………………………………….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7. V roce…………………… byla vyhlášena nezávislost amerických osad na Velké Británii. Tento rok </a:t>
            </a:r>
            <a:r>
              <a:rPr kumimoji="0" lang="cs-CZ" sz="11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je- není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 považován za rok vzniku USA. ( </a:t>
            </a:r>
            <a:r>
              <a:rPr kumimoji="0" lang="cs-CZ" sz="11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Zakroužkuj správný výraz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8. Proč byli do Ameriky dováženi černoši?.............................................................................................................................................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9. V severoamerických koloniích měla volební právo většina plnoletých mužů. V čele zvoleného sněmu zde  stál……………………….………………………………….., ale velmi často o různých záležitostech, týkajících se kolonií, rozhodoval a………………………………….p……………………………………..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11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10.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První prezident USA se jmenoval.........................................................................................................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369036" y="3233738"/>
          <a:ext cx="6803365" cy="1539240"/>
        </p:xfrm>
        <a:graphic>
          <a:graphicData uri="http://schemas.openxmlformats.org/drawingml/2006/table">
            <a:tbl>
              <a:tblPr firstRow="1" firstCol="1" bandRow="1"/>
              <a:tblGrid>
                <a:gridCol w="1276801"/>
                <a:gridCol w="121392"/>
                <a:gridCol w="540517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200" dirty="0" smtClean="0"/>
                        <a:t>VÁLKOVÁ, Veronika. </a:t>
                      </a:r>
                      <a:r>
                        <a:rPr lang="cs-CZ" sz="1200" i="1" dirty="0" smtClean="0"/>
                        <a:t>Dějepis 8 - novověk</a:t>
                      </a:r>
                      <a:r>
                        <a:rPr lang="cs-CZ" sz="1200" dirty="0" smtClean="0"/>
                        <a:t>. Praha: SPN, 2008, ISBN 978-80-7235-404-7. 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49072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229</TotalTime>
  <Words>827</Words>
  <Application>Microsoft Office PowerPoint</Application>
  <PresentationFormat>Předvádění na obrazovce (4:3)</PresentationFormat>
  <Paragraphs>214</Paragraphs>
  <Slides>35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35</vt:i4>
      </vt:variant>
    </vt:vector>
  </HeadingPairs>
  <TitlesOfParts>
    <vt:vector size="36" baseType="lpstr">
      <vt:lpstr>Motiv systému Office</vt:lpstr>
      <vt:lpstr>Snímek 1</vt:lpstr>
      <vt:lpstr>Anglie a Velká Británie Vznik USA</vt:lpstr>
      <vt:lpstr>Urči, která z následujících tvrzení jsou pravdivá: </vt:lpstr>
      <vt:lpstr>Urči, která z následujících tvrzení jsou pravdivá: </vt:lpstr>
      <vt:lpstr>Urči, která z následujících tvrzení jsou pravdivá: </vt:lpstr>
      <vt:lpstr>Urči, která z následujících tvrzení jsou pravdivá: </vt:lpstr>
      <vt:lpstr>Urči, která z následujících tvrzení jsou pravdivá: </vt:lpstr>
      <vt:lpstr>Doplň:</vt:lpstr>
      <vt:lpstr>Doplň:</vt:lpstr>
      <vt:lpstr>Vytvoř dvojice z uvedených jmen  a údajů: </vt:lpstr>
      <vt:lpstr>Vytvoř dvojice z uvedených jmen  a údajů: </vt:lpstr>
      <vt:lpstr>Vytvoř dvojice z uvedených jmen  a údajů: </vt:lpstr>
      <vt:lpstr>Vytvoř dvojice z uvedených jmen  a údajů: </vt:lpstr>
      <vt:lpstr>Odpověz:</vt:lpstr>
      <vt:lpstr>Jaký typ monarchie vzniká, když se panovník musí řídit ústavou?</vt:lpstr>
      <vt:lpstr>Odpověz:</vt:lpstr>
      <vt:lpstr>Jaký význam měly kolonie pro Anglii? </vt:lpstr>
      <vt:lpstr>Jaký význam měly kolonie pro Anglii? </vt:lpstr>
      <vt:lpstr>Jaký význam měly kolonie pro Anglii? </vt:lpstr>
      <vt:lpstr> Odpověz: </vt:lpstr>
      <vt:lpstr>Z jakých důvodů lidé přicházeli do kolonií v Severní Americe? </vt:lpstr>
      <vt:lpstr>Z jakých důvodů lidé přicházeli do kolonií v Severní Americe? </vt:lpstr>
      <vt:lpstr>Z jakých důvodů lidé přicházeli do kolonií v Severní Americe? </vt:lpstr>
      <vt:lpstr>Z jakých důvodů lidé přicházeli do kolonií v Severní Americe? </vt:lpstr>
      <vt:lpstr>Z jakých důvodů lidé přicházeli do kolonií v Severní Americe? </vt:lpstr>
      <vt:lpstr>Doplň:</vt:lpstr>
      <vt:lpstr>Snímek 27</vt:lpstr>
      <vt:lpstr> Odpověz: </vt:lpstr>
      <vt:lpstr>Proč byli do Ameriky dováženi černoši?</vt:lpstr>
      <vt:lpstr>Doplň:</vt:lpstr>
      <vt:lpstr>Snímek 31</vt:lpstr>
      <vt:lpstr>Odpověz:</vt:lpstr>
      <vt:lpstr>Jak se jmenoval první prezident USA?</vt:lpstr>
      <vt:lpstr>Snímek 34</vt:lpstr>
      <vt:lpstr>Snímek 35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soldanova</cp:lastModifiedBy>
  <cp:revision>19</cp:revision>
  <dcterms:created xsi:type="dcterms:W3CDTF">2012-04-04T05:08:45Z</dcterms:created>
  <dcterms:modified xsi:type="dcterms:W3CDTF">2012-06-01T08:28:33Z</dcterms:modified>
</cp:coreProperties>
</file>