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67" r:id="rId2"/>
    <p:sldId id="268" r:id="rId3"/>
    <p:sldId id="256" r:id="rId4"/>
    <p:sldId id="269" r:id="rId5"/>
    <p:sldId id="270" r:id="rId6"/>
    <p:sldId id="276" r:id="rId7"/>
    <p:sldId id="271" r:id="rId8"/>
    <p:sldId id="277" r:id="rId9"/>
    <p:sldId id="272" r:id="rId10"/>
    <p:sldId id="273" r:id="rId11"/>
    <p:sldId id="274" r:id="rId12"/>
    <p:sldId id="275" r:id="rId13"/>
    <p:sldId id="279" r:id="rId14"/>
    <p:sldId id="280" r:id="rId15"/>
    <p:sldId id="281" r:id="rId16"/>
    <p:sldId id="282" r:id="rId17"/>
    <p:sldId id="278" r:id="rId18"/>
    <p:sldId id="283" r:id="rId19"/>
    <p:sldId id="28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VY_32_INOVACE_08_Světadíly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449A294-0A00-466D-900E-08A7D4E19C79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0AB715-01A6-49D6-BE83-FE6AC41F810F}" type="presOf" srcId="{757F3AB3-0718-4624-B441-E567A8F0AB56}" destId="{333A1088-737F-45CB-B68E-254E46348037}" srcOrd="0" destOrd="0" presId="urn:microsoft.com/office/officeart/2005/8/layout/target3"/>
    <dgm:cxn modelId="{17E8C8AB-FFD4-4D2B-9AB0-0E287CBEF886}" type="presOf" srcId="{D8197B8C-B260-4A16-BDF4-0947B075E274}" destId="{25B08C86-7E15-44DC-BE7F-FFB55DD49D12}" srcOrd="0" destOrd="0" presId="urn:microsoft.com/office/officeart/2005/8/layout/target3"/>
    <dgm:cxn modelId="{2BCE6F69-9680-42F0-8408-7158C84DA055}" type="presOf" srcId="{D8197B8C-B260-4A16-BDF4-0947B075E274}" destId="{5A5FFA88-C948-4069-8E93-59FA12366E83}" srcOrd="1" destOrd="0" presId="urn:microsoft.com/office/officeart/2005/8/layout/target3"/>
    <dgm:cxn modelId="{88FE44F3-F266-4EA0-844D-29CD56AB7846}" type="presOf" srcId="{B651F6E3-6281-48DB-9319-2AEAFDAE7572}" destId="{619D679B-A015-4ECF-8348-D1034C574F40}" srcOrd="0" destOrd="0" presId="urn:microsoft.com/office/officeart/2005/8/layout/target3"/>
    <dgm:cxn modelId="{4E62319F-A929-44A0-BA67-6D7343C9DB94}" type="presOf" srcId="{D1D4F407-5343-4D3F-B5B9-D407B03CAEB4}" destId="{AED2198E-93D5-4001-81B4-73124B309672}" srcOrd="1" destOrd="0" presId="urn:microsoft.com/office/officeart/2005/8/layout/target3"/>
    <dgm:cxn modelId="{8B8CDCD3-C691-49CF-8883-66F282F1CACE}" type="presOf" srcId="{B651F6E3-6281-48DB-9319-2AEAFDAE7572}" destId="{6BB5E863-4638-4E1D-BFDE-399D028AC4ED}" srcOrd="1" destOrd="0" presId="urn:microsoft.com/office/officeart/2005/8/layout/target3"/>
    <dgm:cxn modelId="{AC501773-E811-4F91-ACF3-0A83C85E31A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3E04627-EF9E-4746-A985-4113A714C97E}" type="presOf" srcId="{D1D4F407-5343-4D3F-B5B9-D407B03CAEB4}" destId="{D005CE8C-CC26-4C3E-AC11-E15060ECD759}" srcOrd="0" destOrd="0" presId="urn:microsoft.com/office/officeart/2005/8/layout/target3"/>
    <dgm:cxn modelId="{22F7643A-EC40-4FD1-8EFE-F332649E415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5B5F47-863E-420B-ADFD-74B34EC2B828}" type="presOf" srcId="{4C35D32F-0EAB-4CD7-82EE-45574DC2A586}" destId="{8BEBB6EC-1DAA-4CAC-8A25-BC0FCBD5DBD5}" srcOrd="0" destOrd="0" presId="urn:microsoft.com/office/officeart/2005/8/layout/target3"/>
    <dgm:cxn modelId="{3E12EF3C-C280-4C21-8445-9B525223076D}" type="presParOf" srcId="{333A1088-737F-45CB-B68E-254E46348037}" destId="{F5ABB229-8D3B-4694-996A-96F23CF14429}" srcOrd="0" destOrd="0" presId="urn:microsoft.com/office/officeart/2005/8/layout/target3"/>
    <dgm:cxn modelId="{E85CAFC1-3EF9-454A-88E0-61D81F0F8ECD}" type="presParOf" srcId="{333A1088-737F-45CB-B68E-254E46348037}" destId="{F41139FD-01EE-4571-8B17-4FB00FC51163}" srcOrd="1" destOrd="0" presId="urn:microsoft.com/office/officeart/2005/8/layout/target3"/>
    <dgm:cxn modelId="{7FB1C263-A264-461E-BC34-FA3BBE188DA2}" type="presParOf" srcId="{333A1088-737F-45CB-B68E-254E46348037}" destId="{D005CE8C-CC26-4C3E-AC11-E15060ECD759}" srcOrd="2" destOrd="0" presId="urn:microsoft.com/office/officeart/2005/8/layout/target3"/>
    <dgm:cxn modelId="{04FA3DFD-A029-4693-ACAF-8293BE645F4A}" type="presParOf" srcId="{333A1088-737F-45CB-B68E-254E46348037}" destId="{2C702D82-9B77-49B7-9568-BB8EB47C3372}" srcOrd="3" destOrd="0" presId="urn:microsoft.com/office/officeart/2005/8/layout/target3"/>
    <dgm:cxn modelId="{6120D9E7-B6D8-4A80-BF22-F958F9BF276A}" type="presParOf" srcId="{333A1088-737F-45CB-B68E-254E46348037}" destId="{A52A0455-90FF-4808-ABD0-F02540D31D5A}" srcOrd="4" destOrd="0" presId="urn:microsoft.com/office/officeart/2005/8/layout/target3"/>
    <dgm:cxn modelId="{6399F7E6-15B4-42AC-8DF4-6C7CFF9BFB66}" type="presParOf" srcId="{333A1088-737F-45CB-B68E-254E46348037}" destId="{6140AFEC-043D-4C43-A2F9-D0F5331DF3A3}" srcOrd="5" destOrd="0" presId="urn:microsoft.com/office/officeart/2005/8/layout/target3"/>
    <dgm:cxn modelId="{1027CDBA-0DB1-4D56-A235-7C997DC08E68}" type="presParOf" srcId="{333A1088-737F-45CB-B68E-254E46348037}" destId="{9358AC05-5D7D-4327-9F80-1AD486AEA664}" srcOrd="6" destOrd="0" presId="urn:microsoft.com/office/officeart/2005/8/layout/target3"/>
    <dgm:cxn modelId="{FE14F3FC-9BE0-486A-A043-A7154A920F96}" type="presParOf" srcId="{333A1088-737F-45CB-B68E-254E46348037}" destId="{313FC574-E1CD-4FB4-B054-0B805CE0447D}" srcOrd="7" destOrd="0" presId="urn:microsoft.com/office/officeart/2005/8/layout/target3"/>
    <dgm:cxn modelId="{E7FF1B49-2EBB-4C75-B0A4-3A716803CE17}" type="presParOf" srcId="{333A1088-737F-45CB-B68E-254E46348037}" destId="{619D679B-A015-4ECF-8348-D1034C574F40}" srcOrd="8" destOrd="0" presId="urn:microsoft.com/office/officeart/2005/8/layout/target3"/>
    <dgm:cxn modelId="{DFC86211-DA22-40C7-B0BE-7670400E52E8}" type="presParOf" srcId="{333A1088-737F-45CB-B68E-254E46348037}" destId="{322283A8-4A27-4CDA-BAE3-F381106A9174}" srcOrd="9" destOrd="0" presId="urn:microsoft.com/office/officeart/2005/8/layout/target3"/>
    <dgm:cxn modelId="{4F7BB2B2-D269-48FD-89C7-68E0761CA6DE}" type="presParOf" srcId="{333A1088-737F-45CB-B68E-254E46348037}" destId="{FFC9F71D-1B4F-4AD9-A4A6-86ADEFC8AF5C}" srcOrd="10" destOrd="0" presId="urn:microsoft.com/office/officeart/2005/8/layout/target3"/>
    <dgm:cxn modelId="{911C5364-7842-48C5-926E-9E10C191B169}" type="presParOf" srcId="{333A1088-737F-45CB-B68E-254E46348037}" destId="{25B08C86-7E15-44DC-BE7F-FFB55DD49D12}" srcOrd="11" destOrd="0" presId="urn:microsoft.com/office/officeart/2005/8/layout/target3"/>
    <dgm:cxn modelId="{9531D8C5-C062-47A3-B17E-388431D3E380}" type="presParOf" srcId="{333A1088-737F-45CB-B68E-254E46348037}" destId="{76644BE8-9D7C-4C09-B250-3D10AF48CBB7}" srcOrd="12" destOrd="0" presId="urn:microsoft.com/office/officeart/2005/8/layout/target3"/>
    <dgm:cxn modelId="{EB7AD245-8201-44F0-A04F-22E6CC9EB6AE}" type="presParOf" srcId="{333A1088-737F-45CB-B68E-254E46348037}" destId="{EE85B701-7295-41C0-BA7A-34D3756A2AE6}" srcOrd="13" destOrd="0" presId="urn:microsoft.com/office/officeart/2005/8/layout/target3"/>
    <dgm:cxn modelId="{E84C027D-B006-493C-BB6B-E592DC63A999}" type="presParOf" srcId="{333A1088-737F-45CB-B68E-254E46348037}" destId="{8BEBB6EC-1DAA-4CAC-8A25-BC0FCBD5DBD5}" srcOrd="14" destOrd="0" presId="urn:microsoft.com/office/officeart/2005/8/layout/target3"/>
    <dgm:cxn modelId="{B7708465-AC4A-4487-AEAF-D75BA8668766}" type="presParOf" srcId="{333A1088-737F-45CB-B68E-254E46348037}" destId="{AED2198E-93D5-4001-81B4-73124B309672}" srcOrd="15" destOrd="0" presId="urn:microsoft.com/office/officeart/2005/8/layout/target3"/>
    <dgm:cxn modelId="{B3864F88-B78E-40FD-AB4A-9748276A8BAC}" type="presParOf" srcId="{333A1088-737F-45CB-B68E-254E46348037}" destId="{2BE915AB-18AA-4053-B92C-3BFC9ED204BB}" srcOrd="16" destOrd="0" presId="urn:microsoft.com/office/officeart/2005/8/layout/target3"/>
    <dgm:cxn modelId="{035F87C1-4E11-4DC3-BDCB-B2C4ABF94792}" type="presParOf" srcId="{333A1088-737F-45CB-B68E-254E46348037}" destId="{6BB5E863-4638-4E1D-BFDE-399D028AC4ED}" srcOrd="17" destOrd="0" presId="urn:microsoft.com/office/officeart/2005/8/layout/target3"/>
    <dgm:cxn modelId="{2EE3419B-FD80-4101-A56B-7991C523CEFC}" type="presParOf" srcId="{333A1088-737F-45CB-B68E-254E46348037}" destId="{5A5FFA88-C948-4069-8E93-59FA12366E83}" srcOrd="18" destOrd="0" presId="urn:microsoft.com/office/officeart/2005/8/layout/target3"/>
    <dgm:cxn modelId="{EF0A50E3-7198-4521-BEA0-42971755C3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VY_32_INOVACE_08_Světadíly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404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404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F94951CD-F254-4DEE-87B4-5B0D6ABBC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07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47D65-565E-4C2F-B066-DD497D4F5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537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9EEF17-7A12-4986-B6F2-FDA31B8226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535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DD6BB-D109-4095-BA2E-2AE5892A7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008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788513-6D15-437A-AF59-BF4A0B82C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161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9B76B9-26A8-4888-966C-B59884CDB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504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CFACF9-91F3-43DA-8149-5EE87DC66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520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A9AAC-B494-4961-9C3A-C55D46C33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305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15C17-3FD7-4051-8EC8-19C465387D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723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6F0973-D7B5-4F09-B4F7-B68CD7B55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666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B88ACF-48DE-4072-8EBE-CF8383304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381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301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02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02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33EC1D1-9B2D-43E1-8BD7-E55E9EE79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682/469/639a9886b6_44134064_o2.jpg" TargetMode="External"/><Relationship Id="rId3" Type="http://schemas.openxmlformats.org/officeDocument/2006/relationships/hyperlink" Target="http://www.4zscheb.cz/elearning/zemepislearning/asie%202/obrazky/pohoriasie.jpg" TargetMode="External"/><Relationship Id="rId7" Type="http://schemas.openxmlformats.org/officeDocument/2006/relationships/hyperlink" Target="http://old.cykloturistika.cz/clanky/99/8/ussuri.jpg" TargetMode="External"/><Relationship Id="rId2" Type="http://schemas.openxmlformats.org/officeDocument/2006/relationships/hyperlink" Target="http://www.quido.cz/priroda/obrazky/k2_1_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uilding-traveling.blogspot.com/2011/07/river-indus.html" TargetMode="External"/><Relationship Id="rId11" Type="http://schemas.openxmlformats.org/officeDocument/2006/relationships/hyperlink" Target="http://www.ludmilka.estranky.cz/img/picture/4247/bajkal.jpg" TargetMode="External"/><Relationship Id="rId5" Type="http://schemas.openxmlformats.org/officeDocument/2006/relationships/hyperlink" Target="http://www.4zscheb.cz/elearning/zemepislearning/asie4/obrazky/mapavodstva.jpg" TargetMode="External"/><Relationship Id="rId10" Type="http://schemas.openxmlformats.org/officeDocument/2006/relationships/hyperlink" Target="http://als.wikipedia.org/wiki/Datei:Caspian_Sea_in_Mazandaran.jpg" TargetMode="External"/><Relationship Id="rId4" Type="http://schemas.openxmlformats.org/officeDocument/2006/relationships/hyperlink" Target="http://pixdaus.com/pics/1227907470HlVbxQp.jpg" TargetMode="External"/><Relationship Id="rId9" Type="http://schemas.openxmlformats.org/officeDocument/2006/relationships/hyperlink" Target="http://academic.evergreen.edu/g/grossmaz/newsea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vychod.cz/images/aimages/aral5.jpg" TargetMode="External"/><Relationship Id="rId3" Type="http://schemas.openxmlformats.org/officeDocument/2006/relationships/hyperlink" Target="http://www.inlajn.cz/foto/bajkal/bajkal3.jpg" TargetMode="External"/><Relationship Id="rId7" Type="http://schemas.openxmlformats.org/officeDocument/2006/relationships/hyperlink" Target="http://www.tyden.cz/obrazek/4a5b4621916b0/aral-vyvoj-4a5b46d66c396_543x338.jpg" TargetMode="External"/><Relationship Id="rId2" Type="http://schemas.openxmlformats.org/officeDocument/2006/relationships/hyperlink" Target="http://nd01.jxs.cz/479/078/80786259a8_8519149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ldb.ilec.or.jp/LocationMap.asp?lat=45.74&amp;lon=76.42" TargetMode="External"/><Relationship Id="rId11" Type="http://schemas.openxmlformats.org/officeDocument/2006/relationships/hyperlink" Target="http://rozkvet.cz/shop/podstranky_shopu/drnona/662924.jpg" TargetMode="External"/><Relationship Id="rId5" Type="http://schemas.openxmlformats.org/officeDocument/2006/relationships/hyperlink" Target="http://upload.wikimedia.org/wikipedia/commons/d/d2/Lake_Balkhash_May_2007_1.JPG" TargetMode="External"/><Relationship Id="rId10" Type="http://schemas.openxmlformats.org/officeDocument/2006/relationships/hyperlink" Target="http://www.topprodukt.cz/img2/deadsea3.jpg" TargetMode="External"/><Relationship Id="rId4" Type="http://schemas.openxmlformats.org/officeDocument/2006/relationships/hyperlink" Target="http://lt.wikipedia.org/wiki/Balcha%C5%A1as" TargetMode="External"/><Relationship Id="rId9" Type="http://schemas.openxmlformats.org/officeDocument/2006/relationships/hyperlink" Target="http://zpravy.idnes.cz/aralske-jezero-umira-i-oziva-prohlednete-si-satelitni-animaci-p6j-/zahranicni.aspx?c=A090713_113230_vedatech_j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03412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3708400" y="908050"/>
            <a:ext cx="4654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>
                <a:latin typeface="Arial" charset="0"/>
              </a:rPr>
              <a:t>ZŠ a MŠ Osoblaha, příspěvková organizace</a:t>
            </a:r>
          </a:p>
        </p:txBody>
      </p:sp>
      <p:sp>
        <p:nvSpPr>
          <p:cNvPr id="3077" name="Text Box 7"/>
          <p:cNvSpPr txBox="1">
            <a:spLocks noChangeArrowheads="1"/>
          </p:cNvSpPr>
          <p:nvPr/>
        </p:nvSpPr>
        <p:spPr bwMode="auto">
          <a:xfrm>
            <a:off x="2895600" y="1289050"/>
            <a:ext cx="1873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>
                <a:latin typeface="Arial" charset="0"/>
              </a:rPr>
              <a:t>Alena Carbolová</a:t>
            </a:r>
          </a:p>
        </p:txBody>
      </p:sp>
      <p:sp>
        <p:nvSpPr>
          <p:cNvPr id="3079" name="Text Box 9"/>
          <p:cNvSpPr txBox="1">
            <a:spLocks noChangeArrowheads="1"/>
          </p:cNvSpPr>
          <p:nvPr/>
        </p:nvSpPr>
        <p:spPr bwMode="auto">
          <a:xfrm>
            <a:off x="2771775" y="2133600"/>
            <a:ext cx="63350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dirty="0" smtClean="0">
                <a:latin typeface="Arial" charset="0"/>
              </a:rPr>
              <a:t>Asie</a:t>
            </a:r>
            <a:endParaRPr lang="cs-CZ" dirty="0">
              <a:latin typeface="Arial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95936" y="378904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Povrch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55171"/>
              </p:ext>
            </p:extLst>
          </p:nvPr>
        </p:nvGraphicFramePr>
        <p:xfrm>
          <a:off x="1331913" y="2205038"/>
          <a:ext cx="6408738" cy="2481262"/>
        </p:xfrm>
        <a:graphic>
          <a:graphicData uri="http://schemas.openxmlformats.org/drawingml/2006/table">
            <a:tbl>
              <a:tblPr/>
              <a:tblGrid>
                <a:gridCol w="3204369"/>
                <a:gridCol w="3204369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prosinec 2011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738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 této prezentaci se žáci seznámí s povrchem Asie. Její součástí je vyhledávání  nově získaných informací na mapě. 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             ASIE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Povrch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7793037" cy="1462087"/>
          </a:xfrm>
        </p:spPr>
        <p:txBody>
          <a:bodyPr/>
          <a:lstStyle/>
          <a:p>
            <a:r>
              <a:rPr lang="cs-CZ" dirty="0" smtClean="0"/>
              <a:t>Nížiny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Mezopotámská nížina</a:t>
            </a:r>
          </a:p>
          <a:p>
            <a:r>
              <a:rPr lang="cs-CZ" dirty="0" err="1" smtClean="0"/>
              <a:t>Turanská</a:t>
            </a:r>
            <a:r>
              <a:rPr lang="cs-CZ" dirty="0" smtClean="0"/>
              <a:t> nížina</a:t>
            </a:r>
          </a:p>
          <a:p>
            <a:r>
              <a:rPr lang="cs-CZ" dirty="0" err="1" smtClean="0"/>
              <a:t>Indoganžská</a:t>
            </a:r>
            <a:r>
              <a:rPr lang="cs-CZ" dirty="0" smtClean="0"/>
              <a:t> nížina</a:t>
            </a:r>
          </a:p>
          <a:p>
            <a:r>
              <a:rPr lang="cs-CZ" dirty="0" smtClean="0"/>
              <a:t>Velká čínská nížina</a:t>
            </a:r>
          </a:p>
          <a:p>
            <a:r>
              <a:rPr lang="cs-CZ" dirty="0" err="1" smtClean="0"/>
              <a:t>Severosibiřská</a:t>
            </a:r>
            <a:r>
              <a:rPr lang="cs-CZ" dirty="0" smtClean="0"/>
              <a:t> nížina</a:t>
            </a:r>
          </a:p>
          <a:p>
            <a:r>
              <a:rPr lang="cs-CZ" dirty="0" smtClean="0"/>
              <a:t>Západosibiřská rovina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Himaláje – Mount Everest – 8848m</a:t>
            </a:r>
          </a:p>
          <a:p>
            <a:r>
              <a:rPr lang="cs-CZ" dirty="0" smtClean="0"/>
              <a:t>Pamír</a:t>
            </a:r>
          </a:p>
          <a:p>
            <a:r>
              <a:rPr lang="cs-CZ" dirty="0" err="1" smtClean="0"/>
              <a:t>Ťan</a:t>
            </a:r>
            <a:r>
              <a:rPr lang="cs-CZ" dirty="0" smtClean="0"/>
              <a:t> – </a:t>
            </a:r>
            <a:r>
              <a:rPr lang="cs-CZ" dirty="0" err="1" smtClean="0"/>
              <a:t>šan</a:t>
            </a:r>
            <a:endParaRPr lang="cs-CZ" dirty="0" smtClean="0"/>
          </a:p>
          <a:p>
            <a:r>
              <a:rPr lang="cs-CZ" dirty="0" smtClean="0"/>
              <a:t>Altaj</a:t>
            </a:r>
          </a:p>
          <a:p>
            <a:r>
              <a:rPr lang="cs-CZ" dirty="0" smtClean="0"/>
              <a:t>Hindúkuš</a:t>
            </a:r>
          </a:p>
          <a:p>
            <a:r>
              <a:rPr lang="cs-CZ" dirty="0" smtClean="0"/>
              <a:t>Velký Kavkaz</a:t>
            </a:r>
          </a:p>
          <a:p>
            <a:r>
              <a:rPr lang="cs-CZ" dirty="0" smtClean="0"/>
              <a:t>Ural</a:t>
            </a:r>
          </a:p>
          <a:p>
            <a:r>
              <a:rPr lang="cs-CZ" dirty="0" err="1" smtClean="0"/>
              <a:t>Karakoram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90457"/>
            <a:ext cx="3240360" cy="390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623731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1.Himaláje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62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5" y="2060848"/>
            <a:ext cx="6088232" cy="390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59632" y="54452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86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Gobi</a:t>
            </a:r>
          </a:p>
          <a:p>
            <a:r>
              <a:rPr lang="cs-CZ" dirty="0" smtClean="0"/>
              <a:t>Pouště na Arabském  poloostrově</a:t>
            </a:r>
          </a:p>
          <a:p>
            <a:r>
              <a:rPr lang="cs-CZ" dirty="0" smtClean="0"/>
              <a:t>Taklamakan</a:t>
            </a:r>
          </a:p>
          <a:p>
            <a:r>
              <a:rPr lang="cs-CZ" dirty="0" smtClean="0"/>
              <a:t>Karakum, Kyzylkum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903" y="4368052"/>
            <a:ext cx="4464496" cy="2484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6381328"/>
            <a:ext cx="1146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Gobi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37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08018"/>
            <a:ext cx="7272808" cy="5552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5245" y="214313"/>
            <a:ext cx="7525518" cy="793705"/>
          </a:xfrm>
        </p:spPr>
        <p:txBody>
          <a:bodyPr/>
          <a:lstStyle/>
          <a:p>
            <a:pPr algn="ctr"/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09329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26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Indický oceán</a:t>
            </a:r>
          </a:p>
          <a:p>
            <a:pPr lvl="1"/>
            <a:r>
              <a:rPr lang="cs-CZ" dirty="0" smtClean="0"/>
              <a:t>Indus</a:t>
            </a:r>
          </a:p>
          <a:p>
            <a:pPr lvl="1"/>
            <a:r>
              <a:rPr lang="cs-CZ" dirty="0" smtClean="0"/>
              <a:t>Ganga</a:t>
            </a:r>
          </a:p>
          <a:p>
            <a:pPr lvl="1"/>
            <a:r>
              <a:rPr lang="cs-CZ" dirty="0" smtClean="0"/>
              <a:t>Eufrat</a:t>
            </a:r>
          </a:p>
          <a:p>
            <a:pPr lvl="1"/>
            <a:r>
              <a:rPr lang="cs-CZ" dirty="0" smtClean="0"/>
              <a:t>Tigris</a:t>
            </a:r>
          </a:p>
          <a:p>
            <a:pPr lvl="1"/>
            <a:r>
              <a:rPr lang="cs-CZ" dirty="0" smtClean="0"/>
              <a:t>Brahmaputra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5733256"/>
            <a:ext cx="1264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Indus</a:t>
            </a:r>
            <a:endParaRPr lang="cs-CZ" dirty="0"/>
          </a:p>
        </p:txBody>
      </p:sp>
      <p:pic>
        <p:nvPicPr>
          <p:cNvPr id="1026" name="Picture 2" descr="http://4.bp.blogspot.com/-yxfoWWVP0pE/TjOhKA41TKI/AAAAAAAAAmM/A9JG8-xzs7c/s320/x+%252817%25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96952"/>
            <a:ext cx="4158174" cy="310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94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371600" y="2017713"/>
            <a:ext cx="7772400" cy="4114800"/>
          </a:xfrm>
        </p:spPr>
        <p:txBody>
          <a:bodyPr/>
          <a:lstStyle/>
          <a:p>
            <a:r>
              <a:rPr lang="cs-CZ" dirty="0" smtClean="0"/>
              <a:t>Tichý oceán</a:t>
            </a:r>
          </a:p>
          <a:p>
            <a:pPr lvl="1"/>
            <a:r>
              <a:rPr lang="cs-CZ" dirty="0" smtClean="0"/>
              <a:t>Mekong</a:t>
            </a:r>
          </a:p>
          <a:p>
            <a:pPr lvl="1"/>
            <a:r>
              <a:rPr lang="cs-CZ" dirty="0" err="1" smtClean="0"/>
              <a:t>Huang</a:t>
            </a:r>
            <a:r>
              <a:rPr lang="cs-CZ" dirty="0" smtClean="0"/>
              <a:t> He</a:t>
            </a:r>
          </a:p>
          <a:p>
            <a:pPr lvl="1"/>
            <a:r>
              <a:rPr lang="cs-CZ" dirty="0" err="1" smtClean="0"/>
              <a:t>Chang</a:t>
            </a:r>
            <a:r>
              <a:rPr lang="cs-CZ" dirty="0" smtClean="0"/>
              <a:t> </a:t>
            </a:r>
            <a:r>
              <a:rPr lang="cs-CZ" dirty="0" err="1" smtClean="0"/>
              <a:t>Jiang</a:t>
            </a:r>
            <a:r>
              <a:rPr lang="cs-CZ" dirty="0" smtClean="0"/>
              <a:t> – nejdelší v Asii (3. na světě)</a:t>
            </a:r>
          </a:p>
          <a:p>
            <a:pPr lvl="1"/>
            <a:r>
              <a:rPr lang="cs-CZ" dirty="0" smtClean="0"/>
              <a:t>Amur</a:t>
            </a:r>
            <a:endParaRPr lang="cs-CZ" dirty="0"/>
          </a:p>
          <a:p>
            <a:pPr lvl="2"/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21088"/>
            <a:ext cx="3600400" cy="2388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2627783" y="6133946"/>
            <a:ext cx="1080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Amur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566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371600" y="2017713"/>
            <a:ext cx="7772400" cy="4114800"/>
          </a:xfrm>
        </p:spPr>
        <p:txBody>
          <a:bodyPr/>
          <a:lstStyle/>
          <a:p>
            <a:r>
              <a:rPr lang="cs-CZ" dirty="0" smtClean="0"/>
              <a:t>Severní ledový oceán</a:t>
            </a:r>
          </a:p>
          <a:p>
            <a:pPr lvl="1"/>
            <a:r>
              <a:rPr lang="cs-CZ" dirty="0" smtClean="0"/>
              <a:t>Lena</a:t>
            </a:r>
          </a:p>
          <a:p>
            <a:pPr lvl="1"/>
            <a:r>
              <a:rPr lang="cs-CZ" dirty="0" smtClean="0"/>
              <a:t>Jenisej</a:t>
            </a:r>
          </a:p>
          <a:p>
            <a:pPr lvl="1"/>
            <a:r>
              <a:rPr lang="cs-CZ" dirty="0" smtClean="0"/>
              <a:t>Ob</a:t>
            </a:r>
          </a:p>
          <a:p>
            <a:pPr lvl="1"/>
            <a:r>
              <a:rPr lang="cs-CZ" dirty="0" smtClean="0"/>
              <a:t>Angara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24944"/>
            <a:ext cx="4536504" cy="3402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59492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Lena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937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Kaspické (moře) – největší na světě</a:t>
            </a:r>
          </a:p>
          <a:p>
            <a:r>
              <a:rPr lang="cs-CZ" dirty="0" smtClean="0"/>
              <a:t>Bajkal – nejhlubší na světě</a:t>
            </a:r>
          </a:p>
          <a:p>
            <a:r>
              <a:rPr lang="cs-CZ" dirty="0" smtClean="0"/>
              <a:t>Balchaš – sladká i slaná voda</a:t>
            </a:r>
          </a:p>
          <a:p>
            <a:r>
              <a:rPr lang="cs-CZ" dirty="0" smtClean="0"/>
              <a:t>Aralské – slané, vysychá</a:t>
            </a:r>
          </a:p>
          <a:p>
            <a:r>
              <a:rPr lang="cs-CZ" dirty="0" smtClean="0"/>
              <a:t>Mrtvé moře – nejslanější jezero světa, nejníže položené místo na světě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2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Kaspické moře  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905" y="750386"/>
            <a:ext cx="3532692" cy="2453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88024" y="27809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58772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2050" name="Picture 2" descr="http://upload.wikimedia.org/wikipedia/commons/2/2d/Caspian_Sea_in_Mazandara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717032"/>
            <a:ext cx="4608512" cy="27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31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Bajkal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4786"/>
            <a:ext cx="2971800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263" y="2975320"/>
            <a:ext cx="4464496" cy="3352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1230"/>
            <a:ext cx="3444974" cy="2388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78263" y="2204864"/>
            <a:ext cx="509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958572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5773906"/>
            <a:ext cx="684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5958572"/>
            <a:ext cx="684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538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Balchaš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398" y="3550006"/>
            <a:ext cx="257175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72533"/>
            <a:ext cx="4200466" cy="315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273" y="799042"/>
            <a:ext cx="2286000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24928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56041" y="5805264"/>
            <a:ext cx="719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929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Aralské jezero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189" y="621446"/>
            <a:ext cx="3609447" cy="2246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165118"/>
            <a:ext cx="3331257" cy="3331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7984" y="2389530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16.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0932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70808" y="6093296"/>
            <a:ext cx="557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7" name="Picture 4" descr="Aralské jezer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5" y="4077024"/>
            <a:ext cx="43815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29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10793"/>
            <a:ext cx="4842878" cy="299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309494" cy="622399"/>
          </a:xfrm>
        </p:spPr>
        <p:txBody>
          <a:bodyPr/>
          <a:lstStyle/>
          <a:p>
            <a:pPr algn="ctr"/>
            <a:r>
              <a:rPr lang="cs-CZ" dirty="0" smtClean="0"/>
              <a:t>Mrtvé moře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024447"/>
            <a:ext cx="4744763" cy="2676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4088" y="35730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0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2688" y="2017712"/>
            <a:ext cx="7772400" cy="465164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http</a:t>
            </a:r>
            <a:r>
              <a:rPr lang="cs-CZ" sz="18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://</a:t>
            </a: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www.quido.cz/priroda/obrazky/k2_1_v.jpg</a:t>
            </a:r>
            <a:endParaRPr lang="cs-CZ" sz="18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www.4zscheb.cz/elearning/zemepislearning/asie%202/obrazky/pohoriasie.jpg</a:t>
            </a: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4"/>
              </a:rPr>
              <a:t>http://</a:t>
            </a: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4"/>
              </a:rPr>
              <a:t>pixdaus.com/pics/1227907470HlVbxQp.jpg</a:t>
            </a:r>
            <a:endParaRPr lang="cs-CZ" sz="18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  <a:hlinkClick r:id="rId5"/>
              </a:rPr>
              <a:t>http://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5"/>
              </a:rPr>
              <a:t>www.4zscheb.cz/elearning/zemepislearning/asie4/obrazky/mapavodstva.jpg</a:t>
            </a: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  <a:hlinkClick r:id="rId6"/>
              </a:rPr>
              <a:t>http://building-traveling.blogspot.com/2011/07/river-indus.html</a:t>
            </a: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7"/>
              </a:rPr>
              <a:t>http</a:t>
            </a:r>
            <a:r>
              <a:rPr lang="cs-CZ" sz="18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7"/>
              </a:rPr>
              <a:t>://</a:t>
            </a: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7"/>
              </a:rPr>
              <a:t>old.cykloturistika.cz/clanky/99/8/ussuri.jpg</a:t>
            </a:r>
            <a:endParaRPr lang="cs-CZ" sz="18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8"/>
              </a:rPr>
              <a:t>http://</a:t>
            </a: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8"/>
              </a:rPr>
              <a:t>nd01.jxs.cz/682/469/639a9886b6_44134064_o2.jpg</a:t>
            </a:r>
            <a:endParaRPr lang="cs-CZ" sz="18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9"/>
              </a:rPr>
              <a:t>http://</a:t>
            </a: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9"/>
              </a:rPr>
              <a:t>academic.evergreen.edu/g/grossmaz/newsea.jpg</a:t>
            </a:r>
            <a:endParaRPr lang="cs-CZ" sz="18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0"/>
              </a:rPr>
              <a:t>http://als.wikipedia.org/wiki/Datei:Caspian_Sea_in_Mazandaran.jpg</a:t>
            </a:r>
            <a:endParaRPr lang="cs-CZ" sz="18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1"/>
              </a:rPr>
              <a:t>http</a:t>
            </a:r>
            <a:r>
              <a:rPr lang="cs-CZ" sz="18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1"/>
              </a:rPr>
              <a:t>://</a:t>
            </a:r>
            <a:r>
              <a:rPr lang="cs-CZ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1"/>
              </a:rPr>
              <a:t>www.ludmilka.estranky.cz/img/picture/4247/bajkal.jpg</a:t>
            </a:r>
            <a:endParaRPr lang="cs-CZ" sz="18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1400" u="sng" dirty="0" smtClean="0"/>
          </a:p>
          <a:p>
            <a:pPr marL="514350" indent="-514350">
              <a:buFont typeface="+mj-lt"/>
              <a:buAutoNum type="arabicPeriod"/>
            </a:pPr>
            <a:endParaRPr lang="cs-CZ" sz="1400" u="sng" dirty="0" smtClean="0"/>
          </a:p>
          <a:p>
            <a:pPr marL="514350" indent="-514350">
              <a:buFont typeface="+mj-lt"/>
              <a:buAutoNum type="arabicPeriod"/>
            </a:pPr>
            <a:endParaRPr lang="cs-CZ" sz="1400" u="sng" dirty="0" smtClean="0"/>
          </a:p>
          <a:p>
            <a:pPr marL="514350" indent="-514350">
              <a:buFont typeface="+mj-lt"/>
              <a:buAutoNum type="arabicPeriod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5894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988840"/>
            <a:ext cx="7772400" cy="4114800"/>
          </a:xfrm>
        </p:spPr>
        <p:txBody>
          <a:bodyPr/>
          <a:lstStyle/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2"/>
              </a:rPr>
              <a:t>http://nd01.jxs.cz/479/078/80786259a8_8519149_o2.jpg</a:t>
            </a:r>
            <a:endParaRPr lang="cs-CZ" sz="1800" u="sng" dirty="0"/>
          </a:p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www.inlajn.cz/foto/bajkal/bajkal3.jpg</a:t>
            </a:r>
            <a:endParaRPr lang="cs-CZ" sz="1800" u="sng" dirty="0" smtClean="0"/>
          </a:p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4"/>
              </a:rPr>
              <a:t>http://lt.wikipedia.org/wiki/Balcha%C5%A1as</a:t>
            </a:r>
            <a:endParaRPr lang="cs-CZ" sz="1800" u="sng" dirty="0"/>
          </a:p>
          <a:p>
            <a:pPr>
              <a:buFont typeface="+mj-lt"/>
              <a:buAutoNum type="arabicPeriod" startAt="11"/>
            </a:pPr>
            <a:r>
              <a:rPr lang="cs-CZ" sz="1800" u="sng" dirty="0" smtClean="0">
                <a:hlinkClick r:id="rId5"/>
              </a:rPr>
              <a:t>http</a:t>
            </a:r>
            <a:r>
              <a:rPr lang="cs-CZ" sz="1800" u="sng" dirty="0">
                <a:hlinkClick r:id="rId5"/>
              </a:rPr>
              <a:t>://upload.wikimedia.org/wikipedia/commons/d/d2/Lake_Balkhash_May_2007_1.JPG</a:t>
            </a:r>
            <a:endParaRPr lang="cs-CZ" sz="1800" u="sng" dirty="0"/>
          </a:p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6"/>
              </a:rPr>
              <a:t>http://</a:t>
            </a:r>
            <a:r>
              <a:rPr lang="cs-CZ" sz="1800" u="sng" dirty="0" smtClean="0">
                <a:hlinkClick r:id="rId6"/>
              </a:rPr>
              <a:t>wldb.ilec.or.jp/LocationMap.asp?lat=45.74&amp;lon=76.42</a:t>
            </a:r>
            <a:endParaRPr lang="cs-CZ" sz="1800" u="sng" dirty="0" smtClean="0"/>
          </a:p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7"/>
              </a:rPr>
              <a:t>http://</a:t>
            </a:r>
            <a:r>
              <a:rPr lang="cs-CZ" sz="1800" u="sng" dirty="0" smtClean="0">
                <a:hlinkClick r:id="rId7"/>
              </a:rPr>
              <a:t>www.tyden.cz/obrazek/4a5b4621916b0/aral-vyvoj-4a5b46d66c396_543x338.jpg</a:t>
            </a:r>
            <a:endParaRPr lang="cs-CZ" sz="1800" u="sng" dirty="0" smtClean="0"/>
          </a:p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8"/>
              </a:rPr>
              <a:t>http://</a:t>
            </a:r>
            <a:r>
              <a:rPr lang="cs-CZ" sz="1800" u="sng" dirty="0" smtClean="0">
                <a:hlinkClick r:id="rId8"/>
              </a:rPr>
              <a:t>www.navychod.cz/images/aimages/aral5.jpg</a:t>
            </a:r>
            <a:endParaRPr lang="cs-CZ" sz="1800" u="sng" dirty="0" smtClean="0"/>
          </a:p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9"/>
              </a:rPr>
              <a:t>http://</a:t>
            </a:r>
            <a:r>
              <a:rPr lang="cs-CZ" sz="1800" u="sng" dirty="0" smtClean="0">
                <a:hlinkClick r:id="rId9"/>
              </a:rPr>
              <a:t>zpravy.idnes.cz/aralske-jezero-umira-i-oziva-prohlednete-si-satelitni-animaci-p6j-</a:t>
            </a:r>
            <a:endParaRPr lang="cs-CZ" sz="1800" u="sng" dirty="0" smtClean="0"/>
          </a:p>
          <a:p>
            <a:pPr>
              <a:buFont typeface="+mj-lt"/>
              <a:buAutoNum type="arabicPeriod" startAt="11"/>
            </a:pPr>
            <a:r>
              <a:rPr lang="cs-CZ" sz="1800" u="sng" dirty="0" smtClean="0">
                <a:hlinkClick r:id="rId10"/>
              </a:rPr>
              <a:t>http</a:t>
            </a:r>
            <a:r>
              <a:rPr lang="cs-CZ" sz="1800" u="sng" dirty="0">
                <a:hlinkClick r:id="rId10"/>
              </a:rPr>
              <a:t>://</a:t>
            </a:r>
            <a:r>
              <a:rPr lang="cs-CZ" sz="1800" u="sng" dirty="0" smtClean="0">
                <a:hlinkClick r:id="rId10"/>
              </a:rPr>
              <a:t>www.topprodukt.cz/img2/deadsea3.jpg</a:t>
            </a:r>
            <a:endParaRPr lang="cs-CZ" sz="1800" u="sng" dirty="0" smtClean="0"/>
          </a:p>
          <a:p>
            <a:pPr>
              <a:buFont typeface="+mj-lt"/>
              <a:buAutoNum type="arabicPeriod" startAt="11"/>
            </a:pPr>
            <a:r>
              <a:rPr lang="cs-CZ" sz="1800" u="sng" dirty="0">
                <a:hlinkClick r:id="rId11"/>
              </a:rPr>
              <a:t>http://rozkvet.cz/shop/podstranky_shopu/drnona/662924.jpg</a:t>
            </a:r>
            <a:endParaRPr lang="cs-CZ" sz="1800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11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615</TotalTime>
  <Words>289</Words>
  <Application>Microsoft Office PowerPoint</Application>
  <PresentationFormat>Předvádění na obrazovce (4:3)</PresentationFormat>
  <Paragraphs>114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Směsice</vt:lpstr>
      <vt:lpstr>Prezentace aplikace PowerPoint</vt:lpstr>
      <vt:lpstr>Prezentace aplikace PowerPoint</vt:lpstr>
      <vt:lpstr>              ASIE</vt:lpstr>
      <vt:lpstr>Nížiny</vt:lpstr>
      <vt:lpstr>Pohoří</vt:lpstr>
      <vt:lpstr>               Pohoří</vt:lpstr>
      <vt:lpstr>Pouště</vt:lpstr>
      <vt:lpstr>Vodstvo</vt:lpstr>
      <vt:lpstr>Řeky</vt:lpstr>
      <vt:lpstr>Prezentace aplikace PowerPoint</vt:lpstr>
      <vt:lpstr>Prezentace aplikace PowerPoint</vt:lpstr>
      <vt:lpstr>Jezera</vt:lpstr>
      <vt:lpstr>Kaspické moře   </vt:lpstr>
      <vt:lpstr>Bajkal</vt:lpstr>
      <vt:lpstr>Balchaš</vt:lpstr>
      <vt:lpstr>Aralské jezero</vt:lpstr>
      <vt:lpstr>Mrtvé moře</vt:lpstr>
      <vt:lpstr>Odkazy</vt:lpstr>
      <vt:lpstr>Odkazy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Amplifer_1</dc:creator>
  <cp:lastModifiedBy>Student</cp:lastModifiedBy>
  <cp:revision>51</cp:revision>
  <dcterms:created xsi:type="dcterms:W3CDTF">2011-11-19T20:07:00Z</dcterms:created>
  <dcterms:modified xsi:type="dcterms:W3CDTF">2012-05-28T13:27:30Z</dcterms:modified>
</cp:coreProperties>
</file>