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79" r:id="rId17"/>
    <p:sldId id="264" r:id="rId18"/>
    <p:sldId id="28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6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81C6DF-2A7A-4420-A8A9-7D249A64178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094C04A-40F8-4E44-87BD-3FCA1331B80A}">
      <dgm:prSet phldrT="[Text]"/>
      <dgm:spPr/>
      <dgm:t>
        <a:bodyPr/>
        <a:lstStyle/>
        <a:p>
          <a:pPr algn="ctr"/>
          <a:r>
            <a:rPr lang="cs-CZ" dirty="0" smtClean="0"/>
            <a:t>Války o dědictví rakouské 1740-1748</a:t>
          </a:r>
          <a:endParaRPr lang="cs-CZ" dirty="0"/>
        </a:p>
      </dgm:t>
    </dgm:pt>
    <dgm:pt modelId="{0C026029-7298-4545-A527-65F849FE99D4}" type="parTrans" cxnId="{B68DFA5F-684A-4E97-AD9B-95E567B96E9F}">
      <dgm:prSet/>
      <dgm:spPr/>
      <dgm:t>
        <a:bodyPr/>
        <a:lstStyle/>
        <a:p>
          <a:endParaRPr lang="cs-CZ"/>
        </a:p>
      </dgm:t>
    </dgm:pt>
    <dgm:pt modelId="{AF12F3CC-7F5F-4352-96E0-5911F4BAF9ED}" type="sibTrans" cxnId="{B68DFA5F-684A-4E97-AD9B-95E567B96E9F}">
      <dgm:prSet/>
      <dgm:spPr/>
      <dgm:t>
        <a:bodyPr/>
        <a:lstStyle/>
        <a:p>
          <a:endParaRPr lang="cs-CZ"/>
        </a:p>
      </dgm:t>
    </dgm:pt>
    <dgm:pt modelId="{16F29FDA-08B8-4410-AA79-3F504AAE3AB0}">
      <dgm:prSet phldrT="[Text]"/>
      <dgm:spPr/>
      <dgm:t>
        <a:bodyPr/>
        <a:lstStyle/>
        <a:p>
          <a:pPr algn="ctr"/>
          <a:r>
            <a:rPr lang="cs-CZ" dirty="0" smtClean="0"/>
            <a:t>Sedmiletá válka 1756-1763</a:t>
          </a:r>
          <a:endParaRPr lang="cs-CZ" dirty="0"/>
        </a:p>
      </dgm:t>
    </dgm:pt>
    <dgm:pt modelId="{16087E7F-9696-4967-A7D4-D7886E90CDC1}" type="parTrans" cxnId="{D1947DD1-3255-46AF-8BFE-1D7EC245D398}">
      <dgm:prSet/>
      <dgm:spPr/>
      <dgm:t>
        <a:bodyPr/>
        <a:lstStyle/>
        <a:p>
          <a:endParaRPr lang="cs-CZ"/>
        </a:p>
      </dgm:t>
    </dgm:pt>
    <dgm:pt modelId="{9E6FD743-B3A6-43ED-880E-49466905E83F}" type="sibTrans" cxnId="{D1947DD1-3255-46AF-8BFE-1D7EC245D398}">
      <dgm:prSet/>
      <dgm:spPr/>
      <dgm:t>
        <a:bodyPr/>
        <a:lstStyle/>
        <a:p>
          <a:endParaRPr lang="cs-CZ"/>
        </a:p>
      </dgm:t>
    </dgm:pt>
    <dgm:pt modelId="{4398B908-192C-4433-B1DA-8739713F59CC}">
      <dgm:prSet phldrT="[Text]"/>
      <dgm:spPr/>
      <dgm:t>
        <a:bodyPr/>
        <a:lstStyle/>
        <a:p>
          <a:pPr algn="ctr"/>
          <a:r>
            <a:rPr lang="cs-CZ" dirty="0" smtClean="0"/>
            <a:t>Reformy Marie Terezie</a:t>
          </a:r>
          <a:endParaRPr lang="cs-CZ" dirty="0"/>
        </a:p>
      </dgm:t>
    </dgm:pt>
    <dgm:pt modelId="{1090A90F-45C3-437E-AD35-0C1E52B03FD9}" type="parTrans" cxnId="{9C67867D-90FA-4D4C-B099-9EEAB902348C}">
      <dgm:prSet/>
      <dgm:spPr/>
      <dgm:t>
        <a:bodyPr/>
        <a:lstStyle/>
        <a:p>
          <a:endParaRPr lang="cs-CZ"/>
        </a:p>
      </dgm:t>
    </dgm:pt>
    <dgm:pt modelId="{F0C68F49-D7EE-4E56-A935-F4A966A4C5DE}" type="sibTrans" cxnId="{9C67867D-90FA-4D4C-B099-9EEAB902348C}">
      <dgm:prSet/>
      <dgm:spPr/>
      <dgm:t>
        <a:bodyPr/>
        <a:lstStyle/>
        <a:p>
          <a:endParaRPr lang="cs-CZ"/>
        </a:p>
      </dgm:t>
    </dgm:pt>
    <dgm:pt modelId="{3021551D-567A-4148-8F81-CDEE5775C285}" type="pres">
      <dgm:prSet presAssocID="{0A81C6DF-2A7A-4420-A8A9-7D249A64178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BBF2E50-3B82-4A39-8A60-1955BF7B7483}" type="pres">
      <dgm:prSet presAssocID="{6094C04A-40F8-4E44-87BD-3FCA1331B80A}" presName="parentText" presStyleLbl="node1" presStyleIdx="0" presStyleCnt="3" custLinFactNeighborX="-391" custLinFactNeighborY="628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C2C124-F520-4A61-8B16-6D031E36903B}" type="pres">
      <dgm:prSet presAssocID="{AF12F3CC-7F5F-4352-96E0-5911F4BAF9ED}" presName="spacer" presStyleCnt="0"/>
      <dgm:spPr/>
    </dgm:pt>
    <dgm:pt modelId="{8378F865-B741-4B70-9708-AF709EAFD10B}" type="pres">
      <dgm:prSet presAssocID="{16F29FDA-08B8-4410-AA79-3F504AAE3AB0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316CA0-2919-4481-961F-39ACCCC2DF95}" type="pres">
      <dgm:prSet presAssocID="{9E6FD743-B3A6-43ED-880E-49466905E83F}" presName="spacer" presStyleCnt="0"/>
      <dgm:spPr/>
    </dgm:pt>
    <dgm:pt modelId="{6C4DB38C-69E8-459D-8840-8F0EBB85E5BB}" type="pres">
      <dgm:prSet presAssocID="{4398B908-192C-4433-B1DA-8739713F59C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6E35197-FE69-4E0D-8227-3C1D6F775A28}" type="presOf" srcId="{16F29FDA-08B8-4410-AA79-3F504AAE3AB0}" destId="{8378F865-B741-4B70-9708-AF709EAFD10B}" srcOrd="0" destOrd="0" presId="urn:microsoft.com/office/officeart/2005/8/layout/vList2"/>
    <dgm:cxn modelId="{9C67867D-90FA-4D4C-B099-9EEAB902348C}" srcId="{0A81C6DF-2A7A-4420-A8A9-7D249A641788}" destId="{4398B908-192C-4433-B1DA-8739713F59CC}" srcOrd="2" destOrd="0" parTransId="{1090A90F-45C3-437E-AD35-0C1E52B03FD9}" sibTransId="{F0C68F49-D7EE-4E56-A935-F4A966A4C5DE}"/>
    <dgm:cxn modelId="{B68DFA5F-684A-4E97-AD9B-95E567B96E9F}" srcId="{0A81C6DF-2A7A-4420-A8A9-7D249A641788}" destId="{6094C04A-40F8-4E44-87BD-3FCA1331B80A}" srcOrd="0" destOrd="0" parTransId="{0C026029-7298-4545-A527-65F849FE99D4}" sibTransId="{AF12F3CC-7F5F-4352-96E0-5911F4BAF9ED}"/>
    <dgm:cxn modelId="{D1947DD1-3255-46AF-8BFE-1D7EC245D398}" srcId="{0A81C6DF-2A7A-4420-A8A9-7D249A641788}" destId="{16F29FDA-08B8-4410-AA79-3F504AAE3AB0}" srcOrd="1" destOrd="0" parTransId="{16087E7F-9696-4967-A7D4-D7886E90CDC1}" sibTransId="{9E6FD743-B3A6-43ED-880E-49466905E83F}"/>
    <dgm:cxn modelId="{7029647A-DD12-40D8-A432-6FFE13317276}" type="presOf" srcId="{6094C04A-40F8-4E44-87BD-3FCA1331B80A}" destId="{CBBF2E50-3B82-4A39-8A60-1955BF7B7483}" srcOrd="0" destOrd="0" presId="urn:microsoft.com/office/officeart/2005/8/layout/vList2"/>
    <dgm:cxn modelId="{46006551-BB94-4F29-88A4-523B008018F1}" type="presOf" srcId="{0A81C6DF-2A7A-4420-A8A9-7D249A641788}" destId="{3021551D-567A-4148-8F81-CDEE5775C285}" srcOrd="0" destOrd="0" presId="urn:microsoft.com/office/officeart/2005/8/layout/vList2"/>
    <dgm:cxn modelId="{8FF4C8C3-A878-44BD-A1EF-B02F35614468}" type="presOf" srcId="{4398B908-192C-4433-B1DA-8739713F59CC}" destId="{6C4DB38C-69E8-459D-8840-8F0EBB85E5BB}" srcOrd="0" destOrd="0" presId="urn:microsoft.com/office/officeart/2005/8/layout/vList2"/>
    <dgm:cxn modelId="{4375AB29-12D4-48C3-A71A-7C8961CDADB1}" type="presParOf" srcId="{3021551D-567A-4148-8F81-CDEE5775C285}" destId="{CBBF2E50-3B82-4A39-8A60-1955BF7B7483}" srcOrd="0" destOrd="0" presId="urn:microsoft.com/office/officeart/2005/8/layout/vList2"/>
    <dgm:cxn modelId="{BE5947B7-53C5-4D26-A6C7-894EB336BAF6}" type="presParOf" srcId="{3021551D-567A-4148-8F81-CDEE5775C285}" destId="{6CC2C124-F520-4A61-8B16-6D031E36903B}" srcOrd="1" destOrd="0" presId="urn:microsoft.com/office/officeart/2005/8/layout/vList2"/>
    <dgm:cxn modelId="{AB789E9F-D27B-45C1-85A4-DB4C8E16A5D2}" type="presParOf" srcId="{3021551D-567A-4148-8F81-CDEE5775C285}" destId="{8378F865-B741-4B70-9708-AF709EAFD10B}" srcOrd="2" destOrd="0" presId="urn:microsoft.com/office/officeart/2005/8/layout/vList2"/>
    <dgm:cxn modelId="{F8B51D22-8C5B-41BA-B063-A1B8A33201C0}" type="presParOf" srcId="{3021551D-567A-4148-8F81-CDEE5775C285}" destId="{69316CA0-2919-4481-961F-39ACCCC2DF95}" srcOrd="3" destOrd="0" presId="urn:microsoft.com/office/officeart/2005/8/layout/vList2"/>
    <dgm:cxn modelId="{A3E647FC-0163-47B2-843B-BCA9CE60CDEC}" type="presParOf" srcId="{3021551D-567A-4148-8F81-CDEE5775C285}" destId="{6C4DB38C-69E8-459D-8840-8F0EBB85E5B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BBF2E50-3B82-4A39-8A60-1955BF7B7483}">
      <dsp:nvSpPr>
        <dsp:cNvPr id="0" name=""/>
        <dsp:cNvSpPr/>
      </dsp:nvSpPr>
      <dsp:spPr>
        <a:xfrm>
          <a:off x="0" y="36191"/>
          <a:ext cx="6096000" cy="1272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Války o dědictví rakouské 1740-1748</a:t>
          </a:r>
          <a:endParaRPr lang="cs-CZ" sz="3200" kern="1200" dirty="0"/>
        </a:p>
      </dsp:txBody>
      <dsp:txXfrm>
        <a:off x="0" y="36191"/>
        <a:ext cx="6096000" cy="1272960"/>
      </dsp:txXfrm>
    </dsp:sp>
    <dsp:sp modelId="{8378F865-B741-4B70-9708-AF709EAFD10B}">
      <dsp:nvSpPr>
        <dsp:cNvPr id="0" name=""/>
        <dsp:cNvSpPr/>
      </dsp:nvSpPr>
      <dsp:spPr>
        <a:xfrm>
          <a:off x="0" y="1395520"/>
          <a:ext cx="6096000" cy="1272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Sedmiletá válka 1756-1763</a:t>
          </a:r>
          <a:endParaRPr lang="cs-CZ" sz="3200" kern="1200" dirty="0"/>
        </a:p>
      </dsp:txBody>
      <dsp:txXfrm>
        <a:off x="0" y="1395520"/>
        <a:ext cx="6096000" cy="1272960"/>
      </dsp:txXfrm>
    </dsp:sp>
    <dsp:sp modelId="{6C4DB38C-69E8-459D-8840-8F0EBB85E5BB}">
      <dsp:nvSpPr>
        <dsp:cNvPr id="0" name=""/>
        <dsp:cNvSpPr/>
      </dsp:nvSpPr>
      <dsp:spPr>
        <a:xfrm>
          <a:off x="0" y="2760639"/>
          <a:ext cx="6096000" cy="1272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Reformy Marie Terezie</a:t>
          </a:r>
          <a:endParaRPr lang="cs-CZ" sz="3200" kern="1200" dirty="0"/>
        </a:p>
      </dsp:txBody>
      <dsp:txXfrm>
        <a:off x="0" y="2760639"/>
        <a:ext cx="6096000" cy="12729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68425" y="2924944"/>
          <a:ext cx="6405925" cy="301987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Soldánová Dáša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VY_32_INOVACE_12C_2_Marie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Terezie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12C_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Dě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21. 10. 2012 ve třídě 8. 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osobnostmi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Marie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Terezie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 událostmi v této době.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2500306"/>
            <a:ext cx="7358114" cy="3625857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800" dirty="0" smtClean="0">
                <a:solidFill>
                  <a:srgbClr val="00B0F0"/>
                </a:solidFill>
              </a:rPr>
              <a:t>Dějiny českých zemí a habsburské monarchie</a:t>
            </a:r>
            <a:endParaRPr lang="cs-CZ" sz="4800" b="1" dirty="0" smtClean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Poznáš, kdo je to?</a:t>
            </a: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4" name="Zástupný symbol pro obsah 3" descr="marie terezie1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1605462"/>
            <a:ext cx="3657600" cy="4515439"/>
          </a:xfrm>
        </p:spPr>
      </p:pic>
      <p:pic>
        <p:nvPicPr>
          <p:cNvPr id="7" name="Zástupný symbol pro obsah 6" descr="marie terezie2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3438" y="1673388"/>
            <a:ext cx="3571900" cy="439881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7cípá hvězda 4"/>
          <p:cNvSpPr/>
          <p:nvPr/>
        </p:nvSpPr>
        <p:spPr>
          <a:xfrm>
            <a:off x="6572264" y="0"/>
            <a:ext cx="1857388" cy="1928826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Marie Terezie</a:t>
            </a:r>
            <a:endParaRPr lang="cs-CZ" dirty="0"/>
          </a:p>
        </p:txBody>
      </p:sp>
      <p:sp>
        <p:nvSpPr>
          <p:cNvPr id="12" name="7cípá hvězda 11"/>
          <p:cNvSpPr/>
          <p:nvPr/>
        </p:nvSpPr>
        <p:spPr>
          <a:xfrm>
            <a:off x="6286512" y="2428868"/>
            <a:ext cx="2500330" cy="2271722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Markýza de </a:t>
            </a:r>
            <a:r>
              <a:rPr lang="cs-CZ" dirty="0" err="1" smtClean="0"/>
              <a:t>Pompadour</a:t>
            </a:r>
            <a:endParaRPr lang="cs-CZ" dirty="0"/>
          </a:p>
        </p:txBody>
      </p:sp>
      <p:sp>
        <p:nvSpPr>
          <p:cNvPr id="13" name="7cípá hvězda 12"/>
          <p:cNvSpPr/>
          <p:nvPr/>
        </p:nvSpPr>
        <p:spPr>
          <a:xfrm>
            <a:off x="3786182" y="642918"/>
            <a:ext cx="2071702" cy="1571636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Eliška </a:t>
            </a:r>
            <a:r>
              <a:rPr lang="cs-CZ" dirty="0" err="1" smtClean="0"/>
              <a:t>Rejčka</a:t>
            </a:r>
            <a:endParaRPr lang="cs-CZ" dirty="0"/>
          </a:p>
        </p:txBody>
      </p:sp>
      <p:sp>
        <p:nvSpPr>
          <p:cNvPr id="14" name="7cípá hvězda 13"/>
          <p:cNvSpPr/>
          <p:nvPr/>
        </p:nvSpPr>
        <p:spPr>
          <a:xfrm>
            <a:off x="3143240" y="2786058"/>
            <a:ext cx="2286016" cy="2000264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princezna Diana</a:t>
            </a:r>
            <a:endParaRPr lang="cs-CZ" dirty="0"/>
          </a:p>
        </p:txBody>
      </p:sp>
      <p:sp>
        <p:nvSpPr>
          <p:cNvPr id="15" name="7cípá hvězda 14"/>
          <p:cNvSpPr/>
          <p:nvPr/>
        </p:nvSpPr>
        <p:spPr>
          <a:xfrm>
            <a:off x="500034" y="3643314"/>
            <a:ext cx="2714644" cy="234316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Kateřina II. Veliká</a:t>
            </a:r>
            <a:endParaRPr lang="cs-CZ" dirty="0"/>
          </a:p>
        </p:txBody>
      </p:sp>
      <p:sp>
        <p:nvSpPr>
          <p:cNvPr id="16" name="7cípá hvězda 15"/>
          <p:cNvSpPr/>
          <p:nvPr/>
        </p:nvSpPr>
        <p:spPr>
          <a:xfrm>
            <a:off x="5000628" y="4572008"/>
            <a:ext cx="2428892" cy="2000264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Alžběta I.</a:t>
            </a:r>
            <a:endParaRPr lang="cs-CZ" dirty="0"/>
          </a:p>
        </p:txBody>
      </p:sp>
      <p:pic>
        <p:nvPicPr>
          <p:cNvPr id="1026" name="Picture 2" descr="C:\Documents and Settings\medkova\Local Settings\Temporary Internet Files\Content.IE5\WTOD7ROH\MC9004420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1285860"/>
            <a:ext cx="2071702" cy="15716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7cípá hvězda 4"/>
          <p:cNvSpPr/>
          <p:nvPr/>
        </p:nvSpPr>
        <p:spPr>
          <a:xfrm>
            <a:off x="4357686" y="1142984"/>
            <a:ext cx="3357586" cy="3357586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Marie Terezie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Documents and Settings\medkova\Local Settings\Temporary Internet Files\Content.IE5\2Y16C3GQ\MC90044132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1643050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928662" y="3071810"/>
            <a:ext cx="7470648" cy="1143000"/>
          </a:xfrm>
        </p:spPr>
        <p:txBody>
          <a:bodyPr>
            <a:noAutofit/>
          </a:bodyPr>
          <a:lstStyle/>
          <a:p>
            <a:pPr algn="ctr"/>
            <a:r>
              <a:rPr lang="cs-CZ" sz="8800" dirty="0" smtClean="0">
                <a:solidFill>
                  <a:srgbClr val="00B0F0"/>
                </a:solidFill>
              </a:rPr>
              <a:t>MARIE TEREZIE</a:t>
            </a:r>
            <a:endParaRPr lang="cs-CZ" sz="88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u="sng" dirty="0" smtClean="0">
                <a:solidFill>
                  <a:srgbClr val="00B0F0"/>
                </a:solidFill>
                <a:latin typeface="+mn-lt"/>
              </a:rPr>
              <a:t>Vláda Marie Terezie 1740-1780</a:t>
            </a:r>
            <a:endParaRPr lang="cs-CZ" u="sng" dirty="0">
              <a:solidFill>
                <a:srgbClr val="00B0F0"/>
              </a:solidFill>
              <a:latin typeface="+mn-lt"/>
            </a:endParaRPr>
          </a:p>
        </p:txBody>
      </p:sp>
      <p:graphicFrame>
        <p:nvGraphicFramePr>
          <p:cNvPr id="3" name="Diagram 2"/>
          <p:cNvGraphicFramePr/>
          <p:nvPr/>
        </p:nvGraphicFramePr>
        <p:xfrm>
          <a:off x="1214414" y="135729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u="sng" dirty="0" smtClean="0">
                <a:solidFill>
                  <a:srgbClr val="00B0F0"/>
                </a:solidFill>
                <a:latin typeface="+mn-lt"/>
              </a:rPr>
              <a:t>Války o dědictví rakouské 1740-1748</a:t>
            </a:r>
            <a:endParaRPr lang="cs-CZ" sz="3600" u="sng" dirty="0">
              <a:solidFill>
                <a:srgbClr val="00B0F0"/>
              </a:solidFill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28596" y="5429264"/>
            <a:ext cx="8072494" cy="838200"/>
          </a:xfrm>
        </p:spPr>
        <p:txBody>
          <a:bodyPr>
            <a:noAutofit/>
          </a:bodyPr>
          <a:lstStyle/>
          <a:p>
            <a:r>
              <a:rPr lang="cs-CZ" b="0" dirty="0" smtClean="0">
                <a:solidFill>
                  <a:srgbClr val="00B0F0"/>
                </a:solidFill>
              </a:rPr>
              <a:t>1748 - uzavření míru → MT ztráta Slezska</a:t>
            </a:r>
          </a:p>
          <a:p>
            <a:r>
              <a:rPr lang="cs-CZ" b="0" dirty="0" smtClean="0">
                <a:solidFill>
                  <a:srgbClr val="00B0F0"/>
                </a:solidFill>
              </a:rPr>
              <a:t>                                      → MT uznání nároku na vládu</a:t>
            </a:r>
            <a:endParaRPr lang="cs-CZ" b="0" dirty="0">
              <a:solidFill>
                <a:srgbClr val="00B0F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57158" y="2786058"/>
            <a:ext cx="3543296" cy="1357323"/>
          </a:xfrm>
        </p:spPr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Marie Terezie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Velká Británie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929190" y="2000240"/>
            <a:ext cx="3686172" cy="292895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Karel Albrecht (bavorský kurfiřt) – požadoval České království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Fridrich II. (pruský král) – požadoval Slezsko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Francie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7" name="Násobení 6"/>
          <p:cNvSpPr/>
          <p:nvPr/>
        </p:nvSpPr>
        <p:spPr>
          <a:xfrm>
            <a:off x="3643306" y="2857496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727190"/>
          </a:xfrm>
        </p:spPr>
        <p:txBody>
          <a:bodyPr>
            <a:normAutofit/>
          </a:bodyPr>
          <a:lstStyle/>
          <a:p>
            <a:pPr algn="ctr"/>
            <a:r>
              <a:rPr lang="cs-CZ" sz="3600" u="sng" dirty="0" smtClean="0">
                <a:solidFill>
                  <a:srgbClr val="00B0F0"/>
                </a:solidFill>
                <a:latin typeface="+mn-lt"/>
              </a:rPr>
              <a:t>Války o dědictví rakouské 1740-1748</a:t>
            </a:r>
            <a:endParaRPr lang="cs-CZ" sz="3600" u="sng" dirty="0">
              <a:solidFill>
                <a:srgbClr val="00B0F0"/>
              </a:solidFill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28596" y="5429264"/>
            <a:ext cx="8072494" cy="838200"/>
          </a:xfrm>
        </p:spPr>
        <p:txBody>
          <a:bodyPr>
            <a:noAutofit/>
          </a:bodyPr>
          <a:lstStyle/>
          <a:p>
            <a:r>
              <a:rPr lang="cs-CZ" b="0" dirty="0" smtClean="0">
                <a:solidFill>
                  <a:srgbClr val="00B0F0"/>
                </a:solidFill>
              </a:rPr>
              <a:t>1748 - uzavření míru → MT ztráta Slezska</a:t>
            </a:r>
          </a:p>
          <a:p>
            <a:r>
              <a:rPr lang="cs-CZ" b="0" dirty="0" smtClean="0">
                <a:solidFill>
                  <a:srgbClr val="00B0F0"/>
                </a:solidFill>
              </a:rPr>
              <a:t>                                      → MT uznání nároku na vládu</a:t>
            </a:r>
            <a:endParaRPr lang="cs-CZ" b="0" dirty="0">
              <a:solidFill>
                <a:srgbClr val="00B0F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929190" y="2000240"/>
            <a:ext cx="3686172" cy="2928958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solidFill>
                <a:srgbClr val="00B0F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7" name="Násobení 6"/>
          <p:cNvSpPr/>
          <p:nvPr/>
        </p:nvSpPr>
        <p:spPr>
          <a:xfrm>
            <a:off x="2786050" y="2857496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Zástupný symbol pro obsah 11" descr="123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571472" y="1785926"/>
            <a:ext cx="2290000" cy="3441697"/>
          </a:xfrm>
        </p:spPr>
      </p:pic>
      <p:pic>
        <p:nvPicPr>
          <p:cNvPr id="13" name="Obrázek 12" descr="45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86182" y="1785926"/>
            <a:ext cx="2240448" cy="3495683"/>
          </a:xfrm>
          <a:prstGeom prst="rect">
            <a:avLst/>
          </a:prstGeom>
        </p:spPr>
      </p:pic>
      <p:pic>
        <p:nvPicPr>
          <p:cNvPr id="14" name="Obrázek 13" descr="78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29388" y="1785926"/>
            <a:ext cx="2337959" cy="35004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>
                <a:solidFill>
                  <a:srgbClr val="00B0F0"/>
                </a:solidFill>
              </a:rPr>
              <a:t>Sedmiletá válka 1756-1763</a:t>
            </a:r>
            <a:endParaRPr lang="cs-CZ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7400948" cy="838200"/>
          </a:xfrm>
        </p:spPr>
        <p:txBody>
          <a:bodyPr/>
          <a:lstStyle/>
          <a:p>
            <a:r>
              <a:rPr lang="cs-CZ" b="0" dirty="0" smtClean="0">
                <a:solidFill>
                  <a:srgbClr val="00B0F0"/>
                </a:solidFill>
              </a:rPr>
              <a:t>1763 – uzavření míru – Slezsko zůstává pruské</a:t>
            </a:r>
            <a:endParaRPr lang="cs-CZ" b="0" dirty="0">
              <a:solidFill>
                <a:srgbClr val="00B0F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28869"/>
            <a:ext cx="3829048" cy="2428892"/>
          </a:xfrm>
        </p:spPr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Marie Terezie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Rusko (carevna Alžběta)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Francie (Ludvík XV.)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000628" y="2786057"/>
            <a:ext cx="3686172" cy="1428761"/>
          </a:xfrm>
        </p:spPr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Fridrich II. (Prusko)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Velká Británie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7" name="Násobení 6"/>
          <p:cNvSpPr/>
          <p:nvPr/>
        </p:nvSpPr>
        <p:spPr>
          <a:xfrm>
            <a:off x="3929058" y="2714620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u="sng" dirty="0" smtClean="0">
                <a:solidFill>
                  <a:srgbClr val="00B0F0"/>
                </a:solidFill>
              </a:rPr>
              <a:t>Reformy Marie Terezie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3071802" y="1785926"/>
            <a:ext cx="2357454" cy="914400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1. Správní</a:t>
            </a:r>
            <a:endParaRPr lang="cs-CZ" sz="32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u="sng" dirty="0" smtClean="0">
                <a:solidFill>
                  <a:srgbClr val="00B0F0"/>
                </a:solidFill>
              </a:rPr>
              <a:t>Reformy Marie Terezie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071802" y="3071810"/>
            <a:ext cx="2286016" cy="914400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2. Soudní</a:t>
            </a:r>
            <a:endParaRPr lang="cs-CZ" sz="32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071802" y="1785926"/>
            <a:ext cx="2286016" cy="914400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1. Správní</a:t>
            </a:r>
            <a:endParaRPr lang="cs-CZ" sz="32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u="sng" dirty="0" smtClean="0">
                <a:solidFill>
                  <a:srgbClr val="00B0F0"/>
                </a:solidFill>
              </a:rPr>
              <a:t>Reformy Marie Terezie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059832" y="3068960"/>
            <a:ext cx="2214578" cy="914400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2. Soudní</a:t>
            </a:r>
            <a:endParaRPr lang="cs-CZ" sz="32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071802" y="4357694"/>
            <a:ext cx="2220278" cy="914400"/>
          </a:xfrm>
          <a:prstGeom prst="roundRect">
            <a:avLst>
              <a:gd name="adj" fmla="val 8602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rgbClr val="00B0F0"/>
                  </a:solidFill>
                </a:ln>
                <a:solidFill>
                  <a:schemeClr val="bg1">
                    <a:lumMod val="65000"/>
                    <a:lumOff val="35000"/>
                  </a:schemeClr>
                </a:solidFill>
                <a:cs typeface="Arial" pitchFamily="34" charset="0"/>
              </a:rPr>
              <a:t>3. Školské</a:t>
            </a:r>
            <a:endParaRPr lang="cs-CZ" sz="3200" b="1" dirty="0">
              <a:ln>
                <a:solidFill>
                  <a:srgbClr val="00B0F0"/>
                </a:solidFill>
              </a:ln>
              <a:solidFill>
                <a:schemeClr val="bg1">
                  <a:lumMod val="65000"/>
                  <a:lumOff val="35000"/>
                </a:schemeClr>
              </a:solidFill>
              <a:cs typeface="Arial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071802" y="1785926"/>
            <a:ext cx="2286016" cy="914400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1. Správní</a:t>
            </a:r>
            <a:endParaRPr lang="cs-CZ" sz="32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>
                <a:solidFill>
                  <a:srgbClr val="00B0F0"/>
                </a:solidFill>
                <a:latin typeface="+mn-lt"/>
              </a:rPr>
              <a:t>Reformy správní</a:t>
            </a:r>
            <a:endParaRPr lang="cs-CZ" u="sng" dirty="0">
              <a:solidFill>
                <a:srgbClr val="00B0F0"/>
              </a:solidFill>
              <a:latin typeface="+mn-lt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928802"/>
            <a:ext cx="7467600" cy="4197361"/>
          </a:xfrm>
        </p:spPr>
        <p:txBody>
          <a:bodyPr/>
          <a:lstStyle/>
          <a:p>
            <a:pPr lvl="0"/>
            <a:r>
              <a:rPr lang="cs-CZ" sz="3200" dirty="0" smtClean="0">
                <a:solidFill>
                  <a:srgbClr val="00B0F0"/>
                </a:solidFill>
              </a:rPr>
              <a:t>Centralizace</a:t>
            </a:r>
          </a:p>
          <a:p>
            <a:pPr lvl="0"/>
            <a:r>
              <a:rPr lang="cs-CZ" sz="3200" dirty="0" smtClean="0">
                <a:solidFill>
                  <a:srgbClr val="00B0F0"/>
                </a:solidFill>
              </a:rPr>
              <a:t>Germanizace</a:t>
            </a:r>
          </a:p>
          <a:p>
            <a:pPr lvl="0"/>
            <a:r>
              <a:rPr lang="cs-CZ" sz="3200" dirty="0" smtClean="0">
                <a:solidFill>
                  <a:srgbClr val="00B0F0"/>
                </a:solidFill>
              </a:rPr>
              <a:t>Zavedení příjmení, jmen ulic a čísel domů</a:t>
            </a:r>
          </a:p>
          <a:p>
            <a:pPr lvl="0"/>
            <a:r>
              <a:rPr lang="cs-CZ" sz="3200" dirty="0" smtClean="0">
                <a:solidFill>
                  <a:srgbClr val="00B0F0"/>
                </a:solidFill>
              </a:rPr>
              <a:t>Zrušení vnitřních cel</a:t>
            </a:r>
          </a:p>
          <a:p>
            <a:pPr lvl="0"/>
            <a:r>
              <a:rPr lang="cs-CZ" sz="3200" dirty="0" smtClean="0">
                <a:solidFill>
                  <a:srgbClr val="00B0F0"/>
                </a:solidFill>
              </a:rPr>
              <a:t>Sjednocení měr a vah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785794"/>
            <a:ext cx="7467600" cy="1071570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>
                <a:solidFill>
                  <a:srgbClr val="00B0F0"/>
                </a:solidFill>
                <a:latin typeface="+mn-lt"/>
              </a:rPr>
              <a:t>Reformy soudní</a:t>
            </a:r>
            <a:endParaRPr lang="cs-CZ" u="sng" dirty="0">
              <a:solidFill>
                <a:srgbClr val="00B0F0"/>
              </a:solidFill>
              <a:latin typeface="+mn-lt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786058"/>
            <a:ext cx="7467600" cy="3340105"/>
          </a:xfrm>
        </p:spPr>
        <p:txBody>
          <a:bodyPr/>
          <a:lstStyle/>
          <a:p>
            <a:pPr lvl="0"/>
            <a:r>
              <a:rPr lang="cs-CZ" sz="3200" dirty="0" smtClean="0">
                <a:solidFill>
                  <a:srgbClr val="00B0F0"/>
                </a:solidFill>
              </a:rPr>
              <a:t>Zrušení výslechu mučením</a:t>
            </a:r>
          </a:p>
          <a:p>
            <a:pPr lvl="0"/>
            <a:r>
              <a:rPr lang="cs-CZ" sz="3200" dirty="0" smtClean="0">
                <a:solidFill>
                  <a:srgbClr val="00B0F0"/>
                </a:solidFill>
              </a:rPr>
              <a:t>Zrušení mrzačících trestů</a:t>
            </a:r>
          </a:p>
          <a:p>
            <a:pPr lvl="0"/>
            <a:r>
              <a:rPr lang="cs-CZ" sz="3200" dirty="0" smtClean="0">
                <a:solidFill>
                  <a:srgbClr val="00B0F0"/>
                </a:solidFill>
              </a:rPr>
              <a:t>Zavedení odvolacích soudů</a:t>
            </a:r>
          </a:p>
          <a:p>
            <a:pPr lvl="0">
              <a:buNone/>
            </a:pPr>
            <a:endParaRPr lang="cs-CZ" sz="3200" dirty="0" smtClean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>
                <a:solidFill>
                  <a:srgbClr val="00B0F0"/>
                </a:solidFill>
                <a:latin typeface="+mn-lt"/>
              </a:rPr>
              <a:t>Reformy školské</a:t>
            </a:r>
            <a:endParaRPr lang="cs-CZ" u="sng" dirty="0">
              <a:solidFill>
                <a:srgbClr val="00B0F0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85992"/>
            <a:ext cx="7467600" cy="3840171"/>
          </a:xfrm>
        </p:spPr>
        <p:txBody>
          <a:bodyPr/>
          <a:lstStyle/>
          <a:p>
            <a:pPr lvl="0"/>
            <a:r>
              <a:rPr lang="cs-CZ" sz="3200" dirty="0" smtClean="0">
                <a:solidFill>
                  <a:srgbClr val="00B0F0"/>
                </a:solidFill>
              </a:rPr>
              <a:t>Povinná školní docházka od šesti let</a:t>
            </a:r>
          </a:p>
          <a:p>
            <a:pPr lvl="0"/>
            <a:r>
              <a:rPr lang="cs-CZ" sz="3200" dirty="0" smtClean="0">
                <a:solidFill>
                  <a:srgbClr val="00B0F0"/>
                </a:solidFill>
              </a:rPr>
              <a:t>Výuka  v mateřském jazyce</a:t>
            </a:r>
          </a:p>
          <a:p>
            <a:pPr lvl="0"/>
            <a:r>
              <a:rPr lang="cs-CZ" sz="3200" dirty="0" smtClean="0">
                <a:solidFill>
                  <a:srgbClr val="00B0F0"/>
                </a:solidFill>
              </a:rPr>
              <a:t>Gymnázium – výuka německy</a:t>
            </a:r>
          </a:p>
          <a:p>
            <a:pPr lvl="0"/>
            <a:r>
              <a:rPr lang="cs-CZ" sz="3200" dirty="0" smtClean="0">
                <a:solidFill>
                  <a:srgbClr val="00B0F0"/>
                </a:solidFill>
              </a:rPr>
              <a:t>Univerzity – výuka latinsky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2805875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VÁLKOVÁ</a:t>
                      </a:r>
                      <a:r>
                        <a:rPr lang="cs-CZ" sz="1100" dirty="0" smtClean="0"/>
                        <a:t>, Veronika. </a:t>
                      </a:r>
                      <a:r>
                        <a:rPr lang="cs-CZ" sz="1100" i="1" dirty="0" smtClean="0"/>
                        <a:t>Dějepis 8 - novověk</a:t>
                      </a:r>
                      <a:r>
                        <a:rPr lang="cs-CZ" sz="1100" dirty="0" smtClean="0"/>
                        <a:t>. Praha: SPN, 2008, ISBN 978-80-7235-404-7</a:t>
                      </a:r>
                      <a:r>
                        <a:rPr lang="cs-CZ" sz="1100" dirty="0" smtClean="0"/>
                        <a:t>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Kliparty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použity z  http://office.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microsoft.com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Marie Terezie.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2012-06-01]. Dostupné z: http://cs.wikipedia.org/wiki/Soubor:Maria_Theresia11.jpg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Mladá Marie Terezie.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2012-06-01]. Dostupné z: http://cs.wikipedia.org/wiki/Soubor:Andreas_Moeller_001.jpg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249663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41128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Fridrich II. Pruský jako vojevůdce.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2012-06-01]. Dostupné z: http://cs.wikipedia.org/wiki/Soubor:Friedrich_Zweite_Feldherr.jpg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Karl VII. na obraze G. </a:t>
                      </a:r>
                      <a:r>
                        <a:rPr lang="cs-CZ" sz="1100" dirty="0" err="1" smtClean="0"/>
                        <a:t>Desmareese</a:t>
                      </a:r>
                      <a:r>
                        <a:rPr lang="cs-CZ" sz="1100" dirty="0" smtClean="0"/>
                        <a:t> (výřez), ca 1766, dnes na zámku </a:t>
                      </a:r>
                      <a:r>
                        <a:rPr lang="cs-CZ" sz="1100" dirty="0" err="1" smtClean="0"/>
                        <a:t>Nymphenburg</a:t>
                      </a:r>
                      <a:r>
                        <a:rPr lang="cs-CZ" sz="1100" dirty="0" smtClean="0"/>
                        <a:t>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2012-06-01]. Dostupné z: http://cs.wikipedia.org/wiki/Soubor:Charles_VII.jpg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485</Words>
  <Application>Microsoft Office PowerPoint</Application>
  <PresentationFormat>Předvádění na obrazovce (4:3)</PresentationFormat>
  <Paragraphs>113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Snímek 1</vt:lpstr>
      <vt:lpstr>Snímek 2</vt:lpstr>
      <vt:lpstr>Poznáš, kdo je to?</vt:lpstr>
      <vt:lpstr>Snímek 4</vt:lpstr>
      <vt:lpstr>Snímek 5</vt:lpstr>
      <vt:lpstr>MARIE TEREZIE</vt:lpstr>
      <vt:lpstr>Vláda Marie Terezie 1740-1780</vt:lpstr>
      <vt:lpstr>Války o dědictví rakouské 1740-1748</vt:lpstr>
      <vt:lpstr>Války o dědictví rakouské 1740-1748</vt:lpstr>
      <vt:lpstr>Sedmiletá válka 1756-1763</vt:lpstr>
      <vt:lpstr>Reformy Marie Terezie</vt:lpstr>
      <vt:lpstr>Reformy Marie Terezie</vt:lpstr>
      <vt:lpstr>Reformy Marie Terezie</vt:lpstr>
      <vt:lpstr>Reformy správní</vt:lpstr>
      <vt:lpstr>Reformy soudní</vt:lpstr>
      <vt:lpstr>Reformy školské</vt:lpstr>
      <vt:lpstr>Snímek 17</vt:lpstr>
      <vt:lpstr>Snímek 18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soldanova</cp:lastModifiedBy>
  <cp:revision>7</cp:revision>
  <dcterms:created xsi:type="dcterms:W3CDTF">2012-04-04T05:08:45Z</dcterms:created>
  <dcterms:modified xsi:type="dcterms:W3CDTF">2012-06-01T09:47:54Z</dcterms:modified>
</cp:coreProperties>
</file>