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85" r:id="rId3"/>
    <p:sldId id="265" r:id="rId4"/>
    <p:sldId id="266" r:id="rId5"/>
    <p:sldId id="267" r:id="rId6"/>
    <p:sldId id="268" r:id="rId7"/>
    <p:sldId id="269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6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VY_32_INOVACE_12C_3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_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Marie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Terezie a Josef II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- opakování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8.roč.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31. 10. 2012 ve třídě 8. B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 procvičení a zopakování důležitých údajů týkajících se období vlády Marie Terezie a jejího syna Josefa II.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Lze jej použít i jako prověřovací test.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500" b="1" dirty="0" smtClean="0">
                <a:solidFill>
                  <a:srgbClr val="00B0F0"/>
                </a:solidFill>
              </a:rPr>
              <a:t>Opakování</a:t>
            </a:r>
            <a:endParaRPr lang="cs-CZ" sz="5500" b="1" dirty="0">
              <a:solidFill>
                <a:srgbClr val="00B0F0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899592" y="3861048"/>
            <a:ext cx="7200800" cy="1752600"/>
          </a:xfrm>
        </p:spPr>
        <p:txBody>
          <a:bodyPr>
            <a:noAutofit/>
          </a:bodyPr>
          <a:lstStyle/>
          <a:p>
            <a:r>
              <a:rPr lang="cs-CZ" sz="5500" b="1" dirty="0" smtClean="0">
                <a:solidFill>
                  <a:srgbClr val="00B0F0"/>
                </a:solidFill>
              </a:rPr>
              <a:t>Marie Terezie a Josef II.</a:t>
            </a:r>
            <a:endParaRPr lang="cs-CZ" sz="55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620688"/>
            <a:ext cx="9217024" cy="583264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1. 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nazýváme…………………………………………….. 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……………………………………………………..,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příslušníci…………………řádu.</a:t>
            </a:r>
          </a:p>
          <a:p>
            <a:pPr>
              <a:buNone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 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507288" cy="576064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letech………………………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letech……………………………..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……………………………………………………..,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příslušníci…………………řádu.</a:t>
            </a:r>
          </a:p>
          <a:p>
            <a:pPr marL="514350" indent="-514350">
              <a:buAutoNum type="arabicPeriod"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 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  <a:r>
              <a:rPr lang="cs-CZ" sz="2600" dirty="0" smtClean="0">
                <a:solidFill>
                  <a:srgbClr val="FF0000"/>
                </a:solidFill>
              </a:rPr>
              <a:t>rekatolizace</a:t>
            </a:r>
            <a:r>
              <a:rPr lang="cs-CZ" sz="2600" dirty="0" smtClean="0">
                <a:solidFill>
                  <a:srgbClr val="00B0F0"/>
                </a:solidFill>
              </a:rPr>
              <a:t>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příslušníci…………………řádu.</a:t>
            </a:r>
          </a:p>
          <a:p>
            <a:pPr marL="514350" indent="-514350">
              <a:buNone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 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96008" y="4130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  <a:r>
              <a:rPr lang="cs-CZ" sz="2600" dirty="0" smtClean="0">
                <a:solidFill>
                  <a:srgbClr val="FF0000"/>
                </a:solidFill>
              </a:rPr>
              <a:t>rekatolizace</a:t>
            </a:r>
            <a:r>
              <a:rPr lang="cs-CZ" sz="2600" dirty="0" smtClean="0">
                <a:solidFill>
                  <a:srgbClr val="00B0F0"/>
                </a:solidFill>
              </a:rPr>
              <a:t>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 </a:t>
            </a:r>
            <a:r>
              <a:rPr lang="cs-CZ" sz="2600" dirty="0" smtClean="0">
                <a:solidFill>
                  <a:srgbClr val="FF0000"/>
                </a:solidFill>
              </a:rPr>
              <a:t>jezuitského </a:t>
            </a:r>
            <a:r>
              <a:rPr lang="cs-CZ" sz="2600" dirty="0" smtClean="0">
                <a:solidFill>
                  <a:srgbClr val="00B0F0"/>
                </a:solidFill>
              </a:rPr>
              <a:t>řádu.</a:t>
            </a:r>
          </a:p>
          <a:p>
            <a:pPr marL="514350" indent="-514350">
              <a:buAutoNum type="arabicPeriod"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 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  <a:r>
              <a:rPr lang="cs-CZ" sz="2600" dirty="0" smtClean="0">
                <a:solidFill>
                  <a:srgbClr val="FF0000"/>
                </a:solidFill>
              </a:rPr>
              <a:t>rekatolizace</a:t>
            </a:r>
            <a:r>
              <a:rPr lang="cs-CZ" sz="2600" dirty="0" smtClean="0">
                <a:solidFill>
                  <a:srgbClr val="00B0F0"/>
                </a:solidFill>
              </a:rPr>
              <a:t>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 </a:t>
            </a:r>
            <a:r>
              <a:rPr lang="cs-CZ" sz="2600" dirty="0" smtClean="0">
                <a:solidFill>
                  <a:srgbClr val="FF0000"/>
                </a:solidFill>
              </a:rPr>
              <a:t>jezuitského </a:t>
            </a:r>
            <a:r>
              <a:rPr lang="cs-CZ" sz="2600" dirty="0" smtClean="0">
                <a:solidFill>
                  <a:srgbClr val="00B0F0"/>
                </a:solidFill>
              </a:rPr>
              <a:t>řádu.</a:t>
            </a:r>
          </a:p>
          <a:p>
            <a:pPr marL="514350" indent="-514350">
              <a:buNone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</a:t>
            </a:r>
            <a:r>
              <a:rPr lang="cs-CZ" sz="2600" dirty="0" smtClean="0">
                <a:solidFill>
                  <a:srgbClr val="FF0000"/>
                </a:solidFill>
              </a:rPr>
              <a:t>ANO</a:t>
            </a:r>
            <a:r>
              <a:rPr lang="cs-CZ" sz="2600" dirty="0" smtClean="0">
                <a:solidFill>
                  <a:srgbClr val="00B0F0"/>
                </a:solidFill>
              </a:rPr>
              <a:t>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 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  <a:r>
              <a:rPr lang="cs-CZ" sz="2600" dirty="0" smtClean="0">
                <a:solidFill>
                  <a:srgbClr val="FF0000"/>
                </a:solidFill>
              </a:rPr>
              <a:t>rekatolizace</a:t>
            </a:r>
            <a:r>
              <a:rPr lang="cs-CZ" sz="2600" dirty="0" smtClean="0">
                <a:solidFill>
                  <a:srgbClr val="00B0F0"/>
                </a:solidFill>
              </a:rPr>
              <a:t>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 </a:t>
            </a:r>
            <a:r>
              <a:rPr lang="cs-CZ" sz="2600" dirty="0" smtClean="0">
                <a:solidFill>
                  <a:srgbClr val="FF0000"/>
                </a:solidFill>
              </a:rPr>
              <a:t>jezuitského </a:t>
            </a:r>
            <a:r>
              <a:rPr lang="cs-CZ" sz="2600" dirty="0" smtClean="0">
                <a:solidFill>
                  <a:srgbClr val="00B0F0"/>
                </a:solidFill>
              </a:rPr>
              <a:t>řádu.</a:t>
            </a:r>
          </a:p>
          <a:p>
            <a:pPr marL="514350" indent="-514350">
              <a:buAutoNum type="arabicPeriod"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</a:t>
            </a:r>
            <a:r>
              <a:rPr lang="cs-CZ" sz="2600" dirty="0" smtClean="0">
                <a:solidFill>
                  <a:srgbClr val="FF0000"/>
                </a:solidFill>
              </a:rPr>
              <a:t>ANO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endParaRPr lang="cs-CZ" sz="2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 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  <a:r>
              <a:rPr lang="cs-CZ" sz="2600" dirty="0" smtClean="0">
                <a:solidFill>
                  <a:srgbClr val="FF0000"/>
                </a:solidFill>
              </a:rPr>
              <a:t>rekatolizace</a:t>
            </a:r>
            <a:r>
              <a:rPr lang="cs-CZ" sz="2600" dirty="0" smtClean="0">
                <a:solidFill>
                  <a:srgbClr val="00B0F0"/>
                </a:solidFill>
              </a:rPr>
              <a:t>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 </a:t>
            </a:r>
            <a:r>
              <a:rPr lang="cs-CZ" sz="2600" dirty="0" smtClean="0">
                <a:solidFill>
                  <a:srgbClr val="FF0000"/>
                </a:solidFill>
              </a:rPr>
              <a:t>jezuitského </a:t>
            </a:r>
            <a:r>
              <a:rPr lang="cs-CZ" sz="2600" dirty="0" smtClean="0">
                <a:solidFill>
                  <a:srgbClr val="00B0F0"/>
                </a:solidFill>
              </a:rPr>
              <a:t>řádu.</a:t>
            </a:r>
          </a:p>
          <a:p>
            <a:pPr marL="514350" indent="-514350">
              <a:buAutoNum type="arabicPeriod"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</a:t>
            </a:r>
            <a:r>
              <a:rPr lang="cs-CZ" sz="2600" dirty="0" smtClean="0">
                <a:solidFill>
                  <a:srgbClr val="FF0000"/>
                </a:solidFill>
              </a:rPr>
              <a:t>ANO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endParaRPr lang="cs-CZ" sz="2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MT.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endParaRPr lang="cs-CZ" sz="2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 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  <a:r>
              <a:rPr lang="cs-CZ" sz="2600" dirty="0" smtClean="0">
                <a:solidFill>
                  <a:srgbClr val="FF0000"/>
                </a:solidFill>
              </a:rPr>
              <a:t>rekatolizace</a:t>
            </a:r>
            <a:r>
              <a:rPr lang="cs-CZ" sz="2600" dirty="0" smtClean="0">
                <a:solidFill>
                  <a:srgbClr val="00B0F0"/>
                </a:solidFill>
              </a:rPr>
              <a:t>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 </a:t>
            </a:r>
            <a:r>
              <a:rPr lang="cs-CZ" sz="2600" dirty="0" smtClean="0">
                <a:solidFill>
                  <a:srgbClr val="FF0000"/>
                </a:solidFill>
              </a:rPr>
              <a:t>jezuitského </a:t>
            </a:r>
            <a:r>
              <a:rPr lang="cs-CZ" sz="2600" dirty="0" smtClean="0">
                <a:solidFill>
                  <a:srgbClr val="00B0F0"/>
                </a:solidFill>
              </a:rPr>
              <a:t>řádu.</a:t>
            </a:r>
          </a:p>
          <a:p>
            <a:pPr marL="514350" indent="-514350">
              <a:buNone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 </a:t>
            </a:r>
            <a:r>
              <a:rPr lang="cs-CZ" sz="2600" dirty="0" smtClean="0">
                <a:solidFill>
                  <a:srgbClr val="FF0000"/>
                </a:solidFill>
              </a:rPr>
              <a:t>ANO</a:t>
            </a:r>
            <a:r>
              <a:rPr lang="cs-CZ" sz="2600" dirty="0" smtClean="0">
                <a:solidFill>
                  <a:srgbClr val="00B0F0"/>
                </a:solidFill>
              </a:rPr>
              <a:t>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endParaRPr lang="cs-CZ" sz="2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MT.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endParaRPr lang="cs-CZ" sz="2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r>
              <a:rPr lang="cs-CZ" sz="2600" dirty="0" smtClean="0">
                <a:solidFill>
                  <a:srgbClr val="00B0F0"/>
                </a:solidFill>
              </a:rPr>
              <a:t>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Jsem………………………………………………………..</a:t>
            </a:r>
            <a:r>
              <a:rPr lang="cs-CZ" dirty="0" smtClean="0">
                <a:solidFill>
                  <a:srgbClr val="00B0F0"/>
                </a:solidFill>
              </a:rPr>
              <a:t> 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79512" y="980728"/>
            <a:ext cx="9217024" cy="547260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lvl="0" indent="-514350">
              <a:buAutoNum type="arabicPeriod"/>
            </a:pPr>
            <a:r>
              <a:rPr lang="cs-CZ" sz="2600" i="1" u="sng" dirty="0" smtClean="0">
                <a:solidFill>
                  <a:srgbClr val="00B0F0"/>
                </a:solidFill>
              </a:rPr>
              <a:t>Doplň chybějící část textu.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 roce 1648 došlo ještě většímu útisku poddaných. Tuto formu utuženého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poddanství nazýváme  </a:t>
            </a:r>
            <a:r>
              <a:rPr lang="cs-CZ" sz="2600" dirty="0" smtClean="0">
                <a:solidFill>
                  <a:srgbClr val="FF0000"/>
                </a:solidFill>
              </a:rPr>
              <a:t>nevolnictví. </a:t>
            </a:r>
            <a:r>
              <a:rPr lang="cs-CZ" sz="2600" dirty="0" smtClean="0">
                <a:solidFill>
                  <a:srgbClr val="00B0F0"/>
                </a:solidFill>
              </a:rPr>
              <a:t>Zároveň v této monarchii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probíhal proces </a:t>
            </a:r>
            <a:r>
              <a:rPr lang="cs-CZ" sz="2600" dirty="0" err="1" smtClean="0">
                <a:solidFill>
                  <a:srgbClr val="00B0F0"/>
                </a:solidFill>
              </a:rPr>
              <a:t>tzv</a:t>
            </a:r>
            <a:r>
              <a:rPr lang="cs-CZ" sz="2600" dirty="0" smtClean="0">
                <a:solidFill>
                  <a:srgbClr val="00B0F0"/>
                </a:solidFill>
              </a:rPr>
              <a:t>  </a:t>
            </a:r>
            <a:r>
              <a:rPr lang="cs-CZ" sz="2600" dirty="0" smtClean="0">
                <a:solidFill>
                  <a:srgbClr val="FF0000"/>
                </a:solidFill>
              </a:rPr>
              <a:t>rekatolizace</a:t>
            </a:r>
            <a:r>
              <a:rPr lang="cs-CZ" sz="2600" dirty="0" smtClean="0">
                <a:solidFill>
                  <a:srgbClr val="00B0F0"/>
                </a:solidFill>
              </a:rPr>
              <a:t>, který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měl donutit všechny lidi vyznávat katolickou víru.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 Významnou roli vněm hráli příslušníci </a:t>
            </a:r>
            <a:r>
              <a:rPr lang="cs-CZ" sz="2600" dirty="0" smtClean="0">
                <a:solidFill>
                  <a:srgbClr val="FF0000"/>
                </a:solidFill>
              </a:rPr>
              <a:t>jezuitského </a:t>
            </a:r>
            <a:r>
              <a:rPr lang="cs-CZ" sz="2600" dirty="0" smtClean="0">
                <a:solidFill>
                  <a:srgbClr val="00B0F0"/>
                </a:solidFill>
              </a:rPr>
              <a:t>řádu.</a:t>
            </a:r>
          </a:p>
          <a:p>
            <a:pPr marL="514350" indent="-514350">
              <a:buAutoNum type="arabicPeriod"/>
            </a:pPr>
            <a:endParaRPr lang="cs-CZ" sz="2600" dirty="0" smtClean="0">
              <a:solidFill>
                <a:srgbClr val="00B0F0"/>
              </a:solidFill>
            </a:endParaRP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2. Urči, která z uvedených tvrzení jsou pravdivá. (</a:t>
            </a:r>
            <a:r>
              <a:rPr lang="cs-CZ" sz="2600" dirty="0" smtClean="0">
                <a:solidFill>
                  <a:srgbClr val="00B0F0"/>
                </a:solidFill>
              </a:rPr>
              <a:t>ANO  NE)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Během válek o dědictví byla Marie Terezie sesazena z českého trůnu.   </a:t>
            </a:r>
            <a:r>
              <a:rPr lang="cs-CZ" sz="2600" dirty="0" smtClean="0">
                <a:solidFill>
                  <a:srgbClr val="FF0000"/>
                </a:solidFill>
              </a:rPr>
              <a:t>ANO</a:t>
            </a:r>
            <a:r>
              <a:rPr lang="cs-CZ" sz="2600" dirty="0" smtClean="0">
                <a:solidFill>
                  <a:srgbClr val="00B0F0"/>
                </a:solidFill>
              </a:rPr>
              <a:t>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Pragmatická sankce povolovala pouze katolictví.  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endParaRPr lang="cs-CZ" sz="2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Ve válkách o rakouské dědictví byly Francie a Bavorsko spojenci MT.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endParaRPr lang="cs-CZ" sz="2600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Marie Terezie zrušila nevolnictví.    </a:t>
            </a:r>
            <a:r>
              <a:rPr lang="cs-CZ" sz="2600" dirty="0" smtClean="0">
                <a:solidFill>
                  <a:srgbClr val="FF0000"/>
                </a:solidFill>
              </a:rPr>
              <a:t>NE</a:t>
            </a:r>
            <a:r>
              <a:rPr lang="cs-CZ" sz="2600" dirty="0" smtClean="0">
                <a:solidFill>
                  <a:srgbClr val="00B0F0"/>
                </a:solidFill>
              </a:rPr>
              <a:t>                                                                                      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 </a:t>
            </a:r>
          </a:p>
          <a:p>
            <a:pPr lvl="0">
              <a:buNone/>
            </a:pPr>
            <a:r>
              <a:rPr lang="cs-CZ" sz="2600" i="1" u="sng" dirty="0" smtClean="0">
                <a:solidFill>
                  <a:srgbClr val="00B0F0"/>
                </a:solidFill>
              </a:rPr>
              <a:t>3. Urči, kdo jsem.               </a:t>
            </a:r>
            <a:endParaRPr lang="cs-CZ" sz="2600" u="sng" dirty="0" smtClean="0">
              <a:solidFill>
                <a:srgbClr val="00B0F0"/>
              </a:solidFill>
            </a:endParaRP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Byl jsem císařem Svaté říše římské a manžel Marie Terezie.</a:t>
            </a:r>
          </a:p>
          <a:p>
            <a:pPr>
              <a:buNone/>
            </a:pPr>
            <a:r>
              <a:rPr lang="cs-CZ" sz="2600" dirty="0" smtClean="0">
                <a:solidFill>
                  <a:srgbClr val="00B0F0"/>
                </a:solidFill>
              </a:rPr>
              <a:t>Jsem </a:t>
            </a:r>
            <a:r>
              <a:rPr lang="cs-CZ" sz="2600" dirty="0" smtClean="0">
                <a:solidFill>
                  <a:srgbClr val="FF0000"/>
                </a:solidFill>
              </a:rPr>
              <a:t> František I. Štěpán Lotrinský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letech………………………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letech……………………………..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letech………………………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letech……………………………..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 </a:t>
            </a:r>
            <a:r>
              <a:rPr lang="cs-CZ" sz="2000" dirty="0" smtClean="0">
                <a:solidFill>
                  <a:srgbClr val="FF000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letech………………………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letech……………………………..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 </a:t>
            </a:r>
            <a:r>
              <a:rPr lang="cs-CZ" sz="2000" dirty="0" smtClean="0">
                <a:solidFill>
                  <a:srgbClr val="FF000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letech………………………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letech……………………………..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 </a:t>
            </a:r>
            <a:r>
              <a:rPr lang="cs-CZ" sz="2000" dirty="0" smtClean="0">
                <a:solidFill>
                  <a:srgbClr val="FF000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letech………………………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letech……………………………..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 </a:t>
            </a:r>
            <a:r>
              <a:rPr lang="cs-CZ" sz="2000" dirty="0" smtClean="0">
                <a:solidFill>
                  <a:srgbClr val="FF000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letech………………………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letech……………………………..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 </a:t>
            </a:r>
            <a:r>
              <a:rPr lang="cs-CZ" sz="2000" dirty="0" smtClean="0">
                <a:solidFill>
                  <a:srgbClr val="FF000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 </a:t>
            </a:r>
            <a:r>
              <a:rPr lang="cs-CZ" sz="2000" b="0" dirty="0" smtClean="0">
                <a:solidFill>
                  <a:srgbClr val="FF0000"/>
                </a:solidFill>
              </a:rPr>
              <a:t> 1740-1780 </a:t>
            </a:r>
            <a:r>
              <a:rPr lang="cs-CZ" sz="2000" b="0" dirty="0" smtClean="0">
                <a:solidFill>
                  <a:srgbClr val="00B0F0"/>
                </a:solidFill>
              </a:rPr>
              <a:t>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 </a:t>
            </a:r>
            <a:r>
              <a:rPr lang="cs-CZ" sz="2000" b="0" dirty="0" smtClean="0">
                <a:solidFill>
                  <a:srgbClr val="FF0000"/>
                </a:solidFill>
              </a:rPr>
              <a:t>1780-1790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b) habsburské monarchie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>
                <a:alpha val="55000"/>
              </a:srgb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8507288" cy="5040560"/>
          </a:xfrm>
        </p:spPr>
        <p:txBody>
          <a:bodyPr>
            <a:noAutofit/>
          </a:bodyPr>
          <a:lstStyle/>
          <a:p>
            <a:pPr lvl="0"/>
            <a:r>
              <a:rPr lang="cs-CZ" sz="2000" b="0" i="1" u="sng" dirty="0" smtClean="0">
                <a:solidFill>
                  <a:srgbClr val="00B0F0"/>
                </a:solidFill>
              </a:rPr>
              <a:t>4. Které události a pojmy se vztahují k Marii Terezii  a které k Josefovi II. ? </a:t>
            </a:r>
            <a:r>
              <a:rPr lang="cs-CZ" sz="2000" b="0" u="sng" dirty="0" smtClean="0">
                <a:solidFill>
                  <a:srgbClr val="00B0F0"/>
                </a:solidFill>
              </a:rPr>
              <a:t/>
            </a:r>
            <a:br>
              <a:rPr lang="cs-CZ" sz="2000" b="0" u="sng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Toleranční patent  </a:t>
            </a:r>
            <a:r>
              <a:rPr lang="cs-CZ" sz="2000" dirty="0" smtClean="0">
                <a:solidFill>
                  <a:srgbClr val="FF0000"/>
                </a:solidFill>
              </a:rPr>
              <a:t>JOSEF II.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školní docházka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Patent o zrušení nevolnictví </a:t>
            </a:r>
            <a:r>
              <a:rPr lang="cs-CZ" sz="2000" dirty="0" smtClean="0">
                <a:solidFill>
                  <a:srgbClr val="FF000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První sčítání lidu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Sjednocení měr a vah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Povinná příjmení, očíslování domů </a:t>
            </a:r>
            <a:r>
              <a:rPr lang="cs-CZ" sz="2000" dirty="0" smtClean="0">
                <a:solidFill>
                  <a:srgbClr val="FF000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5.  </a:t>
            </a:r>
            <a:r>
              <a:rPr lang="cs-CZ" sz="2000" b="0" u="sng" dirty="0" smtClean="0">
                <a:solidFill>
                  <a:srgbClr val="00B0F0"/>
                </a:solidFill>
              </a:rPr>
              <a:t>Marie Terezie </a:t>
            </a:r>
            <a:r>
              <a:rPr lang="cs-CZ" sz="2000" b="0" dirty="0" smtClean="0">
                <a:solidFill>
                  <a:srgbClr val="00B0F0"/>
                </a:solidFill>
              </a:rPr>
              <a:t>vládla v letech </a:t>
            </a:r>
            <a:r>
              <a:rPr lang="cs-CZ" sz="2000" b="0" dirty="0" smtClean="0">
                <a:solidFill>
                  <a:srgbClr val="FF0000"/>
                </a:solidFill>
              </a:rPr>
              <a:t> 1740-1780 </a:t>
            </a:r>
            <a:r>
              <a:rPr lang="cs-CZ" sz="2000" b="0" dirty="0" smtClean="0">
                <a:solidFill>
                  <a:srgbClr val="00B0F0"/>
                </a:solidFill>
              </a:rPr>
              <a:t> a </a:t>
            </a:r>
            <a:r>
              <a:rPr lang="cs-CZ" sz="2000" b="0" u="sng" dirty="0" smtClean="0">
                <a:solidFill>
                  <a:srgbClr val="00B0F0"/>
                </a:solidFill>
              </a:rPr>
              <a:t>Josef II. </a:t>
            </a:r>
            <a:r>
              <a:rPr lang="cs-CZ" sz="2000" b="0" dirty="0" smtClean="0">
                <a:solidFill>
                  <a:srgbClr val="00B0F0"/>
                </a:solidFill>
              </a:rPr>
              <a:t>v letech </a:t>
            </a:r>
            <a:r>
              <a:rPr lang="cs-CZ" sz="2000" b="0" dirty="0" smtClean="0">
                <a:solidFill>
                  <a:srgbClr val="FF0000"/>
                </a:solidFill>
              </a:rPr>
              <a:t>1780-1790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i="1" u="sng" dirty="0" smtClean="0">
                <a:solidFill>
                  <a:srgbClr val="00B0F0"/>
                </a:solidFill>
              </a:rPr>
              <a:t>6. Zakroužkuj správnou odpověď.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Marie Terezie a Josef II. byli panovníci: 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a) Ruska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FF0000"/>
                </a:solidFill>
              </a:rPr>
              <a:t>b) habsburské monarchie</a:t>
            </a:r>
            <a:r>
              <a:rPr lang="cs-CZ" sz="2000" b="0" dirty="0" smtClean="0">
                <a:solidFill>
                  <a:srgbClr val="00B0F0"/>
                </a:solidFill>
              </a:rPr>
              <a:t/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c) Francie</a:t>
            </a:r>
            <a:br>
              <a:rPr lang="cs-CZ" sz="2000" b="0" dirty="0" smtClean="0">
                <a:solidFill>
                  <a:srgbClr val="00B0F0"/>
                </a:solidFill>
              </a:rPr>
            </a:br>
            <a:r>
              <a:rPr lang="cs-CZ" sz="2000" b="0" dirty="0" smtClean="0">
                <a:solidFill>
                  <a:srgbClr val="00B0F0"/>
                </a:solidFill>
              </a:rPr>
              <a:t> </a:t>
            </a:r>
            <a:endParaRPr lang="cs-CZ" sz="2000" b="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60648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4000" b="1" dirty="0" smtClean="0">
                <a:solidFill>
                  <a:srgbClr val="00B0F0"/>
                </a:solidFill>
              </a:rPr>
              <a:t>Správné řešení</a:t>
            </a:r>
            <a:endParaRPr lang="cs-CZ" sz="40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3233738"/>
          <a:ext cx="6405925" cy="1717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700</Words>
  <Application>Microsoft Office PowerPoint</Application>
  <PresentationFormat>Předvádění na obrazovce (4:3)</PresentationFormat>
  <Paragraphs>218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Snímek 1</vt:lpstr>
      <vt:lpstr>Opakování</vt:lpstr>
      <vt:lpstr>Snímek 3</vt:lpstr>
      <vt:lpstr>4. Které události a pojmy se vztahují k Marii Terezii  a které k Josefovi II. ?  Toleranční patent Povinná školní docházka Patent o zrušení nevolnictví První sčítání lidu Sjednocení měr a vah Povinná příjmení, očíslování domů   5.  Marie Terezie vládla v letech……………………… a Josef II. v letech……………………………..   6. Zakroužkuj správnou odpověď. Marie Terezie a Josef II. byli panovníci:  a) Ruska b) habsburské monarchie c) Francie  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4. Které události a pojmy se vztahují k Marii Terezii  a které k Josefovi II. ?  Toleranční patent  JOSEF II. Povinná školní docházka Patent o zrušení nevolnictví První sčítání lidu Sjednocení měr a vah Povinná příjmení, očíslování domů   5.  Marie Terezie vládla v letech……………………… a Josef II. v letech……………………………..   6. Zakroužkuj správnou odpověď. Marie Terezie a Josef II. byli panovníci:  a) Ruska b) habsburské monarchie c) Francie  </vt:lpstr>
      <vt:lpstr>4. Které události a pojmy se vztahují k Marii Terezii  a které k Josefovi II. ?  Toleranční patent  JOSEF II. Povinná školní docházka MARIE TEREZIE  Patent o zrušení nevolnictví První sčítání lidu Sjednocení měr a vah Povinná příjmení, očíslování domů   5.  Marie Terezie vládla v letech……………………… a Josef II. v letech……………………………..   6. Zakroužkuj správnou odpověď. Marie Terezie a Josef II. byli panovníci:  a) Ruska b) habsburské monarchie c) Francie  </vt:lpstr>
      <vt:lpstr>4. Které události a pojmy se vztahují k Marii Terezii  a které k Josefovi II. ?  Toleranční patent  JOSEF II. Povinná školní docházka MARIE TEREZIE  Patent o zrušení nevolnictví JOSEF II.  První sčítání lidu Sjednocení měr a vah Povinná příjmení, očíslování domů   5.  Marie Terezie vládla v letech……………………… a Josef II. v letech……………………………..   6. Zakroužkuj správnou odpověď. Marie Terezie a Josef II. byli panovníci:  a) Ruska b) habsburské monarchie c) Francie  </vt:lpstr>
      <vt:lpstr>4. Které události a pojmy se vztahují k Marii Terezii  a které k Josefovi II. ?  Toleranční patent  JOSEF II. Povinná školní docházka MARIE TEREZIE  Patent o zrušení nevolnictví JOSEF II.  První sčítání lidu MARIE TEREZIE  Sjednocení měr a vah Povinná příjmení, očíslování domů   5.  Marie Terezie vládla v letech……………………… a Josef II. v letech……………………………..   6. Zakroužkuj správnou odpověď. Marie Terezie a Josef II. byli panovníci:  a) Ruska b) habsburské monarchie c) Francie  </vt:lpstr>
      <vt:lpstr>4. Které události a pojmy se vztahují k Marii Terezii  a které k Josefovi II. ?  Toleranční patent  JOSEF II. Povinná školní docházka MARIE TEREZIE  Patent o zrušení nevolnictví JOSEF II.  První sčítání lidu MARIE TEREZIE  Sjednocení měr a vah MARIE TEREZIE  Povinná příjmení, očíslování domů   5.  Marie Terezie vládla v letech……………………… a Josef II. v letech……………………………..   6. Zakroužkuj správnou odpověď. Marie Terezie a Josef II. byli panovníci:  a) Ruska b) habsburské monarchie c) Francie  </vt:lpstr>
      <vt:lpstr>4. Které události a pojmy se vztahují k Marii Terezii  a které k Josefovi II. ?  Toleranční patent  JOSEF II. Povinná školní docházka MARIE TEREZIE  Patent o zrušení nevolnictví JOSEF II.  První sčítání lidu MARIE TEREZIE  Sjednocení měr a vah MARIE TEREZIE  Povinná příjmení, očíslování domů MARIE TEREZIE    5.  Marie Terezie vládla v letech……………………… a Josef II. v letech……………………………..   6. Zakroužkuj správnou odpověď. Marie Terezie a Josef II. byli panovníci:  a) Ruska b) habsburské monarchie c) Francie  </vt:lpstr>
      <vt:lpstr>4. Které události a pojmy se vztahují k Marii Terezii  a které k Josefovi II. ?  Toleranční patent  JOSEF II. Povinná školní docházka MARIE TEREZIE  Patent o zrušení nevolnictví JOSEF II.  První sčítání lidu MARIE TEREZIE  Sjednocení měr a vah MARIE TEREZIE  Povinná příjmení, očíslování domů MARIE TEREZIE    5.  Marie Terezie vládla v letech  1740-1780  a Josef II. v letech 1780-1790  6. Zakroužkuj správnou odpověď. Marie Terezie a Josef II. byli panovníci:  a) Ruska b) habsburské monarchie c) Francie  </vt:lpstr>
      <vt:lpstr>4. Které události a pojmy se vztahují k Marii Terezii  a které k Josefovi II. ?  Toleranční patent  JOSEF II. Povinná školní docházka MARIE TEREZIE  Patent o zrušení nevolnictví JOSEF II.  První sčítání lidu MARIE TEREZIE  Sjednocení měr a vah MARIE TEREZIE  Povinná příjmení, očíslování domů MARIE TEREZIE    5.  Marie Terezie vládla v letech  1740-1780  a Josef II. v letech 1780-1790  6. Zakroužkuj správnou odpověď. Marie Terezie a Josef II. byli panovníci:  a) Ruska b) habsburské monarchie c) Francie  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8</cp:revision>
  <dcterms:created xsi:type="dcterms:W3CDTF">2012-04-04T05:08:45Z</dcterms:created>
  <dcterms:modified xsi:type="dcterms:W3CDTF">2012-06-01T09:59:32Z</dcterms:modified>
</cp:coreProperties>
</file>