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265" r:id="rId3"/>
    <p:sldId id="266" r:id="rId4"/>
    <p:sldId id="267" r:id="rId5"/>
    <p:sldId id="268" r:id="rId6"/>
    <p:sldId id="270" r:id="rId7"/>
    <p:sldId id="271" r:id="rId8"/>
    <p:sldId id="264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6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68425" y="2924944"/>
          <a:ext cx="6405925" cy="2828275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2905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05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Soldánová Dáša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05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VY_32_INOVACE_12C_4_Josef II.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05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12C_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Dě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8.roč.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563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2. 11. 2012 ve třídě 8. 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05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8992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učiva o panovníkovi Josefu II.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jako doprovodná osnova a současně zápis pro žáky.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928662" y="3071810"/>
            <a:ext cx="7470648" cy="1143000"/>
          </a:xfrm>
        </p:spPr>
        <p:txBody>
          <a:bodyPr>
            <a:noAutofit/>
          </a:bodyPr>
          <a:lstStyle/>
          <a:p>
            <a:pPr algn="ctr"/>
            <a:r>
              <a:rPr lang="cs-CZ" sz="8800" dirty="0" smtClean="0">
                <a:solidFill>
                  <a:srgbClr val="00B0F0"/>
                </a:solidFill>
              </a:rPr>
              <a:t>JOSEF II.</a:t>
            </a:r>
            <a:br>
              <a:rPr lang="cs-CZ" sz="8800" dirty="0" smtClean="0">
                <a:solidFill>
                  <a:srgbClr val="00B0F0"/>
                </a:solidFill>
              </a:rPr>
            </a:br>
            <a:r>
              <a:rPr lang="cs-CZ" sz="8800" dirty="0" smtClean="0">
                <a:solidFill>
                  <a:srgbClr val="00B0F0"/>
                </a:solidFill>
              </a:rPr>
              <a:t>1780-1790</a:t>
            </a:r>
            <a:endParaRPr lang="cs-CZ" sz="88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>
                <a:solidFill>
                  <a:srgbClr val="00B0F0"/>
                </a:solidFill>
                <a:latin typeface="+mn-lt"/>
              </a:rPr>
              <a:t>Nové reformy</a:t>
            </a:r>
            <a:endParaRPr lang="cs-CZ" u="sng" dirty="0">
              <a:solidFill>
                <a:srgbClr val="00B0F0"/>
              </a:solidFill>
              <a:latin typeface="+mn-lt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0" y="1988840"/>
            <a:ext cx="6372200" cy="4641379"/>
          </a:xfrm>
        </p:spPr>
        <p:txBody>
          <a:bodyPr>
            <a:normAutofit/>
          </a:bodyPr>
          <a:lstStyle/>
          <a:p>
            <a:r>
              <a:rPr lang="cs-CZ" sz="3500" dirty="0" smtClean="0">
                <a:solidFill>
                  <a:srgbClr val="00B0F0"/>
                </a:solidFill>
              </a:rPr>
              <a:t>1781 – </a:t>
            </a:r>
            <a:r>
              <a:rPr lang="cs-CZ" sz="3500" b="1" dirty="0" smtClean="0">
                <a:solidFill>
                  <a:srgbClr val="00B0F0"/>
                </a:solidFill>
              </a:rPr>
              <a:t>toleranční paten</a:t>
            </a:r>
            <a:r>
              <a:rPr lang="cs-CZ" sz="3500" dirty="0" smtClean="0">
                <a:solidFill>
                  <a:srgbClr val="00B0F0"/>
                </a:solidFill>
              </a:rPr>
              <a:t>t</a:t>
            </a:r>
          </a:p>
          <a:p>
            <a:pPr>
              <a:buNone/>
            </a:pPr>
            <a:r>
              <a:rPr lang="cs-CZ" sz="3500" dirty="0" smtClean="0">
                <a:solidFill>
                  <a:srgbClr val="00B0F0"/>
                </a:solidFill>
              </a:rPr>
              <a:t>             </a:t>
            </a:r>
            <a:r>
              <a:rPr lang="cs-CZ" sz="3000" dirty="0" smtClean="0">
                <a:solidFill>
                  <a:srgbClr val="00B0F0"/>
                </a:solidFill>
              </a:rPr>
              <a:t>= náboženská snášenlivost</a:t>
            </a:r>
          </a:p>
          <a:p>
            <a:pPr>
              <a:buNone/>
            </a:pPr>
            <a:endParaRPr lang="cs-CZ" sz="3500" dirty="0" smtClean="0">
              <a:solidFill>
                <a:srgbClr val="00B0F0"/>
              </a:solidFill>
            </a:endParaRPr>
          </a:p>
          <a:p>
            <a:r>
              <a:rPr lang="cs-CZ" sz="3500" dirty="0" smtClean="0">
                <a:solidFill>
                  <a:srgbClr val="00B0F0"/>
                </a:solidFill>
              </a:rPr>
              <a:t>1781 – </a:t>
            </a:r>
            <a:r>
              <a:rPr lang="cs-CZ" sz="3500" b="1" dirty="0" smtClean="0">
                <a:solidFill>
                  <a:srgbClr val="00B0F0"/>
                </a:solidFill>
              </a:rPr>
              <a:t>zrušení nevolnictví</a:t>
            </a:r>
          </a:p>
          <a:p>
            <a:pPr>
              <a:buNone/>
            </a:pPr>
            <a:r>
              <a:rPr lang="cs-CZ" sz="3500" dirty="0" smtClean="0">
                <a:solidFill>
                  <a:srgbClr val="00B0F0"/>
                </a:solidFill>
              </a:rPr>
              <a:t>             </a:t>
            </a:r>
            <a:r>
              <a:rPr lang="cs-CZ" sz="3000" dirty="0" smtClean="0">
                <a:solidFill>
                  <a:srgbClr val="00B0F0"/>
                </a:solidFill>
              </a:rPr>
              <a:t>= navrácení osobní svobody</a:t>
            </a:r>
          </a:p>
          <a:p>
            <a:pPr>
              <a:buNone/>
            </a:pPr>
            <a:endParaRPr lang="cs-CZ" sz="3200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sz="3200" dirty="0" smtClean="0">
                <a:solidFill>
                  <a:srgbClr val="00B0F0"/>
                </a:solidFill>
              </a:rPr>
              <a:t>             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6" name="Zástupný symbol pro obsah 5" descr="Joseph_II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6249012" y="1628800"/>
            <a:ext cx="2571459" cy="449309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u="sng" dirty="0" smtClean="0">
                <a:solidFill>
                  <a:srgbClr val="00B0F0"/>
                </a:solidFill>
                <a:latin typeface="+mn-lt"/>
              </a:rPr>
              <a:t/>
            </a:r>
            <a:br>
              <a:rPr lang="cs-CZ" sz="4000" u="sng" dirty="0" smtClean="0">
                <a:solidFill>
                  <a:srgbClr val="00B0F0"/>
                </a:solidFill>
                <a:latin typeface="+mn-lt"/>
              </a:rPr>
            </a:br>
            <a:r>
              <a:rPr lang="cs-CZ" sz="4000" u="sng" dirty="0" smtClean="0">
                <a:solidFill>
                  <a:srgbClr val="00B0F0"/>
                </a:solidFill>
              </a:rPr>
              <a:t/>
            </a:r>
            <a:br>
              <a:rPr lang="cs-CZ" sz="4000" u="sng" dirty="0" smtClean="0">
                <a:solidFill>
                  <a:srgbClr val="00B0F0"/>
                </a:solidFill>
              </a:rPr>
            </a:br>
            <a:endParaRPr lang="cs-CZ" sz="4000" u="sng" dirty="0">
              <a:solidFill>
                <a:srgbClr val="00B0F0"/>
              </a:solidFill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611560" y="1628800"/>
            <a:ext cx="4040188" cy="4680520"/>
          </a:xfrm>
        </p:spPr>
        <p:txBody>
          <a:bodyPr>
            <a:normAutofit lnSpcReduction="10000"/>
          </a:bodyPr>
          <a:lstStyle/>
          <a:p>
            <a:r>
              <a:rPr lang="cs-CZ" sz="3200" b="0" dirty="0" smtClean="0">
                <a:solidFill>
                  <a:srgbClr val="00B0F0"/>
                </a:solidFill>
              </a:rPr>
              <a:t>→</a:t>
            </a:r>
            <a:r>
              <a:rPr lang="cs-CZ" sz="3900" b="0" dirty="0" smtClean="0">
                <a:solidFill>
                  <a:srgbClr val="00B0F0"/>
                </a:solidFill>
              </a:rPr>
              <a:t> rovnost před  </a:t>
            </a:r>
          </a:p>
          <a:p>
            <a:r>
              <a:rPr lang="cs-CZ" sz="3900" b="0" dirty="0" smtClean="0">
                <a:solidFill>
                  <a:srgbClr val="00B0F0"/>
                </a:solidFill>
              </a:rPr>
              <a:t>     zákonem</a:t>
            </a:r>
          </a:p>
          <a:p>
            <a:r>
              <a:rPr lang="cs-CZ" sz="3900" b="0" dirty="0" smtClean="0">
                <a:solidFill>
                  <a:srgbClr val="00B0F0"/>
                </a:solidFill>
              </a:rPr>
              <a:t>→ zrušení trestu </a:t>
            </a:r>
          </a:p>
          <a:p>
            <a:r>
              <a:rPr lang="cs-CZ" sz="3900" b="0" dirty="0" smtClean="0">
                <a:solidFill>
                  <a:srgbClr val="00B0F0"/>
                </a:solidFill>
              </a:rPr>
              <a:t>    smrti</a:t>
            </a:r>
          </a:p>
          <a:p>
            <a:r>
              <a:rPr lang="cs-CZ" sz="3900" b="0" dirty="0" smtClean="0">
                <a:solidFill>
                  <a:srgbClr val="00B0F0"/>
                </a:solidFill>
              </a:rPr>
              <a:t>→ zrovnoprávnění </a:t>
            </a:r>
          </a:p>
          <a:p>
            <a:r>
              <a:rPr lang="cs-CZ" sz="3900" b="0" dirty="0" smtClean="0">
                <a:solidFill>
                  <a:srgbClr val="00B0F0"/>
                </a:solidFill>
              </a:rPr>
              <a:t>    dcer se syny při  </a:t>
            </a:r>
          </a:p>
          <a:p>
            <a:r>
              <a:rPr lang="cs-CZ" sz="3900" b="0" dirty="0" smtClean="0">
                <a:solidFill>
                  <a:srgbClr val="00B0F0"/>
                </a:solidFill>
              </a:rPr>
              <a:t>    dědictví </a:t>
            </a:r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683568" y="620688"/>
            <a:ext cx="8003232" cy="140803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Občanský a trestní zákoník </a:t>
            </a:r>
            <a:r>
              <a:rPr lang="cs-CZ" sz="3200" u="sng" dirty="0" smtClean="0">
                <a:solidFill>
                  <a:srgbClr val="00B0F0"/>
                </a:solidFill>
              </a:rPr>
              <a:t/>
            </a:r>
            <a:br>
              <a:rPr lang="cs-CZ" sz="3200" u="sng" dirty="0" smtClean="0">
                <a:solidFill>
                  <a:srgbClr val="00B0F0"/>
                </a:solidFill>
              </a:rPr>
            </a:br>
            <a:endParaRPr lang="cs-CZ" sz="3200" dirty="0" smtClean="0">
              <a:solidFill>
                <a:srgbClr val="00B0F0"/>
              </a:solidFill>
            </a:endParaRPr>
          </a:p>
        </p:txBody>
      </p:sp>
      <p:pic>
        <p:nvPicPr>
          <p:cNvPr id="5" name="Zástupný symbol pro obsah 4" descr="Josef_II_statue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5187751" y="1517650"/>
            <a:ext cx="2956322" cy="39417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u="sng" dirty="0" smtClean="0">
                <a:solidFill>
                  <a:srgbClr val="00B0F0"/>
                </a:solidFill>
                <a:latin typeface="+mn-lt"/>
              </a:rPr>
              <a:t/>
            </a:r>
            <a:br>
              <a:rPr lang="cs-CZ" sz="4000" u="sng" dirty="0" smtClean="0">
                <a:solidFill>
                  <a:srgbClr val="00B0F0"/>
                </a:solidFill>
                <a:latin typeface="+mn-lt"/>
              </a:rPr>
            </a:br>
            <a:r>
              <a:rPr lang="cs-CZ" sz="4000" u="sng" dirty="0" smtClean="0">
                <a:solidFill>
                  <a:srgbClr val="00B0F0"/>
                </a:solidFill>
              </a:rPr>
              <a:t/>
            </a:r>
            <a:br>
              <a:rPr lang="cs-CZ" sz="4000" u="sng" dirty="0" smtClean="0">
                <a:solidFill>
                  <a:srgbClr val="00B0F0"/>
                </a:solidFill>
              </a:rPr>
            </a:br>
            <a:endParaRPr lang="cs-CZ" sz="4000" u="sng" dirty="0">
              <a:solidFill>
                <a:srgbClr val="00B0F0"/>
              </a:solidFill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539552" y="1556792"/>
            <a:ext cx="4040188" cy="4392488"/>
          </a:xfrm>
        </p:spPr>
        <p:txBody>
          <a:bodyPr>
            <a:normAutofit/>
          </a:bodyPr>
          <a:lstStyle/>
          <a:p>
            <a:r>
              <a:rPr lang="cs-CZ" sz="3200" b="0" dirty="0" smtClean="0">
                <a:solidFill>
                  <a:srgbClr val="00B0F0"/>
                </a:solidFill>
              </a:rPr>
              <a:t>→</a:t>
            </a:r>
            <a:r>
              <a:rPr lang="cs-CZ" sz="3900" b="0" dirty="0" smtClean="0">
                <a:solidFill>
                  <a:srgbClr val="00B0F0"/>
                </a:solidFill>
              </a:rPr>
              <a:t> </a:t>
            </a:r>
            <a:r>
              <a:rPr lang="cs-CZ" sz="3200" b="0" dirty="0" smtClean="0">
                <a:solidFill>
                  <a:srgbClr val="00B0F0"/>
                </a:solidFill>
              </a:rPr>
              <a:t>konfiskace </a:t>
            </a:r>
          </a:p>
          <a:p>
            <a:r>
              <a:rPr lang="cs-CZ" sz="3200" b="0" dirty="0" smtClean="0">
                <a:solidFill>
                  <a:srgbClr val="00B0F0"/>
                </a:solidFill>
              </a:rPr>
              <a:t>    jejich majetku</a:t>
            </a:r>
          </a:p>
          <a:p>
            <a:r>
              <a:rPr lang="cs-CZ" sz="3200" b="0" dirty="0" smtClean="0">
                <a:solidFill>
                  <a:srgbClr val="00B0F0"/>
                </a:solidFill>
              </a:rPr>
              <a:t>→ budovy </a:t>
            </a:r>
          </a:p>
          <a:p>
            <a:r>
              <a:rPr lang="cs-CZ" sz="3200" b="0" dirty="0" smtClean="0">
                <a:solidFill>
                  <a:srgbClr val="00B0F0"/>
                </a:solidFill>
              </a:rPr>
              <a:t>     klášterů použity  </a:t>
            </a:r>
          </a:p>
          <a:p>
            <a:r>
              <a:rPr lang="cs-CZ" sz="3200" b="0" dirty="0" smtClean="0">
                <a:solidFill>
                  <a:srgbClr val="00B0F0"/>
                </a:solidFill>
              </a:rPr>
              <a:t>     na kasárna, </a:t>
            </a:r>
          </a:p>
          <a:p>
            <a:r>
              <a:rPr lang="cs-CZ" sz="3200" b="0" dirty="0" smtClean="0">
                <a:solidFill>
                  <a:srgbClr val="00B0F0"/>
                </a:solidFill>
              </a:rPr>
              <a:t>     nemocnice a   </a:t>
            </a:r>
          </a:p>
          <a:p>
            <a:r>
              <a:rPr lang="cs-CZ" sz="3200" b="0" dirty="0" smtClean="0">
                <a:solidFill>
                  <a:srgbClr val="00B0F0"/>
                </a:solidFill>
              </a:rPr>
              <a:t>     školy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683568" y="620688"/>
            <a:ext cx="8003232" cy="140803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Zrušení některých klášterů</a:t>
            </a:r>
            <a:r>
              <a:rPr lang="cs-CZ" sz="3200" u="sng" dirty="0" smtClean="0">
                <a:solidFill>
                  <a:srgbClr val="00B0F0"/>
                </a:solidFill>
              </a:rPr>
              <a:t/>
            </a:r>
            <a:br>
              <a:rPr lang="cs-CZ" sz="3200" u="sng" dirty="0" smtClean="0">
                <a:solidFill>
                  <a:srgbClr val="00B0F0"/>
                </a:solidFill>
              </a:rPr>
            </a:br>
            <a:endParaRPr lang="cs-CZ" sz="3200" dirty="0" smtClean="0">
              <a:solidFill>
                <a:srgbClr val="00B0F0"/>
              </a:solidFill>
            </a:endParaRPr>
          </a:p>
        </p:txBody>
      </p:sp>
      <p:pic>
        <p:nvPicPr>
          <p:cNvPr id="9" name="Zástupný symbol pro obsah 8" descr="Crown_of_Joseph_II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932040" y="1556792"/>
            <a:ext cx="3676402" cy="490187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179512" y="188640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Pamětní deska Josefa II. v Městském muzeu </a:t>
            </a:r>
            <a:r>
              <a:rPr lang="cs-CZ" b="1" dirty="0" smtClean="0">
                <a:solidFill>
                  <a:srgbClr val="FFC000"/>
                </a:solidFill>
              </a:rPr>
              <a:t>v Děčíně</a:t>
            </a:r>
            <a:endParaRPr lang="cs-CZ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Zajímavosti: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061048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dirty="0" smtClean="0">
                <a:solidFill>
                  <a:srgbClr val="00B0F0"/>
                </a:solidFill>
              </a:rPr>
              <a:t>Josef II. vstoupil do české literatury mj. v </a:t>
            </a:r>
            <a:r>
              <a:rPr lang="cs-CZ" dirty="0" smtClean="0">
                <a:solidFill>
                  <a:srgbClr val="00B0F0"/>
                </a:solidFill>
              </a:rPr>
              <a:t>díle Babička Boženy Němcové, </a:t>
            </a:r>
            <a:r>
              <a:rPr lang="cs-CZ" dirty="0" smtClean="0">
                <a:solidFill>
                  <a:srgbClr val="00B0F0"/>
                </a:solidFill>
              </a:rPr>
              <a:t>jako „pán s trubičkou</a:t>
            </a:r>
            <a:r>
              <a:rPr lang="cs-CZ" dirty="0" smtClean="0">
                <a:solidFill>
                  <a:srgbClr val="00B0F0"/>
                </a:solidFill>
              </a:rPr>
              <a:t>“ (tj. dalekohledem)</a:t>
            </a:r>
          </a:p>
          <a:p>
            <a:pPr algn="just">
              <a:buNone/>
            </a:pPr>
            <a:endParaRPr lang="cs-CZ" dirty="0" smtClean="0">
              <a:solidFill>
                <a:srgbClr val="00B0F0"/>
              </a:solidFill>
            </a:endParaRPr>
          </a:p>
          <a:p>
            <a:pPr algn="just"/>
            <a:r>
              <a:rPr lang="cs-CZ" dirty="0" smtClean="0">
                <a:solidFill>
                  <a:srgbClr val="00B0F0"/>
                </a:solidFill>
              </a:rPr>
              <a:t>Jeho asi nejznámější filmovou podobu vytvořil </a:t>
            </a:r>
            <a:r>
              <a:rPr lang="cs-CZ" dirty="0" err="1" smtClean="0">
                <a:solidFill>
                  <a:srgbClr val="00B0F0"/>
                </a:solidFill>
              </a:rPr>
              <a:t>Jeffrey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Jones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smtClean="0">
                <a:solidFill>
                  <a:srgbClr val="00B0F0"/>
                </a:solidFill>
              </a:rPr>
              <a:t>ve filmu </a:t>
            </a:r>
            <a:r>
              <a:rPr lang="cs-CZ" dirty="0" smtClean="0">
                <a:solidFill>
                  <a:srgbClr val="00B0F0"/>
                </a:solidFill>
              </a:rPr>
              <a:t>Amadeus Miloše Formana, </a:t>
            </a:r>
            <a:r>
              <a:rPr lang="cs-CZ" dirty="0" smtClean="0">
                <a:solidFill>
                  <a:srgbClr val="00B0F0"/>
                </a:solidFill>
              </a:rPr>
              <a:t>kde byl představen jako laický milovník hudby.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467544" y="3233739"/>
          <a:ext cx="8208911" cy="3379528"/>
        </p:xfrm>
        <a:graphic>
          <a:graphicData uri="http://schemas.openxmlformats.org/drawingml/2006/table">
            <a:tbl>
              <a:tblPr firstRow="1" firstCol="1" bandRow="1"/>
              <a:tblGrid>
                <a:gridCol w="1540583"/>
                <a:gridCol w="146470"/>
                <a:gridCol w="6521858"/>
              </a:tblGrid>
              <a:tr h="62055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VÁLKOVÁ, Veronika. </a:t>
                      </a:r>
                      <a:r>
                        <a:rPr lang="cs-CZ" sz="1100" i="1" dirty="0" smtClean="0"/>
                        <a:t>Dějepis 8 - novověk</a:t>
                      </a:r>
                      <a:r>
                        <a:rPr lang="cs-CZ" sz="1100" dirty="0" smtClean="0"/>
                        <a:t>. Praha: SPN, 2008, ISBN 978-80-7235-404-7.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28265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Josef II. In: </a:t>
                      </a:r>
                      <a:r>
                        <a:rPr lang="cs-CZ" sz="1400" i="1" dirty="0" err="1" smtClean="0"/>
                        <a:t>Wikipedia</a:t>
                      </a:r>
                      <a:r>
                        <a:rPr lang="cs-CZ" sz="1400" dirty="0" smtClean="0"/>
                        <a:t>: </a:t>
                      </a:r>
                      <a:r>
                        <a:rPr lang="cs-CZ" sz="1400" i="1" dirty="0" err="1" smtClean="0"/>
                        <a:t>the</a:t>
                      </a:r>
                      <a:r>
                        <a:rPr lang="cs-CZ" sz="1400" i="1" dirty="0" smtClean="0"/>
                        <a:t> free </a:t>
                      </a:r>
                      <a:r>
                        <a:rPr lang="cs-CZ" sz="1400" i="1" dirty="0" err="1" smtClean="0"/>
                        <a:t>encyclopedia</a:t>
                      </a:r>
                      <a:r>
                        <a:rPr lang="cs-CZ" sz="1400" dirty="0" smtClean="0"/>
                        <a:t> [online]. San </a:t>
                      </a:r>
                      <a:r>
                        <a:rPr lang="cs-CZ" sz="1400" dirty="0" err="1" smtClean="0"/>
                        <a:t>Francisco</a:t>
                      </a:r>
                      <a:r>
                        <a:rPr lang="cs-CZ" sz="1400" dirty="0" smtClean="0"/>
                        <a:t> (CA): </a:t>
                      </a:r>
                      <a:r>
                        <a:rPr lang="cs-CZ" sz="1400" dirty="0" err="1" smtClean="0"/>
                        <a:t>Wikimedia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Foundation</a:t>
                      </a:r>
                      <a:r>
                        <a:rPr lang="cs-CZ" sz="1400" dirty="0" smtClean="0"/>
                        <a:t>, 2001- [cit. 2012-06-01]. Dostupné z: http://cs.wikipedia.org/wiki/Soubor:Joseph_II.jpg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Koruna Josefa II. In: </a:t>
                      </a:r>
                      <a:r>
                        <a:rPr lang="cs-CZ" sz="1400" i="1" dirty="0" err="1" smtClean="0"/>
                        <a:t>Wikipedia</a:t>
                      </a:r>
                      <a:r>
                        <a:rPr lang="cs-CZ" sz="1400" dirty="0" smtClean="0"/>
                        <a:t>: </a:t>
                      </a:r>
                      <a:r>
                        <a:rPr lang="cs-CZ" sz="1400" i="1" dirty="0" err="1" smtClean="0"/>
                        <a:t>the</a:t>
                      </a:r>
                      <a:r>
                        <a:rPr lang="cs-CZ" sz="1400" i="1" dirty="0" smtClean="0"/>
                        <a:t> free </a:t>
                      </a:r>
                      <a:r>
                        <a:rPr lang="cs-CZ" sz="1400" i="1" dirty="0" err="1" smtClean="0"/>
                        <a:t>encyclopedia</a:t>
                      </a:r>
                      <a:r>
                        <a:rPr lang="cs-CZ" sz="1400" dirty="0" smtClean="0"/>
                        <a:t> [online]. San </a:t>
                      </a:r>
                      <a:r>
                        <a:rPr lang="cs-CZ" sz="1400" dirty="0" err="1" smtClean="0"/>
                        <a:t>Francisco</a:t>
                      </a:r>
                      <a:r>
                        <a:rPr lang="cs-CZ" sz="1400" dirty="0" smtClean="0"/>
                        <a:t> (CA): </a:t>
                      </a:r>
                      <a:r>
                        <a:rPr lang="cs-CZ" sz="1400" dirty="0" err="1" smtClean="0"/>
                        <a:t>Wikimedia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Foundation</a:t>
                      </a:r>
                      <a:r>
                        <a:rPr lang="cs-CZ" sz="1400" dirty="0" smtClean="0"/>
                        <a:t>, 2001- [cit. 2012-06-01]. Dostupné z: http://cs.wikipedia.org/wiki/Soubor:Crown_of_Joseph_II.jpg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Socha Josefa II. v </a:t>
                      </a:r>
                      <a:r>
                        <a:rPr lang="cs-CZ" sz="1400" dirty="0" err="1" smtClean="0"/>
                        <a:t>Uničově</a:t>
                      </a:r>
                      <a:r>
                        <a:rPr lang="cs-CZ" sz="1400" dirty="0" smtClean="0"/>
                        <a:t>. In: </a:t>
                      </a:r>
                      <a:r>
                        <a:rPr lang="cs-CZ" sz="1400" i="1" dirty="0" err="1" smtClean="0"/>
                        <a:t>Wikipedia</a:t>
                      </a:r>
                      <a:r>
                        <a:rPr lang="cs-CZ" sz="1400" dirty="0" smtClean="0"/>
                        <a:t>: </a:t>
                      </a:r>
                      <a:r>
                        <a:rPr lang="cs-CZ" sz="1400" i="1" dirty="0" err="1" smtClean="0"/>
                        <a:t>the</a:t>
                      </a:r>
                      <a:r>
                        <a:rPr lang="cs-CZ" sz="1400" i="1" dirty="0" smtClean="0"/>
                        <a:t> free </a:t>
                      </a:r>
                      <a:r>
                        <a:rPr lang="cs-CZ" sz="1400" i="1" dirty="0" err="1" smtClean="0"/>
                        <a:t>encyclopedia</a:t>
                      </a:r>
                      <a:r>
                        <a:rPr lang="cs-CZ" sz="1400" dirty="0" smtClean="0"/>
                        <a:t> [online]. San </a:t>
                      </a:r>
                      <a:r>
                        <a:rPr lang="cs-CZ" sz="1400" dirty="0" err="1" smtClean="0"/>
                        <a:t>Francisco</a:t>
                      </a:r>
                      <a:r>
                        <a:rPr lang="cs-CZ" sz="1400" dirty="0" smtClean="0"/>
                        <a:t> (CA): </a:t>
                      </a:r>
                      <a:r>
                        <a:rPr lang="cs-CZ" sz="1400" dirty="0" err="1" smtClean="0"/>
                        <a:t>Wikimedia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Foundation</a:t>
                      </a:r>
                      <a:r>
                        <a:rPr lang="cs-CZ" sz="1400" dirty="0" smtClean="0"/>
                        <a:t>, 2001- [cit. 2012-06-01]. Dostupné z: http://cs.wikipedia.org/wiki/Soubor:Josef_II_statue.jpg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6039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467544" y="3233739"/>
          <a:ext cx="8208911" cy="2449484"/>
        </p:xfrm>
        <a:graphic>
          <a:graphicData uri="http://schemas.openxmlformats.org/drawingml/2006/table">
            <a:tbl>
              <a:tblPr firstRow="1" firstCol="1" bandRow="1"/>
              <a:tblGrid>
                <a:gridCol w="1540583"/>
                <a:gridCol w="146470"/>
                <a:gridCol w="6521858"/>
              </a:tblGrid>
              <a:tr h="62055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7988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Pamětní deska Josefa II. v Městském muzeu v Děčíně.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2012-06-01]. Dostupné z: http://cs.wikipedia.org/wiki/Soubor:Josef_II_Decin.jpg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Josef II.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2012-06-01]. Dostupné z: http://cs.wikipedia.org/wiki/Josef_II.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6039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423</Words>
  <Application>Microsoft Office PowerPoint</Application>
  <PresentationFormat>Předvádění na obrazovce (4:3)</PresentationFormat>
  <Paragraphs>82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JOSEF II. 1780-1790</vt:lpstr>
      <vt:lpstr>Nové reformy</vt:lpstr>
      <vt:lpstr>  </vt:lpstr>
      <vt:lpstr>  </vt:lpstr>
      <vt:lpstr>Snímek 6</vt:lpstr>
      <vt:lpstr>Zajímavosti:</vt:lpstr>
      <vt:lpstr>Snímek 8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soldanova</cp:lastModifiedBy>
  <cp:revision>5</cp:revision>
  <dcterms:created xsi:type="dcterms:W3CDTF">2012-04-04T05:08:45Z</dcterms:created>
  <dcterms:modified xsi:type="dcterms:W3CDTF">2012-06-01T10:22:37Z</dcterms:modified>
</cp:coreProperties>
</file>