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Chram_sv_Mikulase_z_upati_Petrin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5435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VY_32_INOVACE_12C_5_Baroko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4. 11. 2012 ve třídě 8.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 výkladu barokní kultury a názornému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seznámení s některými uměleckými skvosty tohoto období.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2924944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  <a:latin typeface="Arial Rounded MT Bold" pitchFamily="34" charset="0"/>
              </a:rPr>
              <a:t>Baroko </a:t>
            </a:r>
            <a:br>
              <a:rPr lang="cs-CZ" sz="8000" dirty="0" smtClean="0">
                <a:solidFill>
                  <a:srgbClr val="00B050"/>
                </a:solidFill>
                <a:latin typeface="Arial Rounded MT Bold" pitchFamily="34" charset="0"/>
              </a:rPr>
            </a:br>
            <a:endParaRPr lang="cs-CZ" sz="80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060848"/>
            <a:ext cx="7931224" cy="4035152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16. a 17. století</a:t>
            </a:r>
          </a:p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Nádherné velkolepé stavby</a:t>
            </a:r>
          </a:p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Spojeno s rekatolizací</a:t>
            </a:r>
          </a:p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Inspirace 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antikou</a:t>
            </a:r>
            <a:endParaRPr lang="cs-CZ" sz="4800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894928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00B050"/>
                </a:solidFill>
                <a:latin typeface="Arial Rounded MT Bold" pitchFamily="34" charset="0"/>
              </a:rPr>
              <a:t>Baroko</a:t>
            </a:r>
            <a:endParaRPr lang="cs-CZ" sz="80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Architektura</a:t>
            </a:r>
          </a:p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Výtvarné umění (sochařství, malířství)</a:t>
            </a:r>
          </a:p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Vzdělanost a literatura</a:t>
            </a:r>
          </a:p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Hudba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B050"/>
                </a:solidFill>
                <a:latin typeface="Arial Rounded MT Bold" pitchFamily="34" charset="0"/>
              </a:rPr>
              <a:t>Baroko</a:t>
            </a:r>
            <a:endParaRPr lang="cs-CZ" sz="60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72000"/>
          </a:xfrm>
        </p:spPr>
        <p:txBody>
          <a:bodyPr/>
          <a:lstStyle/>
          <a:p>
            <a:r>
              <a:rPr lang="cs-CZ" sz="280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Dynamické </a:t>
            </a:r>
            <a:r>
              <a:rPr lang="cs-CZ" sz="280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stavby –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zvlněné tvary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Kopule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Okázalá výzdoba (zlacení, sochy, fresky)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Nové chrámy, kláštery, zámky a paláce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Přestavba gotických a renesančních staveb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Selské baroko 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Architekti: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Dientzenhoferové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 (otec a syn)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                       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Santini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  <a:p>
            <a:pPr>
              <a:buNone/>
            </a:pPr>
            <a:endParaRPr lang="cs-CZ" sz="2800" dirty="0" smtClean="0">
              <a:latin typeface="Arial Rounded MT Bold" pitchFamily="34" charset="0"/>
            </a:endParaRPr>
          </a:p>
          <a:p>
            <a:endParaRPr lang="cs-CZ" sz="2800" dirty="0" smtClean="0">
              <a:latin typeface="Arial Rounded MT Bold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B050"/>
                </a:solidFill>
                <a:latin typeface="Arial Rounded MT Bold" pitchFamily="34" charset="0"/>
              </a:rPr>
              <a:t>Architektura</a:t>
            </a:r>
            <a:endParaRPr lang="cs-CZ" sz="66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1404664" y="548680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Chrám sv. Mikuláše </a:t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v Praze</a:t>
            </a:r>
            <a:endParaRPr lang="cs-CZ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404664"/>
            <a:ext cx="8229600" cy="643136"/>
          </a:xfrm>
        </p:spPr>
        <p:txBody>
          <a:bodyPr>
            <a:normAutofit fontScale="90000"/>
          </a:bodyPr>
          <a:lstStyle/>
          <a:p>
            <a:pPr algn="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Kopule chrámu 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sv. Mikuláše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2520280" cy="1219200"/>
          </a:xfrm>
        </p:spPr>
        <p:txBody>
          <a:bodyPr>
            <a:normAutofit/>
          </a:bodyPr>
          <a:lstStyle/>
          <a:p>
            <a:pPr algn="ctr"/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Barokní výzdoba</a:t>
            </a:r>
            <a:endParaRPr lang="cs-CZ" sz="3000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188640"/>
            <a:ext cx="8229600" cy="86409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Selské baroko</a:t>
            </a:r>
            <a:endParaRPr lang="cs-CZ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Morový sloup</a:t>
            </a:r>
            <a:endParaRPr lang="cs-CZ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  <p:pic>
        <p:nvPicPr>
          <p:cNvPr id="6" name="Zástupný symbol pro obsah 5" descr="450px-Holy_Trinity_Colum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4764" y="1600200"/>
            <a:ext cx="339447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03848" y="0"/>
            <a:ext cx="7437512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Karlova Koruna </a:t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Chlumec nad Cidlinou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B050"/>
                </a:solidFill>
                <a:latin typeface="Arial Rounded MT Bold" pitchFamily="34" charset="0"/>
              </a:rPr>
              <a:t>Výtvarné umění</a:t>
            </a:r>
            <a:endParaRPr lang="cs-CZ" sz="66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988840"/>
            <a:ext cx="4059936" cy="4323184"/>
          </a:xfrm>
        </p:spPr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  <a:latin typeface="Arial Rounded MT Bold" pitchFamily="34" charset="0"/>
              </a:rPr>
              <a:t>Sochařství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Často náboženské motivy nebo inspirace antickou mytologií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Sochy v pohyby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Sochaři: M. B. Braun</a:t>
            </a: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F. M. </a:t>
            </a:r>
            <a:r>
              <a:rPr lang="cs-CZ" sz="2400" dirty="0" err="1" smtClean="0">
                <a:solidFill>
                  <a:srgbClr val="FFFF00"/>
                </a:solidFill>
                <a:latin typeface="Arial Rounded MT Bold" pitchFamily="34" charset="0"/>
              </a:rPr>
              <a:t>Brokof</a:t>
            </a:r>
            <a:endParaRPr lang="cs-CZ" sz="24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G. L. </a:t>
            </a:r>
            <a:r>
              <a:rPr lang="cs-CZ" sz="2400" dirty="0" err="1" smtClean="0">
                <a:solidFill>
                  <a:srgbClr val="FFFF00"/>
                </a:solidFill>
                <a:latin typeface="Arial Rounded MT Bold" pitchFamily="34" charset="0"/>
              </a:rPr>
              <a:t>Bernini</a:t>
            </a:r>
            <a:endParaRPr lang="cs-CZ" sz="2400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59936" cy="4251176"/>
          </a:xfrm>
        </p:spPr>
        <p:txBody>
          <a:bodyPr/>
          <a:lstStyle/>
          <a:p>
            <a:pPr>
              <a:buNone/>
            </a:pPr>
            <a:endParaRPr lang="cs-CZ" sz="24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endParaRPr lang="cs-CZ" u="sng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endParaRPr lang="cs-CZ" u="sng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B050"/>
                </a:solidFill>
                <a:latin typeface="Arial Rounded MT Bold" pitchFamily="34" charset="0"/>
              </a:rPr>
              <a:t>Výtvarné umění</a:t>
            </a:r>
            <a:endParaRPr lang="cs-CZ" sz="66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988840"/>
            <a:ext cx="4059936" cy="4323184"/>
          </a:xfrm>
        </p:spPr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FFFF00"/>
                </a:solidFill>
                <a:latin typeface="Arial Rounded MT Bold" pitchFamily="34" charset="0"/>
              </a:rPr>
              <a:t>Sochařství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Často náboženské motivy nebo inspirace antickou mytologií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Sochy v pohyby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Sochaři: M. B. Braun</a:t>
            </a: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F. M. </a:t>
            </a:r>
            <a:r>
              <a:rPr lang="cs-CZ" sz="2400" dirty="0" err="1" smtClean="0">
                <a:solidFill>
                  <a:srgbClr val="FFFF00"/>
                </a:solidFill>
                <a:latin typeface="Arial Rounded MT Bold" pitchFamily="34" charset="0"/>
              </a:rPr>
              <a:t>Brokof</a:t>
            </a:r>
            <a:endParaRPr lang="cs-CZ" sz="24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G. L. </a:t>
            </a:r>
            <a:r>
              <a:rPr lang="cs-CZ" sz="2400" dirty="0" err="1" smtClean="0">
                <a:solidFill>
                  <a:srgbClr val="FFFF00"/>
                </a:solidFill>
                <a:latin typeface="Arial Rounded MT Bold" pitchFamily="34" charset="0"/>
              </a:rPr>
              <a:t>Bernini</a:t>
            </a:r>
            <a:endParaRPr lang="cs-CZ" sz="2400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59936" cy="4251176"/>
          </a:xfrm>
        </p:spPr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FFFF00"/>
                </a:solidFill>
                <a:latin typeface="Arial Rounded MT Bold" pitchFamily="34" charset="0"/>
              </a:rPr>
              <a:t>Malířství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Malby na stropech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Oltářní obrazy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Šerosvit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Olejomalby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Dramatičnost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Malíři: Rembrandt</a:t>
            </a: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                P. P. </a:t>
            </a:r>
            <a:r>
              <a:rPr lang="cs-CZ" sz="2400" dirty="0" err="1" smtClean="0">
                <a:solidFill>
                  <a:srgbClr val="FFFF00"/>
                </a:solidFill>
                <a:latin typeface="Arial Rounded MT Bold" pitchFamily="34" charset="0"/>
              </a:rPr>
              <a:t>Rubens</a:t>
            </a:r>
            <a:endParaRPr lang="cs-CZ" sz="24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                K. </a:t>
            </a:r>
            <a:r>
              <a:rPr lang="cs-CZ" sz="2400" dirty="0" err="1" smtClean="0">
                <a:solidFill>
                  <a:srgbClr val="FFFF00"/>
                </a:solidFill>
                <a:latin typeface="Arial Rounded MT Bold" pitchFamily="34" charset="0"/>
              </a:rPr>
              <a:t>Škréta</a:t>
            </a:r>
            <a:endParaRPr lang="cs-CZ" sz="24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 Rounded MT Bold" pitchFamily="34" charset="0"/>
              </a:rPr>
              <a:t>                 P. </a:t>
            </a:r>
            <a:r>
              <a:rPr lang="cs-CZ" sz="2400" dirty="0" err="1" smtClean="0">
                <a:solidFill>
                  <a:srgbClr val="FFFF00"/>
                </a:solidFill>
                <a:latin typeface="Arial Rounded MT Bold" pitchFamily="34" charset="0"/>
              </a:rPr>
              <a:t>Brandl</a:t>
            </a:r>
            <a:endParaRPr lang="cs-CZ" sz="24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endParaRPr lang="cs-CZ" u="sng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endParaRPr lang="cs-CZ" u="sng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Socha ctnosti – Láska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Kuks</a:t>
            </a:r>
            <a:endParaRPr lang="cs-CZ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2400"/>
            <a:ext cx="4104456" cy="12192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M. B. Braun</a:t>
            </a:r>
            <a:endParaRPr lang="cs-CZ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pic>
        <p:nvPicPr>
          <p:cNvPr id="6" name="Obrázek 5" descr="kuks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068960"/>
            <a:ext cx="4463920" cy="2974087"/>
          </a:xfrm>
          <a:prstGeom prst="rect">
            <a:avLst/>
          </a:prstGeom>
        </p:spPr>
      </p:pic>
      <p:pic>
        <p:nvPicPr>
          <p:cNvPr id="7" name="Obrázek 6" descr="láska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476672"/>
            <a:ext cx="3591272" cy="5796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rgbClr val="00B050"/>
                </a:solidFill>
                <a:latin typeface="Arial Rounded MT Bold" pitchFamily="34" charset="0"/>
              </a:rPr>
              <a:t>Vzdělanost a literatura</a:t>
            </a:r>
            <a:endParaRPr lang="cs-CZ" sz="66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4059936" cy="396314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   </a:t>
            </a:r>
            <a:r>
              <a:rPr lang="cs-CZ" u="sng" dirty="0" smtClean="0">
                <a:solidFill>
                  <a:srgbClr val="FFFF00"/>
                </a:solidFill>
                <a:latin typeface="Arial Rounded MT Bold" pitchFamily="34" charset="0"/>
              </a:rPr>
              <a:t>České země</a:t>
            </a:r>
          </a:p>
          <a:p>
            <a:endParaRPr lang="cs-CZ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Velká negramotnost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Jezuitský řád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B. </a:t>
            </a:r>
            <a:r>
              <a:rPr lang="cs-CZ" dirty="0" err="1" smtClean="0">
                <a:solidFill>
                  <a:srgbClr val="FFFF00"/>
                </a:solidFill>
                <a:latin typeface="Arial Rounded MT Bold" pitchFamily="34" charset="0"/>
              </a:rPr>
              <a:t>Balbín</a:t>
            </a:r>
            <a:endParaRPr lang="cs-CZ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 J. A. Komenský</a:t>
            </a:r>
            <a:endParaRPr lang="cs-CZ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59936" cy="403515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   </a:t>
            </a:r>
            <a:r>
              <a:rPr lang="cs-CZ" u="sng" dirty="0" smtClean="0">
                <a:solidFill>
                  <a:srgbClr val="FFFF00"/>
                </a:solidFill>
                <a:latin typeface="Arial Rounded MT Bold" pitchFamily="34" charset="0"/>
              </a:rPr>
              <a:t>Evropa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Složitá a květnatá literatura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Divadlo – </a:t>
            </a:r>
            <a:r>
              <a:rPr lang="cs-CZ" dirty="0" err="1" smtClean="0">
                <a:solidFill>
                  <a:srgbClr val="FFFF00"/>
                </a:solidFill>
                <a:latin typeface="Arial Rounded MT Bold" pitchFamily="34" charset="0"/>
              </a:rPr>
              <a:t>Moliere</a:t>
            </a:r>
            <a:endParaRPr lang="cs-CZ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  (komedie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Zástupný symbol pro obsah 9"/>
          <p:cNvSpPr txBox="1">
            <a:spLocks/>
          </p:cNvSpPr>
          <p:nvPr/>
        </p:nvSpPr>
        <p:spPr>
          <a:xfrm>
            <a:off x="467544" y="1556792"/>
            <a:ext cx="4059936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9"/>
          <p:cNvSpPr txBox="1">
            <a:spLocks/>
          </p:cNvSpPr>
          <p:nvPr/>
        </p:nvSpPr>
        <p:spPr>
          <a:xfrm>
            <a:off x="539552" y="1628800"/>
            <a:ext cx="4059936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731520" lvl="1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0679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2400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endParaRPr lang="cs-CZ" u="sng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Mše, opery, koncerty</a:t>
            </a:r>
            <a:endParaRPr lang="cs-CZ" u="sng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Varhany, cembalo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Domácí muzicírování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Dvorské kapely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Skladatelé: J. S. </a:t>
            </a:r>
            <a:r>
              <a:rPr lang="cs-CZ" dirty="0" err="1" smtClean="0">
                <a:solidFill>
                  <a:srgbClr val="FFFF00"/>
                </a:solidFill>
                <a:latin typeface="Arial Rounded MT Bold" pitchFamily="34" charset="0"/>
              </a:rPr>
              <a:t>Bach</a:t>
            </a:r>
            <a:endParaRPr lang="cs-CZ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      A. </a:t>
            </a:r>
            <a:r>
              <a:rPr lang="cs-CZ" dirty="0" err="1" smtClean="0">
                <a:solidFill>
                  <a:srgbClr val="FFFF00"/>
                </a:solidFill>
                <a:latin typeface="Arial Rounded MT Bold" pitchFamily="34" charset="0"/>
              </a:rPr>
              <a:t>Vivaldi</a:t>
            </a:r>
            <a:endParaRPr lang="cs-CZ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      P. J. </a:t>
            </a:r>
            <a:r>
              <a:rPr lang="cs-CZ" dirty="0" err="1" smtClean="0">
                <a:solidFill>
                  <a:srgbClr val="FFFF00"/>
                </a:solidFill>
                <a:latin typeface="Arial Rounded MT Bold" pitchFamily="34" charset="0"/>
              </a:rPr>
              <a:t>Vejvanovský</a:t>
            </a:r>
            <a:endParaRPr lang="cs-CZ" dirty="0" smtClean="0">
              <a:solidFill>
                <a:srgbClr val="FFFF00"/>
              </a:solidFill>
              <a:latin typeface="Arial Rounded MT Bold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latin typeface="Arial Rounded MT Bold" pitchFamily="34" charset="0"/>
              </a:rPr>
              <a:t>                          G. F. Händel</a:t>
            </a:r>
          </a:p>
          <a:p>
            <a:pPr>
              <a:buNone/>
            </a:pPr>
            <a:endParaRPr lang="cs-CZ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B050"/>
                </a:solidFill>
                <a:latin typeface="Arial Rounded MT Bold" pitchFamily="34" charset="0"/>
              </a:rPr>
              <a:t>Hudba</a:t>
            </a:r>
            <a:endParaRPr lang="cs-CZ" sz="6600" dirty="0">
              <a:solidFill>
                <a:srgbClr val="00B05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395536" y="3233739"/>
          <a:ext cx="8352928" cy="3460918"/>
        </p:xfrm>
        <a:graphic>
          <a:graphicData uri="http://schemas.openxmlformats.org/drawingml/2006/table">
            <a:tbl>
              <a:tblPr firstRow="1" firstCol="1" bandRow="1"/>
              <a:tblGrid>
                <a:gridCol w="1567611"/>
                <a:gridCol w="149040"/>
                <a:gridCol w="6636277"/>
              </a:tblGrid>
              <a:tr h="4832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345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M</a:t>
                      </a:r>
                      <a:r>
                        <a:rPr lang="en-US" sz="1400" dirty="0" err="1" smtClean="0"/>
                        <a:t>orový</a:t>
                      </a:r>
                      <a:r>
                        <a:rPr lang="en-US" sz="1400" dirty="0" smtClean="0"/>
                        <a:t> </a:t>
                      </a:r>
                      <a:r>
                        <a:rPr lang="en-US" sz="1400" dirty="0" err="1" smtClean="0"/>
                        <a:t>sloup</a:t>
                      </a:r>
                      <a:r>
                        <a:rPr lang="en-US" sz="1400" dirty="0" smtClean="0"/>
                        <a:t>. In: </a:t>
                      </a:r>
                      <a:r>
                        <a:rPr lang="en-US" sz="1400" i="1" dirty="0" smtClean="0"/>
                        <a:t>Wikipedia</a:t>
                      </a:r>
                      <a:r>
                        <a:rPr lang="en-US" sz="1400" dirty="0" smtClean="0"/>
                        <a:t>: </a:t>
                      </a:r>
                      <a:r>
                        <a:rPr lang="en-US" sz="1400" i="1" dirty="0" smtClean="0"/>
                        <a:t>the free encyclopedia</a:t>
                      </a:r>
                      <a:r>
                        <a:rPr lang="en-US" sz="1400" dirty="0" smtClean="0"/>
                        <a:t> [online]. San Francisco (CA): Wikimedia Foundation, 2001- [cit. 2012-06-01]. 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err="1" smtClean="0"/>
                        <a:t>Dostupné</a:t>
                      </a:r>
                      <a:r>
                        <a:rPr lang="en-US" sz="1400" dirty="0" smtClean="0"/>
                        <a:t> z: http://cs.wikipedia.org/wiki/Soubor:Holy_Trinity_Column.jpg 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Barokní výzdoba.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Dostupné z: http://cs.wikipedia.org/wiki/Soubor:Brno,_kostel_(10).jpg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Chrám </a:t>
                      </a:r>
                      <a:r>
                        <a:rPr lang="cs-CZ" sz="1400" dirty="0" err="1" smtClean="0"/>
                        <a:t>sv.Mikuláše</a:t>
                      </a:r>
                      <a:r>
                        <a:rPr lang="cs-CZ" sz="1400" dirty="0" smtClean="0"/>
                        <a:t> v Praze.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Dostupné z: </a:t>
                      </a:r>
                      <a:r>
                        <a:rPr lang="cs-CZ" sz="1400" dirty="0" smtClean="0">
                          <a:hlinkClick r:id="rId2"/>
                        </a:rPr>
                        <a:t>http://cs.wikipedia.org/wiki/Soubor:Chram_sv_Mikulase_z_upati_Petrina.jpg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763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395536" y="3233739"/>
          <a:ext cx="8352928" cy="3460918"/>
        </p:xfrm>
        <a:graphic>
          <a:graphicData uri="http://schemas.openxmlformats.org/drawingml/2006/table">
            <a:tbl>
              <a:tblPr firstRow="1" firstCol="1" bandRow="1"/>
              <a:tblGrid>
                <a:gridCol w="1567611"/>
                <a:gridCol w="149040"/>
                <a:gridCol w="6636277"/>
              </a:tblGrid>
              <a:tr h="4832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345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Kopule chrámu sv. Mikuláše.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Dostupné z: http://cs.wikipedia.org/wiki/Soubor:Chram_sv_Mikulase_interier_kopule2.jpg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 Selské baroko.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Dostupné z: http://cs.wikipedia.org/wiki/Soubor:Zbudov3.jpg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Karlova Koruna.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Dostupné z: http://cs.wikipedia.org/wiki/Soubor:Karlskron.jpg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763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395536" y="3233739"/>
          <a:ext cx="8352928" cy="3341848"/>
        </p:xfrm>
        <a:graphic>
          <a:graphicData uri="http://schemas.openxmlformats.org/drawingml/2006/table">
            <a:tbl>
              <a:tblPr firstRow="1" firstCol="1" bandRow="1"/>
              <a:tblGrid>
                <a:gridCol w="1567611"/>
                <a:gridCol w="149040"/>
                <a:gridCol w="6636277"/>
              </a:tblGrid>
              <a:tr h="4832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345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err="1" smtClean="0"/>
                        <a:t>Kuks</a:t>
                      </a:r>
                      <a:r>
                        <a:rPr lang="en-US" sz="1400" dirty="0" smtClean="0"/>
                        <a:t>. In: </a:t>
                      </a:r>
                      <a:r>
                        <a:rPr lang="en-US" sz="1400" i="1" dirty="0" smtClean="0"/>
                        <a:t>Wikipedia</a:t>
                      </a:r>
                      <a:r>
                        <a:rPr lang="en-US" sz="1400" dirty="0" smtClean="0"/>
                        <a:t>: </a:t>
                      </a:r>
                      <a:r>
                        <a:rPr lang="en-US" sz="1400" i="1" dirty="0" smtClean="0"/>
                        <a:t>the free encyclopedia</a:t>
                      </a:r>
                      <a:r>
                        <a:rPr lang="en-US" sz="1400" dirty="0" smtClean="0"/>
                        <a:t> [online]. San Francisco (CA): Wikimedia Foundation, 2001- [cit. 2012-06-01]. 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err="1" smtClean="0"/>
                        <a:t>Dostupné</a:t>
                      </a:r>
                      <a:r>
                        <a:rPr lang="en-US" sz="1400" dirty="0" smtClean="0"/>
                        <a:t> z: http://cs.wikipedia.org/wiki/Soubor:Z%C3%A1mek_-_hospital_Kuks.jpg </a:t>
                      </a: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Socha ctnosti Láska. In: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dirty="0" smtClean="0"/>
                        <a:t>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San </a:t>
                      </a:r>
                      <a:r>
                        <a:rPr lang="cs-CZ" sz="1400" dirty="0" err="1" smtClean="0"/>
                        <a:t>Francisco</a:t>
                      </a:r>
                      <a:r>
                        <a:rPr lang="cs-CZ" sz="1400" dirty="0" smtClean="0"/>
                        <a:t> (CA): </a:t>
                      </a:r>
                      <a:r>
                        <a:rPr lang="cs-CZ" sz="1400" dirty="0" err="1" smtClean="0"/>
                        <a:t>Wikimedia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2001- [cit. 2012-06-01]. Dostupné z: http://cs.wikipedia.org/wiki/Soubor:Braunovy_sochy_Ctnost%C3%AD_a_Ne%C5%99est%C3%AD_na_Kuksu_(12).jpg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763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640</Words>
  <Application>Microsoft Office PowerPoint</Application>
  <PresentationFormat>Předvádění na obrazovce (4:3)</PresentationFormat>
  <Paragraphs>148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Baroko  </vt:lpstr>
      <vt:lpstr>Baroko</vt:lpstr>
      <vt:lpstr>Baroko</vt:lpstr>
      <vt:lpstr>Architektura</vt:lpstr>
      <vt:lpstr>Chrám sv. Mikuláše  v Praze</vt:lpstr>
      <vt:lpstr>Kopule chrámu  sv. Mikuláše</vt:lpstr>
      <vt:lpstr>Barokní výzdoba</vt:lpstr>
      <vt:lpstr>Selské baroko</vt:lpstr>
      <vt:lpstr>Morový sloup</vt:lpstr>
      <vt:lpstr>Karlova Koruna  Chlumec nad Cidlinou</vt:lpstr>
      <vt:lpstr>Výtvarné umění</vt:lpstr>
      <vt:lpstr>Výtvarné umění</vt:lpstr>
      <vt:lpstr>M. B. Braun</vt:lpstr>
      <vt:lpstr>Vzdělanost a literatura</vt:lpstr>
      <vt:lpstr>Hudba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U1</cp:lastModifiedBy>
  <cp:revision>12</cp:revision>
  <dcterms:created xsi:type="dcterms:W3CDTF">2012-04-04T05:08:45Z</dcterms:created>
  <dcterms:modified xsi:type="dcterms:W3CDTF">2012-06-02T19:11:19Z</dcterms:modified>
</cp:coreProperties>
</file>