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71" r:id="rId3"/>
    <p:sldId id="257" r:id="rId4"/>
    <p:sldId id="258" r:id="rId5"/>
    <p:sldId id="261" r:id="rId6"/>
    <p:sldId id="259" r:id="rId7"/>
    <p:sldId id="26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4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33CB90-A7F4-4999-8CCA-068F35476B62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3DC33F-CE78-44DD-9C92-3FB64D291F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0601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3DC33F-CE78-44DD-9C92-3FB64D291F3D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0378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3DC33F-CE78-44DD-9C92-3FB64D291F3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1286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3DC33F-CE78-44DD-9C92-3FB64D291F3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813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91FF5-8E6A-4F87-AE3F-C4C6A93BB9C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1DFAC-8039-4523-9FCB-EF4ABEB14C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91FF5-8E6A-4F87-AE3F-C4C6A93BB9C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1DFAC-8039-4523-9FCB-EF4ABEB14C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91FF5-8E6A-4F87-AE3F-C4C6A93BB9C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1DFAC-8039-4523-9FCB-EF4ABEB14C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91FF5-8E6A-4F87-AE3F-C4C6A93BB9C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1DFAC-8039-4523-9FCB-EF4ABEB14C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91FF5-8E6A-4F87-AE3F-C4C6A93BB9C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1DFAC-8039-4523-9FCB-EF4ABEB14C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91FF5-8E6A-4F87-AE3F-C4C6A93BB9C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1DFAC-8039-4523-9FCB-EF4ABEB14C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91FF5-8E6A-4F87-AE3F-C4C6A93BB9C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1DFAC-8039-4523-9FCB-EF4ABEB14C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91FF5-8E6A-4F87-AE3F-C4C6A93BB9C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1DFAC-8039-4523-9FCB-EF4ABEB14C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91FF5-8E6A-4F87-AE3F-C4C6A93BB9C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1DFAC-8039-4523-9FCB-EF4ABEB14C5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91FF5-8E6A-4F87-AE3F-C4C6A93BB9C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1DFAC-8039-4523-9FCB-EF4ABEB14C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91FF5-8E6A-4F87-AE3F-C4C6A93BB9C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1DFAC-8039-4523-9FCB-EF4ABEB14C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491FF5-8E6A-4F87-AE3F-C4C6A93BB9C9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61DFAC-8039-4523-9FCB-EF4ABEB14C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2/Sveas_brunch_(cropped).jpg" TargetMode="External"/><Relationship Id="rId5" Type="http://schemas.openxmlformats.org/officeDocument/2006/relationships/hyperlink" Target="http://en.wikipedia.org/wiki/Lunch" TargetMode="External"/><Relationship Id="rId4" Type="http://schemas.openxmlformats.org/officeDocument/2006/relationships/hyperlink" Target="http://en.wikipedia.org/wiki/Breakfast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gif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wmf"/><Relationship Id="rId5" Type="http://schemas.openxmlformats.org/officeDocument/2006/relationships/image" Target="../media/image39.wmf"/><Relationship Id="rId4" Type="http://schemas.openxmlformats.org/officeDocument/2006/relationships/image" Target="../media/image3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wmf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7" Type="http://schemas.openxmlformats.org/officeDocument/2006/relationships/image" Target="../media/image53.wmf"/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wmf"/><Relationship Id="rId5" Type="http://schemas.openxmlformats.org/officeDocument/2006/relationships/image" Target="../media/image51.wmf"/><Relationship Id="rId4" Type="http://schemas.openxmlformats.org/officeDocument/2006/relationships/image" Target="../media/image50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wmf"/><Relationship Id="rId3" Type="http://schemas.openxmlformats.org/officeDocument/2006/relationships/image" Target="../media/image55.wmf"/><Relationship Id="rId7" Type="http://schemas.openxmlformats.org/officeDocument/2006/relationships/image" Target="../media/image59.wmf"/><Relationship Id="rId2" Type="http://schemas.openxmlformats.org/officeDocument/2006/relationships/image" Target="../media/image5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wmf"/><Relationship Id="rId5" Type="http://schemas.openxmlformats.org/officeDocument/2006/relationships/image" Target="../media/image57.wmf"/><Relationship Id="rId4" Type="http://schemas.openxmlformats.org/officeDocument/2006/relationships/image" Target="../media/image56.wmf"/><Relationship Id="rId9" Type="http://schemas.openxmlformats.org/officeDocument/2006/relationships/image" Target="../media/image61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7" Type="http://schemas.openxmlformats.org/officeDocument/2006/relationships/image" Target="../media/image67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6.jpeg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1.jpeg"/><Relationship Id="rId5" Type="http://schemas.openxmlformats.org/officeDocument/2006/relationships/hyperlink" Target="//upload.wikimedia.org/wikipedia/commons/1/12/Sveas_brunch_(cropped).jpg" TargetMode="External"/><Relationship Id="rId4" Type="http://schemas.openxmlformats.org/officeDocument/2006/relationships/image" Target="../media/image70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http://upload.wikimedia.org/wikipedia/commons/7/76/Fish_and_chip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5865" y="1844824"/>
            <a:ext cx="4214759" cy="28083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241863">
            <a:off x="-16099" y="2413242"/>
            <a:ext cx="7155022" cy="2644524"/>
          </a:xfrm>
        </p:spPr>
        <p:txBody>
          <a:bodyPr/>
          <a:lstStyle/>
          <a:p>
            <a:r>
              <a:rPr lang="cs-CZ" sz="6000" dirty="0" err="1" smtClean="0"/>
              <a:t>British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err="1" smtClean="0"/>
              <a:t>Typical</a:t>
            </a:r>
            <a:r>
              <a:rPr lang="cs-CZ" sz="6000" dirty="0" smtClean="0"/>
              <a:t> </a:t>
            </a:r>
            <a:r>
              <a:rPr lang="cs-CZ" sz="6000" dirty="0" err="1" smtClean="0"/>
              <a:t>Meals</a:t>
            </a:r>
            <a:r>
              <a:rPr lang="cs-CZ" sz="6000" dirty="0" smtClean="0"/>
              <a:t> and </a:t>
            </a:r>
            <a:r>
              <a:rPr lang="cs-CZ" sz="6000" dirty="0"/>
              <a:t/>
            </a:r>
            <a:br>
              <a:rPr lang="cs-CZ" sz="6000" dirty="0"/>
            </a:br>
            <a:r>
              <a:rPr lang="cs-CZ" sz="6000" dirty="0" smtClean="0"/>
              <a:t>         </a:t>
            </a:r>
            <a:r>
              <a:rPr lang="cs-CZ" sz="6000" dirty="0" err="1" smtClean="0"/>
              <a:t>Meal</a:t>
            </a:r>
            <a:r>
              <a:rPr lang="cs-CZ" sz="6000" dirty="0" smtClean="0"/>
              <a:t> </a:t>
            </a:r>
            <a:r>
              <a:rPr lang="cs-CZ" sz="6000" dirty="0" err="1" smtClean="0"/>
              <a:t>Times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Martina\AppData\Local\Microsoft\Windows\Temporary Internet Files\Content.IE5\JUXHLF2Y\MC9000787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30352"/>
            <a:ext cx="3556248" cy="2620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72000" y="621166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[cit.2012-04-25] Obr. Dostupný </a:t>
            </a:r>
            <a:r>
              <a:rPr lang="cs-CZ" sz="1200" dirty="0" err="1" smtClean="0"/>
              <a:t>úod</a:t>
            </a:r>
            <a:r>
              <a:rPr lang="cs-CZ" sz="1200" dirty="0" smtClean="0"/>
              <a:t>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. Autor: Andrew </a:t>
            </a:r>
            <a:r>
              <a:rPr lang="cs-CZ" sz="1200" dirty="0" err="1" smtClean="0"/>
              <a:t>Dunn</a:t>
            </a:r>
            <a:r>
              <a:rPr lang="cs-CZ" sz="1200" dirty="0" smtClean="0"/>
              <a:t>. http</a:t>
            </a:r>
            <a:r>
              <a:rPr lang="cs-CZ" sz="1200" dirty="0"/>
              <a:t>://cs.wikipedia.org/wiki/Soubor:Fish_and_chips.jpg</a:t>
            </a:r>
          </a:p>
        </p:txBody>
      </p:sp>
    </p:spTree>
    <p:extLst>
      <p:ext uri="{BB962C8B-B14F-4D97-AF65-F5344CB8AC3E}">
        <p14:creationId xmlns:p14="http://schemas.microsoft.com/office/powerpoint/2010/main" xmlns="" val="3088063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400" dirty="0" smtClean="0"/>
              <a:t>VY_22_INOVACE_AJR.09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Autor: Martina </a:t>
            </a:r>
            <a:r>
              <a:rPr lang="cs-CZ" dirty="0" err="1"/>
              <a:t>Majtánová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duben </a:t>
            </a:r>
            <a:r>
              <a:rPr lang="cs-CZ" dirty="0"/>
              <a:t>2012</a:t>
            </a:r>
          </a:p>
          <a:p>
            <a:r>
              <a:rPr lang="cs-CZ" dirty="0"/>
              <a:t>Ročník: </a:t>
            </a:r>
            <a:r>
              <a:rPr lang="cs-CZ" dirty="0" err="1"/>
              <a:t>II.stupeň</a:t>
            </a:r>
            <a:r>
              <a:rPr lang="cs-CZ" dirty="0"/>
              <a:t> (6</a:t>
            </a:r>
            <a:r>
              <a:rPr lang="cs-CZ" dirty="0" smtClean="0"/>
              <a:t>.-7.ročník</a:t>
            </a:r>
            <a:r>
              <a:rPr lang="cs-CZ" dirty="0"/>
              <a:t>)</a:t>
            </a:r>
          </a:p>
          <a:p>
            <a:r>
              <a:rPr lang="cs-CZ" dirty="0"/>
              <a:t>Vzdělávací oblast: </a:t>
            </a:r>
            <a:r>
              <a:rPr lang="cs-CZ" dirty="0" smtClean="0"/>
              <a:t>Jazyk a jazyková komunikace</a:t>
            </a:r>
          </a:p>
          <a:p>
            <a:r>
              <a:rPr lang="cs-CZ" dirty="0" smtClean="0"/>
              <a:t>Vzdělávací obor: </a:t>
            </a:r>
            <a:r>
              <a:rPr lang="cs-CZ" dirty="0"/>
              <a:t>Anglický </a:t>
            </a:r>
            <a:r>
              <a:rPr lang="cs-CZ" dirty="0" smtClean="0"/>
              <a:t>jazyk</a:t>
            </a:r>
          </a:p>
          <a:p>
            <a:r>
              <a:rPr lang="cs-CZ" dirty="0" smtClean="0"/>
              <a:t>Tematický </a:t>
            </a:r>
            <a:r>
              <a:rPr lang="cs-CZ" dirty="0"/>
              <a:t>okruh: Reálie</a:t>
            </a:r>
          </a:p>
          <a:p>
            <a:r>
              <a:rPr lang="cs-CZ" dirty="0"/>
              <a:t>Téma: </a:t>
            </a:r>
            <a:r>
              <a:rPr lang="cs-CZ" dirty="0" smtClean="0"/>
              <a:t>Typická jídla a stravovací zvyky </a:t>
            </a:r>
            <a:r>
              <a:rPr lang="cs-CZ" dirty="0"/>
              <a:t>ve Velké Británii</a:t>
            </a:r>
          </a:p>
          <a:p>
            <a:endParaRPr lang="cs-CZ" dirty="0"/>
          </a:p>
        </p:txBody>
      </p:sp>
      <p:pic>
        <p:nvPicPr>
          <p:cNvPr id="5" name="Picture 28" descr="http://www.zssvat.cz/wp-content/uploads/2010/10/logo-eu-2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5583359"/>
            <a:ext cx="5688330" cy="1079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0215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tx2"/>
            </a:gs>
            <a:gs pos="100000">
              <a:schemeClr val="bg2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14181196"/>
              </p:ext>
            </p:extLst>
          </p:nvPr>
        </p:nvGraphicFramePr>
        <p:xfrm>
          <a:off x="611560" y="332656"/>
          <a:ext cx="6192692" cy="410445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2972"/>
                <a:gridCol w="562972"/>
                <a:gridCol w="562972"/>
                <a:gridCol w="562972"/>
                <a:gridCol w="562972"/>
                <a:gridCol w="562972"/>
                <a:gridCol w="562972"/>
                <a:gridCol w="562972"/>
                <a:gridCol w="562972"/>
                <a:gridCol w="562972"/>
                <a:gridCol w="562972"/>
              </a:tblGrid>
              <a:tr h="456051"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1.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052736"/>
            <a:ext cx="1755775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Martina\AppData\Local\Microsoft\Windows\Temporary Internet Files\Content.IE5\8GN0SNH5\MC9000129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98159" y="2132856"/>
            <a:ext cx="895884" cy="947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tina\AppData\Local\Microsoft\Windows\Temporary Internet Files\Content.IE5\LMMXJSQQ\MC90044177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8938" y="321297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tina\AppData\Local\Microsoft\Windows\Temporary Internet Files\Content.IE5\JUXHLF2Y\MC9004124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8523" y="4372310"/>
            <a:ext cx="1179888" cy="998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tina\AppData\Local\Microsoft\Windows\Temporary Internet Files\Content.IE5\KI4XWSVM\MC90044175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4864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0908" y="5281611"/>
            <a:ext cx="1257275" cy="14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descr="C:\Users\Martina\AppData\Local\Microsoft\Windows\Temporary Internet Files\Content.IE5\JUXHLF2Y\MC9004132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8318" y="5304736"/>
            <a:ext cx="1647736" cy="94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rtina\AppData\Local\Microsoft\Windows\Temporary Internet Files\Content.IE5\LMMXJSQQ\MC900441776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6758" y="2420888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464" y="5370352"/>
            <a:ext cx="1318060" cy="1418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78318" y="1196752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00538" y="213285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2.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54474" y="3432448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3.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458457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74720" y="599841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5.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8024" y="5778264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6.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95620" y="498468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7.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86897" y="2163634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8.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0464" y="530473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9.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2357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177071" cy="1339551"/>
          </a:xfrm>
        </p:spPr>
        <p:txBody>
          <a:bodyPr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Traditional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British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breakfast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2704" y="1646072"/>
            <a:ext cx="7739021" cy="4861999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err="1" smtClean="0"/>
              <a:t>It´s</a:t>
            </a:r>
            <a:r>
              <a:rPr lang="cs-CZ" sz="2400" dirty="0" smtClean="0"/>
              <a:t> very big: </a:t>
            </a:r>
            <a:r>
              <a:rPr lang="cs-CZ" sz="2800" b="1" dirty="0" err="1" smtClean="0"/>
              <a:t>bacon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eggs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</a:t>
            </a:r>
            <a:r>
              <a:rPr lang="cs-CZ" sz="2800" b="1" dirty="0" err="1" smtClean="0"/>
              <a:t>sausages</a:t>
            </a: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     </a:t>
            </a:r>
            <a:r>
              <a:rPr lang="cs-CZ" sz="2800" b="1" dirty="0" err="1" smtClean="0"/>
              <a:t>tomatoes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      </a:t>
            </a:r>
            <a:r>
              <a:rPr lang="cs-CZ" sz="2800" b="1" dirty="0" err="1" smtClean="0"/>
              <a:t>mushrooms</a:t>
            </a: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    </a:t>
            </a:r>
            <a:r>
              <a:rPr lang="cs-CZ" sz="2800" b="1" dirty="0" err="1" smtClean="0"/>
              <a:t>baked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beans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</a:t>
            </a:r>
            <a:r>
              <a:rPr lang="cs-CZ" sz="2800" b="1" dirty="0" err="1" smtClean="0"/>
              <a:t>toasts</a:t>
            </a:r>
            <a:endParaRPr lang="cs-CZ" sz="2800" b="1" dirty="0"/>
          </a:p>
        </p:txBody>
      </p:sp>
      <p:pic>
        <p:nvPicPr>
          <p:cNvPr id="1026" name="Picture 2" descr="C:\Users\Martina\AppData\Local\Microsoft\Windows\Temporary Internet Files\Content.IE5\LMMXJSQQ\MC900079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9040" y="1484784"/>
            <a:ext cx="1779422" cy="1426464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tina\AppData\Local\Microsoft\Windows\Temporary Internet Files\Content.IE5\JUXHLF2Y\MC900112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511538">
            <a:off x="3401150" y="2000940"/>
            <a:ext cx="901516" cy="1820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tina\AppData\Local\Microsoft\Windows\Temporary Internet Files\Content.IE5\P3BRZT5U\MC9002326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3120" y="3284984"/>
            <a:ext cx="1095222" cy="1022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tina\AppData\Local\Microsoft\Windows\Temporary Internet Files\Content.IE5\NM0CHSAD\MC9001986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0597" y="3799164"/>
            <a:ext cx="1557353" cy="101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tina\AppData\Local\Microsoft\Windows\Temporary Internet Files\Content.IE5\KI4XWSVM\MC9002508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1509" y="5229200"/>
            <a:ext cx="1172174" cy="92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tina\AppData\Local\Microsoft\Windows\Temporary Internet Files\Content.IE5\KI4XWSVM\MC90044177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9039" y="5538495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8226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9422" y="188640"/>
            <a:ext cx="7125113" cy="924475"/>
          </a:xfrm>
        </p:spPr>
        <p:txBody>
          <a:bodyPr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Today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breakfast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0630" y="1199199"/>
            <a:ext cx="7707817" cy="5050639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It´s</a:t>
            </a:r>
            <a:r>
              <a:rPr lang="cs-CZ" sz="2400" dirty="0" smtClean="0"/>
              <a:t> </a:t>
            </a:r>
            <a:r>
              <a:rPr lang="cs-CZ" sz="2400" dirty="0" err="1" smtClean="0"/>
              <a:t>light</a:t>
            </a:r>
            <a:r>
              <a:rPr lang="cs-CZ" sz="2400" dirty="0" smtClean="0"/>
              <a:t>: </a:t>
            </a:r>
            <a:r>
              <a:rPr lang="cs-CZ" sz="2600" b="1" dirty="0" smtClean="0"/>
              <a:t>toast</a:t>
            </a:r>
          </a:p>
          <a:p>
            <a:pPr marL="0" indent="0">
              <a:buNone/>
            </a:pPr>
            <a:r>
              <a:rPr lang="cs-CZ" sz="2600" b="1" dirty="0"/>
              <a:t> </a:t>
            </a:r>
            <a:r>
              <a:rPr lang="cs-CZ" sz="2600" b="1" dirty="0" smtClean="0"/>
              <a:t>                 </a:t>
            </a:r>
            <a:r>
              <a:rPr lang="cs-CZ" sz="2600" b="1" dirty="0" err="1" smtClean="0"/>
              <a:t>with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butter</a:t>
            </a:r>
            <a:r>
              <a:rPr lang="cs-CZ" sz="2600" b="1" dirty="0" smtClean="0"/>
              <a:t>, jam </a:t>
            </a:r>
            <a:r>
              <a:rPr lang="cs-CZ" sz="2600" b="1" dirty="0" err="1" smtClean="0"/>
              <a:t>or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honey</a:t>
            </a:r>
            <a:r>
              <a:rPr lang="cs-CZ" sz="2600" b="1" dirty="0" smtClean="0"/>
              <a:t> </a:t>
            </a:r>
          </a:p>
          <a:p>
            <a:pPr marL="0" indent="0">
              <a:buNone/>
            </a:pPr>
            <a:r>
              <a:rPr lang="cs-CZ" sz="2600" b="1" dirty="0"/>
              <a:t> </a:t>
            </a:r>
            <a:r>
              <a:rPr lang="cs-CZ" sz="2600" b="1" dirty="0" smtClean="0"/>
              <a:t>  </a:t>
            </a:r>
          </a:p>
          <a:p>
            <a:pPr marL="0" indent="0">
              <a:buNone/>
            </a:pPr>
            <a:r>
              <a:rPr lang="cs-CZ" sz="2600" b="1" dirty="0" smtClean="0"/>
              <a:t> </a:t>
            </a:r>
            <a:r>
              <a:rPr lang="cs-CZ" sz="2600" b="1" dirty="0" err="1" smtClean="0"/>
              <a:t>cereals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with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mik</a:t>
            </a:r>
            <a:r>
              <a:rPr lang="cs-CZ" sz="2600" b="1" dirty="0" smtClean="0"/>
              <a:t> and </a:t>
            </a:r>
            <a:r>
              <a:rPr lang="cs-CZ" sz="2600" b="1" dirty="0" err="1" smtClean="0"/>
              <a:t>sugar</a:t>
            </a: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/>
              <a:t> </a:t>
            </a: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err="1"/>
              <a:t>y</a:t>
            </a:r>
            <a:r>
              <a:rPr lang="cs-CZ" sz="2600" b="1" dirty="0" err="1" smtClean="0"/>
              <a:t>oughurt</a:t>
            </a:r>
            <a:r>
              <a:rPr lang="cs-CZ" sz="2600" b="1" dirty="0" smtClean="0"/>
              <a:t>              </a:t>
            </a:r>
            <a:r>
              <a:rPr lang="cs-CZ" sz="2600" b="1" dirty="0" err="1" smtClean="0"/>
              <a:t>orange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juice</a:t>
            </a:r>
            <a:endParaRPr lang="cs-CZ" sz="2600" b="1" dirty="0" smtClean="0"/>
          </a:p>
          <a:p>
            <a:pPr marL="0" indent="0">
              <a:buNone/>
            </a:pPr>
            <a:endParaRPr lang="cs-CZ" sz="2600" b="1" dirty="0"/>
          </a:p>
          <a:p>
            <a:pPr marL="0" indent="0">
              <a:buNone/>
            </a:pPr>
            <a:r>
              <a:rPr lang="cs-CZ" sz="2600" b="1" dirty="0" err="1"/>
              <a:t>c</a:t>
            </a:r>
            <a:r>
              <a:rPr lang="cs-CZ" sz="2600" b="1" dirty="0" err="1" smtClean="0"/>
              <a:t>offee</a:t>
            </a:r>
            <a:r>
              <a:rPr lang="cs-CZ" sz="2600" b="1" dirty="0" smtClean="0"/>
              <a:t>                      </a:t>
            </a:r>
            <a:r>
              <a:rPr lang="cs-CZ" sz="2600" b="1" dirty="0" err="1" smtClean="0"/>
              <a:t>tea</a:t>
            </a:r>
            <a:endParaRPr lang="cs-CZ" sz="2600" b="1" dirty="0"/>
          </a:p>
        </p:txBody>
      </p:sp>
      <p:pic>
        <p:nvPicPr>
          <p:cNvPr id="4098" name="Picture 2" descr="C:\Users\Martina\AppData\Local\Microsoft\Windows\Temporary Internet Files\Content.IE5\SEQ1TQF2\MC9000882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3026" y="1068846"/>
            <a:ext cx="1759730" cy="74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tina\AppData\Local\Microsoft\Windows\Temporary Internet Files\Content.IE5\8GN0SNH5\MC9002902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3606" y="925002"/>
            <a:ext cx="946280" cy="1030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rtina\AppData\Local\Microsoft\Windows\Temporary Internet Files\Content.IE5\BW4LMQ1Y\MC9004133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612" y="925002"/>
            <a:ext cx="133694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artina\AppData\Local\Microsoft\Windows\Temporary Internet Files\Content.IE5\NM0CHSAD\MC9002342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3606" y="2636912"/>
            <a:ext cx="1751779" cy="15243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Martina\AppData\Local\Microsoft\Windows\Temporary Internet Files\Content.IE5\NM0CHSAD\MC9004119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0581" y="3957593"/>
            <a:ext cx="1411086" cy="1292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Martina\AppData\Local\Microsoft\Windows\Temporary Internet Files\Content.IE5\BW4LMQ1Y\MC900090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2790" y="4322602"/>
            <a:ext cx="1593410" cy="124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Martina\AppData\Local\Microsoft\Windows\Temporary Internet Files\Content.IE5\P3BRZT5U\MP90044912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9850" y="5360690"/>
            <a:ext cx="781462" cy="8891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Martina\AppData\Local\Microsoft\Windows\Temporary Internet Files\Content.IE5\JUXHLF2Y\MC90044184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1237" y="5242539"/>
            <a:ext cx="1039837" cy="112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8354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err="1" smtClean="0"/>
              <a:t>What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see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pic>
        <p:nvPicPr>
          <p:cNvPr id="2050" name="Picture 2" descr="C:\Users\Martina\AppData\Local\Microsoft\Windows\Temporary Internet Files\Content.IE5\P3BRZT5U\MP9004304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4424756" cy="3312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1" name="Picture 3" descr="C:\Users\Martina\AppData\Local\Microsoft\Windows\Temporary Internet Files\Content.IE5\8GN0SNH5\MP9004386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05535"/>
            <a:ext cx="3276340" cy="49285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TextovéPole 2"/>
          <p:cNvSpPr txBox="1"/>
          <p:nvPr/>
        </p:nvSpPr>
        <p:spPr>
          <a:xfrm>
            <a:off x="467520" y="5431272"/>
            <a:ext cx="46057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People</a:t>
            </a:r>
            <a:r>
              <a:rPr lang="cs-CZ" sz="2400" b="1" dirty="0" smtClean="0">
                <a:solidFill>
                  <a:schemeClr val="bg1"/>
                </a:solidFill>
              </a:rPr>
              <a:t> in </a:t>
            </a:r>
            <a:r>
              <a:rPr lang="cs-CZ" sz="2400" b="1" dirty="0" err="1" smtClean="0">
                <a:solidFill>
                  <a:schemeClr val="bg1"/>
                </a:solidFill>
              </a:rPr>
              <a:t>Britain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usually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400" b="1" dirty="0" err="1" smtClean="0">
                <a:solidFill>
                  <a:schemeClr val="bg1"/>
                </a:solidFill>
              </a:rPr>
              <a:t>Have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their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breakfast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400" b="1" dirty="0" err="1" smtClean="0">
                <a:solidFill>
                  <a:schemeClr val="bg1"/>
                </a:solidFill>
              </a:rPr>
              <a:t>between</a:t>
            </a:r>
            <a:r>
              <a:rPr lang="cs-CZ" sz="2400" b="1" dirty="0" smtClean="0">
                <a:solidFill>
                  <a:schemeClr val="bg1"/>
                </a:solidFill>
              </a:rPr>
              <a:t> 7 and 8 </a:t>
            </a:r>
            <a:r>
              <a:rPr lang="cs-CZ" sz="2400" b="1" dirty="0" err="1" smtClean="0">
                <a:solidFill>
                  <a:schemeClr val="bg1"/>
                </a:solidFill>
              </a:rPr>
              <a:t>o´clock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0616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err="1" smtClean="0"/>
              <a:t>Today</a:t>
            </a:r>
            <a:r>
              <a:rPr lang="cs-CZ" sz="3600" b="1" dirty="0" smtClean="0"/>
              <a:t> many </a:t>
            </a:r>
            <a:r>
              <a:rPr lang="cs-CZ" sz="3600" b="1" dirty="0" err="1" smtClean="0"/>
              <a:t>people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have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brunch</a:t>
            </a:r>
            <a:r>
              <a:rPr lang="cs-CZ" sz="3600" b="1" dirty="0" smtClean="0"/>
              <a:t> in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restaurant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6473"/>
            <a:ext cx="7522995" cy="4082325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guess</a:t>
            </a:r>
            <a:r>
              <a:rPr lang="cs-CZ" sz="2800" dirty="0" smtClean="0"/>
              <a:t>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?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10242" name="Picture 2" descr="C:\Users\Martina\AppData\Local\Microsoft\Windows\Temporary Internet Files\Content.IE5\P3BRZT5U\MP900432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0411" y="1776473"/>
            <a:ext cx="2876364" cy="191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3717032"/>
            <a:ext cx="4320480" cy="24482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/>
              <a:t>Brunch</a:t>
            </a:r>
            <a:r>
              <a:rPr lang="en-US" sz="2400" dirty="0" smtClean="0"/>
              <a:t> is a meal eaten in the middle of the morning, in between the normal time of </a:t>
            </a:r>
            <a:r>
              <a:rPr lang="en-US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4" tooltip="Breakfast"/>
              </a:rPr>
              <a:t>br</a:t>
            </a:r>
            <a:r>
              <a:rPr lang="en-US" sz="2400" b="1" dirty="0" smtClean="0">
                <a:hlinkClick r:id="rId4" tooltip="Breakfast"/>
              </a:rPr>
              <a:t>eakfast</a:t>
            </a:r>
            <a:r>
              <a:rPr lang="en-US" sz="2400" dirty="0" smtClean="0"/>
              <a:t> and the normal time of </a:t>
            </a:r>
            <a:r>
              <a:rPr lang="en-US" sz="2400" b="1" dirty="0" smtClean="0">
                <a:hlinkClick r:id="rId5" tooltip="Lunch"/>
              </a:rPr>
              <a:t>lunch</a:t>
            </a:r>
            <a:endParaRPr lang="cs-CZ" sz="2400" b="1" dirty="0"/>
          </a:p>
        </p:txBody>
      </p:sp>
      <p:pic>
        <p:nvPicPr>
          <p:cNvPr id="10244" name="Picture 4" descr="File:Sveas brunch (cropped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77501"/>
            <a:ext cx="3810001" cy="24622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" name="TextovéPole 4"/>
          <p:cNvSpPr txBox="1"/>
          <p:nvPr/>
        </p:nvSpPr>
        <p:spPr>
          <a:xfrm>
            <a:off x="2399268" y="6339714"/>
            <a:ext cx="68713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[</a:t>
            </a:r>
            <a:r>
              <a:rPr lang="cs-CZ" sz="1200" dirty="0" smtClean="0"/>
              <a:t>cit.2012-04-25] </a:t>
            </a:r>
            <a:r>
              <a:rPr lang="cs-CZ" sz="1200" dirty="0"/>
              <a:t>Obr</a:t>
            </a:r>
            <a:r>
              <a:rPr lang="cs-CZ" sz="1200" dirty="0" smtClean="0"/>
              <a:t>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. Autor </a:t>
            </a:r>
            <a:r>
              <a:rPr lang="cs-CZ" sz="1200" dirty="0" err="1" smtClean="0"/>
              <a:t>Katrine</a:t>
            </a:r>
            <a:r>
              <a:rPr lang="cs-CZ" sz="1200" dirty="0" smtClean="0"/>
              <a:t>  </a:t>
            </a:r>
            <a:r>
              <a:rPr lang="cs-CZ" sz="1200" dirty="0" err="1" smtClean="0"/>
              <a:t>Thielke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http://en.wikipedia.org/wiki/File:Sveas_brunch_(cropped).jpg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99595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tx2"/>
            </a:gs>
            <a:gs pos="100000">
              <a:schemeClr val="bg2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67401337"/>
              </p:ext>
            </p:extLst>
          </p:nvPr>
        </p:nvGraphicFramePr>
        <p:xfrm>
          <a:off x="467544" y="476672"/>
          <a:ext cx="6120672" cy="30243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0056"/>
                <a:gridCol w="510056"/>
                <a:gridCol w="510056"/>
                <a:gridCol w="510056"/>
                <a:gridCol w="510056"/>
                <a:gridCol w="510056"/>
                <a:gridCol w="510056"/>
                <a:gridCol w="510056"/>
                <a:gridCol w="510056"/>
                <a:gridCol w="510056"/>
                <a:gridCol w="510056"/>
                <a:gridCol w="510056"/>
              </a:tblGrid>
              <a:tr h="604867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867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86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867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4867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050" name="Picture 2" descr="C:\Users\Martina\AppData\Local\Microsoft\Windows\Temporary Internet Files\Content.IE5\8GN0SNH5\MC9002133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77072"/>
            <a:ext cx="1085844" cy="1513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tina\AppData\Local\Microsoft\Windows\Temporary Internet Files\Content.IE5\LMMXJSQQ\MC900088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4318" y="5373216"/>
            <a:ext cx="1543706" cy="87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tina\AppData\Local\Microsoft\Windows\Temporary Internet Files\Content.IE5\P3BRZT5U\MC9002153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2694" y="4077072"/>
            <a:ext cx="1332703" cy="941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tina\AppData\Local\Microsoft\Windows\Temporary Internet Files\Content.IE5\JUXHLF2Y\MC9004134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7776" y="1659559"/>
            <a:ext cx="1143755" cy="172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tina\AppData\Local\Microsoft\Windows\Temporary Internet Files\Content.IE5\LMMXJSQQ\MC9002328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1541" y="5530623"/>
            <a:ext cx="1976224" cy="119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59632" y="4221088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5896" y="5018179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2.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9579" y="3886323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3.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51541" y="198884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39653" y="5018179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5.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5333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</p:spPr>
        <p:txBody>
          <a:bodyPr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Typical</a:t>
            </a:r>
            <a:r>
              <a:rPr lang="cs-CZ" sz="3600" b="1" dirty="0" smtClean="0">
                <a:solidFill>
                  <a:schemeClr val="bg1"/>
                </a:solidFill>
              </a:rPr>
              <a:t> lunch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24745"/>
            <a:ext cx="7378979" cy="4734054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It´s</a:t>
            </a:r>
            <a:r>
              <a:rPr lang="cs-CZ" sz="2400" dirty="0" smtClean="0"/>
              <a:t> </a:t>
            </a:r>
            <a:r>
              <a:rPr lang="cs-CZ" sz="2400" dirty="0" err="1" smtClean="0"/>
              <a:t>light</a:t>
            </a:r>
            <a:r>
              <a:rPr lang="cs-CZ" sz="2400" dirty="0" smtClean="0"/>
              <a:t>: </a:t>
            </a:r>
            <a:r>
              <a:rPr lang="cs-CZ" sz="2600" b="1" dirty="0" err="1" smtClean="0"/>
              <a:t>sandwich</a:t>
            </a: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/>
              <a:t> </a:t>
            </a:r>
            <a:r>
              <a:rPr lang="cs-CZ" sz="2600" b="1" dirty="0" err="1" smtClean="0"/>
              <a:t>salad</a:t>
            </a: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                         </a:t>
            </a:r>
            <a:r>
              <a:rPr lang="cs-CZ" sz="2600" b="1" dirty="0" err="1" smtClean="0"/>
              <a:t>soup</a:t>
            </a:r>
            <a:endParaRPr lang="cs-CZ" sz="2600" b="1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b="1" dirty="0" smtClean="0"/>
              <a:t>   hamburger </a:t>
            </a:r>
            <a:r>
              <a:rPr lang="cs-CZ" sz="2600" b="1" dirty="0" err="1" smtClean="0"/>
              <a:t>or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chesseburger</a:t>
            </a:r>
            <a:endParaRPr lang="cs-CZ" sz="2600" b="1" dirty="0" smtClean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b="1" dirty="0" smtClean="0"/>
              <a:t>Hot dog              </a:t>
            </a:r>
            <a:r>
              <a:rPr lang="cs-CZ" sz="2600" b="1" dirty="0" err="1" smtClean="0"/>
              <a:t>curry</a:t>
            </a:r>
            <a:endParaRPr lang="cs-CZ" sz="2600" b="1" dirty="0"/>
          </a:p>
        </p:txBody>
      </p:sp>
      <p:pic>
        <p:nvPicPr>
          <p:cNvPr id="5122" name="Picture 2" descr="C:\Users\Martina\AppData\Local\Microsoft\Windows\Temporary Internet Files\Content.IE5\BW4LMQ1Y\MC90044174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4576" y="1130036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tina\AppData\Local\Microsoft\Windows\Temporary Internet Files\Content.IE5\SEQ1TQF2\MC90044174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9767" y="3472555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rtina\AppData\Local\Microsoft\Windows\Temporary Internet Files\Content.IE5\P3BRZT5U\MC9004118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770293"/>
            <a:ext cx="1105531" cy="122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artina\AppData\Local\Microsoft\Windows\Temporary Internet Files\Content.IE5\8GN0SNH5\MC9004353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8267" y="5041118"/>
            <a:ext cx="1841500" cy="95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Martina\AppData\Local\Microsoft\Windows\Temporary Internet Files\Content.IE5\SEQ1TQF2\MC9002336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4576" y="2337785"/>
            <a:ext cx="1584177" cy="116494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artina\AppData\Local\Microsoft\Windows\Temporary Internet Files\Content.IE5\P3BRZT5U\MM900223775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330680"/>
            <a:ext cx="11430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4615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125113" cy="924475"/>
          </a:xfrm>
        </p:spPr>
        <p:txBody>
          <a:bodyPr/>
          <a:lstStyle/>
          <a:p>
            <a:pPr algn="ctr"/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see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6146" name="Picture 2" descr="C:\Users\Martina\AppData\Local\Microsoft\Windows\Temporary Internet Files\Content.IE5\SEQ1TQF2\MP90043952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2256034" cy="304477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pic>
        <p:nvPicPr>
          <p:cNvPr id="6148" name="Picture 4" descr="C:\Users\Martina\AppData\Local\Microsoft\Windows\Temporary Internet Files\Content.IE5\JUXHLF2Y\MP9004384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1055" y="3789040"/>
            <a:ext cx="1965581" cy="29483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6152" name="Picture 8" descr="C:\Users\Martina\AppData\Local\Microsoft\Windows\Temporary Internet Files\Content.IE5\KI4XWSVM\MP9004327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8855" y="1484784"/>
            <a:ext cx="3488249" cy="261784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9" name="Picture 5" descr="C:\Users\Martina\AppData\Local\Microsoft\Windows\Temporary Internet Files\Content.IE5\LMMXJSQQ\MP90042228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8855" y="3676391"/>
            <a:ext cx="2852936" cy="28529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27784" y="1593379"/>
            <a:ext cx="677942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People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have</a:t>
            </a:r>
            <a:r>
              <a:rPr lang="cs-CZ" sz="2400" b="1" dirty="0" smtClean="0">
                <a:solidFill>
                  <a:schemeClr val="bg1"/>
                </a:solidFill>
              </a:rPr>
              <a:t> lunch </a:t>
            </a:r>
          </a:p>
          <a:p>
            <a:r>
              <a:rPr lang="cs-CZ" sz="2400" b="1" dirty="0" err="1" smtClean="0">
                <a:solidFill>
                  <a:schemeClr val="bg1"/>
                </a:solidFill>
              </a:rPr>
              <a:t>between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12 and 2 </a:t>
            </a:r>
            <a:r>
              <a:rPr lang="cs-CZ" sz="2400" b="1" dirty="0" err="1" smtClean="0">
                <a:solidFill>
                  <a:schemeClr val="bg1"/>
                </a:solidFill>
              </a:rPr>
              <a:t>o´clock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cs-CZ" sz="2400" b="1" dirty="0" err="1" smtClean="0">
                <a:solidFill>
                  <a:schemeClr val="bg1"/>
                </a:solidFill>
              </a:rPr>
              <a:t>They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usually</a:t>
            </a:r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have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packed</a:t>
            </a:r>
            <a:r>
              <a:rPr lang="cs-CZ" sz="2400" b="1" dirty="0" smtClean="0">
                <a:solidFill>
                  <a:schemeClr val="bg1"/>
                </a:solidFill>
              </a:rPr>
              <a:t> lunch.</a:t>
            </a:r>
          </a:p>
          <a:p>
            <a:endParaRPr lang="cs-CZ" sz="2400" b="1" dirty="0">
              <a:solidFill>
                <a:schemeClr val="bg1"/>
              </a:solidFill>
            </a:endParaRP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>
              <a:solidFill>
                <a:schemeClr val="bg1"/>
              </a:solidFill>
            </a:endParaRP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>
              <a:solidFill>
                <a:schemeClr val="bg1"/>
              </a:solidFill>
            </a:endParaRP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       </a:t>
            </a:r>
            <a:r>
              <a:rPr lang="cs-CZ" sz="2400" b="1" dirty="0" err="1" smtClean="0">
                <a:solidFill>
                  <a:schemeClr val="bg1"/>
                </a:solidFill>
              </a:rPr>
              <a:t>Sometimes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they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eat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at</a:t>
            </a:r>
            <a:r>
              <a:rPr lang="cs-CZ" sz="2400" b="1" dirty="0" smtClean="0">
                <a:solidFill>
                  <a:schemeClr val="bg1"/>
                </a:solidFill>
              </a:rPr>
              <a:t> fast food.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6563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Children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often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have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their</a:t>
            </a:r>
            <a:r>
              <a:rPr lang="cs-CZ" sz="2400" b="1" dirty="0" smtClean="0">
                <a:solidFill>
                  <a:schemeClr val="bg1"/>
                </a:solidFill>
              </a:rPr>
              <a:t> lunch in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school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canteen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1" name="Picture 3" descr="C:\Users\Martina\AppData\Local\Microsoft\Windows\Temporary Internet Files\Content.IE5\BW4LMQ1Y\MP9004093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8408"/>
            <a:ext cx="3679950" cy="551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artina\AppData\Local\Microsoft\Windows\Temporary Internet Files\Content.IE5\SEQ1TQF2\MC900024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94560"/>
            <a:ext cx="3986921" cy="2890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32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tx2"/>
            </a:gs>
            <a:gs pos="100000">
              <a:schemeClr val="bg2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07544942"/>
              </p:ext>
            </p:extLst>
          </p:nvPr>
        </p:nvGraphicFramePr>
        <p:xfrm>
          <a:off x="395536" y="332656"/>
          <a:ext cx="5328594" cy="34563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2066"/>
                <a:gridCol w="592066"/>
                <a:gridCol w="592066"/>
                <a:gridCol w="592066"/>
                <a:gridCol w="592066"/>
                <a:gridCol w="592066"/>
                <a:gridCol w="592066"/>
                <a:gridCol w="592066"/>
                <a:gridCol w="592066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074" name="Picture 2" descr="C:\Users\Martina\AppData\Local\Microsoft\Windows\Temporary Internet Files\Content.IE5\SEQ1TQF2\MC9004418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980728"/>
            <a:ext cx="1822450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tina\AppData\Local\Microsoft\Windows\Temporary Internet Files\Content.IE5\KI4XWSVM\MC9004418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597" y="2975814"/>
            <a:ext cx="1809750" cy="16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tina\AppData\Local\Microsoft\Windows\Temporary Internet Files\Content.IE5\BW4LMQ1Y\MC9004127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81128"/>
            <a:ext cx="531891" cy="172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tina\AppData\Local\Microsoft\Windows\Temporary Internet Files\Content.IE5\KI4XWSVM\MC9000883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013176"/>
            <a:ext cx="2016741" cy="137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tina\AppData\Local\Microsoft\Windows\Temporary Internet Files\Content.IE5\LMMXJSQQ\MC9002326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6306" y="4840542"/>
            <a:ext cx="1125974" cy="171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artina\AppData\Local\Microsoft\Windows\Temporary Internet Files\Content.IE5\KI4XWSVM\MC9003049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3620854"/>
            <a:ext cx="1230782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92280" y="1196752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597" y="3284984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2.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5085184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3.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5085184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33743" y="501317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5.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82932" y="3417079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6.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4395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128792" cy="996483"/>
          </a:xfrm>
        </p:spPr>
        <p:txBody>
          <a:bodyPr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Typical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dinner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3"/>
            <a:ext cx="8208911" cy="5256585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It´s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main</a:t>
            </a:r>
            <a:r>
              <a:rPr lang="cs-CZ" sz="2400" dirty="0" smtClean="0"/>
              <a:t> </a:t>
            </a:r>
            <a:r>
              <a:rPr lang="cs-CZ" sz="2400" dirty="0" err="1" smtClean="0"/>
              <a:t>meal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: </a:t>
            </a:r>
            <a:r>
              <a:rPr lang="cs-CZ" sz="2600" b="1" dirty="0" err="1" smtClean="0"/>
              <a:t>fish</a:t>
            </a:r>
            <a:r>
              <a:rPr lang="cs-CZ" sz="2600" b="1" dirty="0" smtClean="0"/>
              <a:t> and </a:t>
            </a:r>
            <a:r>
              <a:rPr lang="cs-CZ" sz="2600" b="1" dirty="0" err="1" smtClean="0"/>
              <a:t>chips</a:t>
            </a: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/>
              <a:t> 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meat</a:t>
            </a:r>
            <a:r>
              <a:rPr lang="cs-CZ" sz="2600" b="1" dirty="0" smtClean="0"/>
              <a:t>               and </a:t>
            </a:r>
            <a:r>
              <a:rPr lang="cs-CZ" sz="2600" b="1" dirty="0" err="1" smtClean="0"/>
              <a:t>potatoes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or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rice</a:t>
            </a:r>
            <a:endParaRPr lang="cs-CZ" sz="2600" b="1" dirty="0" smtClean="0"/>
          </a:p>
          <a:p>
            <a:pPr marL="0" indent="0">
              <a:buNone/>
            </a:pPr>
            <a:endParaRPr lang="cs-CZ" sz="2600" b="1" dirty="0"/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/>
              <a:t> 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vegetables</a:t>
            </a:r>
            <a:endParaRPr lang="cs-CZ" sz="2600" b="1" dirty="0" smtClean="0"/>
          </a:p>
          <a:p>
            <a:pPr marL="0" indent="0">
              <a:buNone/>
            </a:pPr>
            <a:endParaRPr lang="cs-CZ" sz="2600" b="1" dirty="0"/>
          </a:p>
          <a:p>
            <a:pPr marL="0" indent="0">
              <a:buNone/>
            </a:pPr>
            <a:r>
              <a:rPr lang="cs-CZ" sz="2600" b="1" dirty="0" smtClean="0"/>
              <a:t>                          pasta</a:t>
            </a:r>
          </a:p>
          <a:p>
            <a:pPr marL="0" indent="0">
              <a:buNone/>
            </a:pPr>
            <a:endParaRPr lang="cs-CZ" sz="2600" b="1" dirty="0"/>
          </a:p>
          <a:p>
            <a:pPr marL="0" indent="0">
              <a:buNone/>
            </a:pPr>
            <a:r>
              <a:rPr lang="cs-CZ" sz="2600" b="1" dirty="0" smtClean="0"/>
              <a:t>  </a:t>
            </a:r>
            <a:r>
              <a:rPr lang="cs-CZ" sz="2600" b="1" dirty="0" err="1" smtClean="0"/>
              <a:t>Chinese</a:t>
            </a:r>
            <a:r>
              <a:rPr lang="cs-CZ" sz="2600" b="1" dirty="0" smtClean="0"/>
              <a:t>, </a:t>
            </a:r>
            <a:r>
              <a:rPr lang="cs-CZ" sz="2600" b="1" dirty="0" err="1" smtClean="0"/>
              <a:t>Japanese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or</a:t>
            </a:r>
            <a:r>
              <a:rPr lang="cs-CZ" sz="2600" b="1" dirty="0" smtClean="0"/>
              <a:t> Indian food </a:t>
            </a:r>
            <a:endParaRPr lang="cs-CZ" sz="2600" b="1" dirty="0"/>
          </a:p>
        </p:txBody>
      </p:sp>
      <p:pic>
        <p:nvPicPr>
          <p:cNvPr id="8194" name="Picture 2" descr="C:\Users\Martina\AppData\Local\Microsoft\Windows\Temporary Internet Files\Content.IE5\LMMXJSQQ\MC9004128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-10972"/>
            <a:ext cx="1577940" cy="136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Martina\AppData\Local\Microsoft\Windows\Temporary Internet Files\Content.IE5\NM0CHSAD\MC9002333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6639" y="1800051"/>
            <a:ext cx="1478065" cy="1073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artina\AppData\Local\Microsoft\Windows\Temporary Internet Files\Content.IE5\NM0CHSAD\MC9004078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6205" y="2516346"/>
            <a:ext cx="1208782" cy="105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Martina\AppData\Local\Microsoft\Windows\Temporary Internet Files\Content.IE5\LMMXJSQQ\MC9004060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9566" y="1893846"/>
            <a:ext cx="1575882" cy="138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Martina\AppData\Local\Microsoft\Windows\Temporary Internet Files\Content.IE5\JUXHLF2Y\MC9004418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928437"/>
            <a:ext cx="1449371" cy="1276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Martina\AppData\Local\Microsoft\Windows\Temporary Internet Files\Content.IE5\P3BRZT5U\MC9002336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642050">
            <a:off x="5123152" y="4037971"/>
            <a:ext cx="892381" cy="1662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Martina\AppData\Local\Microsoft\Windows\Temporary Internet Files\Content.IE5\LMMXJSQQ\MC9002378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4987" y="5232333"/>
            <a:ext cx="1605235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Martina\AppData\Local\Microsoft\Windows\Temporary Internet Files\Content.IE5\8GN0SNH5\MC90005333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6337" y="4687695"/>
            <a:ext cx="1159994" cy="108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9983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9" name="Picture 13" descr="C:\Users\Martina\AppData\Local\Microsoft\Windows\Temporary Internet Files\Content.IE5\KI4XWSVM\MP9004341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1511" y="4074821"/>
            <a:ext cx="2300390" cy="264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882"/>
            <a:ext cx="7125113" cy="924475"/>
          </a:xfrm>
        </p:spPr>
        <p:txBody>
          <a:bodyPr/>
          <a:lstStyle/>
          <a:p>
            <a:pPr algn="ctr"/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see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9219" name="Picture 3" descr="C:\Users\Martina\AppData\Local\Microsoft\Windows\Temporary Internet Files\Content.IE5\SEQ1TQF2\MP9004095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60848"/>
            <a:ext cx="2974776" cy="23774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9220" name="Picture 4" descr="C:\Users\Martina\AppData\Local\Microsoft\Windows\Temporary Internet Files\Content.IE5\BW4LMQ1Y\MP9004329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75314"/>
            <a:ext cx="2148080" cy="299931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pic>
        <p:nvPicPr>
          <p:cNvPr id="9226" name="Picture 10" descr="C:\Users\Martina\AppData\Local\Microsoft\Windows\Temporary Internet Files\Content.IE5\8GN0SNH5\MP9001442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4778" y="2852936"/>
            <a:ext cx="2352813" cy="155677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7" name="Picture 11" descr="C:\Users\Martina\AppData\Local\Microsoft\Windows\Temporary Internet Files\Content.IE5\8GN0SNH5\MP9004052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732" y="4653136"/>
            <a:ext cx="2624336" cy="187452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/>
        </p:spPr>
      </p:pic>
      <p:pic>
        <p:nvPicPr>
          <p:cNvPr id="9228" name="Picture 12" descr="C:\Users\Martina\AppData\Local\Microsoft\Windows\Temporary Internet Files\Content.IE5\NM0CHSAD\MP9004226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438345"/>
            <a:ext cx="1873807" cy="125018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3867" y="1052736"/>
            <a:ext cx="83952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People</a:t>
            </a:r>
            <a:r>
              <a:rPr lang="cs-CZ" sz="2400" b="1" dirty="0" smtClean="0">
                <a:solidFill>
                  <a:schemeClr val="bg1"/>
                </a:solidFill>
              </a:rPr>
              <a:t> in </a:t>
            </a:r>
            <a:r>
              <a:rPr lang="cs-CZ" sz="2400" b="1" dirty="0" err="1" smtClean="0">
                <a:solidFill>
                  <a:schemeClr val="bg1"/>
                </a:solidFill>
              </a:rPr>
              <a:t>Britain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have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dinner</a:t>
            </a:r>
            <a:r>
              <a:rPr lang="cs-CZ" sz="2400" b="1" dirty="0" smtClean="0">
                <a:solidFill>
                  <a:schemeClr val="bg1"/>
                </a:solidFill>
              </a:rPr>
              <a:t> (</a:t>
            </a:r>
            <a:r>
              <a:rPr lang="cs-CZ" sz="2400" b="1" dirty="0" err="1" smtClean="0">
                <a:solidFill>
                  <a:schemeClr val="bg1"/>
                </a:solidFill>
              </a:rPr>
              <a:t>or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supper</a:t>
            </a:r>
            <a:r>
              <a:rPr lang="cs-CZ" sz="2400" b="1" dirty="0" smtClean="0">
                <a:solidFill>
                  <a:schemeClr val="bg1"/>
                </a:solidFill>
              </a:rPr>
              <a:t>)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after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their</a:t>
            </a:r>
            <a:r>
              <a:rPr lang="cs-CZ" sz="2400" b="1" dirty="0" smtClean="0">
                <a:solidFill>
                  <a:schemeClr val="bg1"/>
                </a:solidFill>
              </a:rPr>
              <a:t> return </a:t>
            </a:r>
            <a:r>
              <a:rPr lang="cs-CZ" sz="2400" b="1" dirty="0" err="1" smtClean="0">
                <a:solidFill>
                  <a:schemeClr val="bg1"/>
                </a:solidFill>
              </a:rPr>
              <a:t>home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from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work</a:t>
            </a:r>
            <a:r>
              <a:rPr lang="cs-CZ" sz="2400" b="1" dirty="0" smtClean="0">
                <a:solidFill>
                  <a:schemeClr val="bg1"/>
                </a:solidFill>
              </a:rPr>
              <a:t> and </a:t>
            </a:r>
            <a:r>
              <a:rPr lang="cs-CZ" sz="2400" b="1" dirty="0" err="1" smtClean="0">
                <a:solidFill>
                  <a:schemeClr val="bg1"/>
                </a:solidFill>
              </a:rPr>
              <a:t>school</a:t>
            </a:r>
            <a:r>
              <a:rPr lang="cs-CZ" sz="2400" b="1" dirty="0" smtClean="0">
                <a:solidFill>
                  <a:schemeClr val="bg1"/>
                </a:solidFill>
              </a:rPr>
              <a:t>, </a:t>
            </a:r>
          </a:p>
          <a:p>
            <a:r>
              <a:rPr lang="cs-CZ" sz="2400" b="1" dirty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                             </a:t>
            </a:r>
            <a:r>
              <a:rPr lang="cs-CZ" sz="2400" b="1" dirty="0" err="1" smtClean="0">
                <a:solidFill>
                  <a:schemeClr val="bg1"/>
                </a:solidFill>
              </a:rPr>
              <a:t>that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is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about</a:t>
            </a:r>
            <a:r>
              <a:rPr lang="cs-CZ" sz="2400" b="1" dirty="0" smtClean="0">
                <a:solidFill>
                  <a:schemeClr val="bg1"/>
                </a:solidFill>
              </a:rPr>
              <a:t> 6 </a:t>
            </a:r>
            <a:r>
              <a:rPr lang="cs-CZ" sz="2400" b="1" dirty="0" err="1" smtClean="0">
                <a:solidFill>
                  <a:schemeClr val="bg1"/>
                </a:solidFill>
              </a:rPr>
              <a:t>or</a:t>
            </a:r>
            <a:r>
              <a:rPr lang="cs-CZ" sz="2400" b="1" dirty="0" smtClean="0">
                <a:solidFill>
                  <a:schemeClr val="bg1"/>
                </a:solidFill>
              </a:rPr>
              <a:t> 7 </a:t>
            </a:r>
            <a:r>
              <a:rPr lang="cs-CZ" sz="2400" b="1" dirty="0" err="1" smtClean="0">
                <a:solidFill>
                  <a:schemeClr val="bg1"/>
                </a:solidFill>
              </a:rPr>
              <a:t>o´clock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5298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1148" y="163237"/>
            <a:ext cx="7123080" cy="924475"/>
          </a:xfrm>
        </p:spPr>
        <p:txBody>
          <a:bodyPr/>
          <a:lstStyle/>
          <a:p>
            <a:pPr algn="ctr"/>
            <a:r>
              <a:rPr lang="cs-CZ" sz="3600" b="1" dirty="0" err="1" smtClean="0"/>
              <a:t>When</a:t>
            </a:r>
            <a:r>
              <a:rPr lang="cs-CZ" sz="3600" b="1" dirty="0" smtClean="0"/>
              <a:t> do </a:t>
            </a:r>
            <a:r>
              <a:rPr lang="cs-CZ" sz="3600" b="1" dirty="0" err="1" smtClean="0"/>
              <a:t>people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eat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it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503942"/>
            <a:ext cx="3600400" cy="4877386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1. </a:t>
            </a:r>
            <a:r>
              <a:rPr lang="cs-CZ" sz="2400" dirty="0" smtClean="0">
                <a:solidFill>
                  <a:srgbClr val="7030A0"/>
                </a:solidFill>
              </a:rPr>
              <a:t>In </a:t>
            </a:r>
            <a:r>
              <a:rPr lang="cs-CZ" sz="2400" dirty="0" err="1" smtClean="0">
                <a:solidFill>
                  <a:srgbClr val="7030A0"/>
                </a:solidFill>
              </a:rPr>
              <a:t>the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</a:rPr>
              <a:t>morning</a:t>
            </a:r>
            <a:endParaRPr lang="cs-CZ" sz="24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2.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Between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morning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and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midday</a:t>
            </a: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r>
              <a:rPr lang="cs-CZ" sz="2400" b="1" dirty="0" smtClean="0">
                <a:solidFill>
                  <a:srgbClr val="92D050"/>
                </a:solidFill>
              </a:rPr>
              <a:t>3. </a:t>
            </a:r>
            <a:r>
              <a:rPr lang="cs-CZ" sz="2400" dirty="0" smtClean="0">
                <a:solidFill>
                  <a:srgbClr val="92D050"/>
                </a:solidFill>
              </a:rPr>
              <a:t>In </a:t>
            </a:r>
            <a:r>
              <a:rPr lang="cs-CZ" sz="2400" dirty="0" err="1" smtClean="0">
                <a:solidFill>
                  <a:srgbClr val="92D050"/>
                </a:solidFill>
              </a:rPr>
              <a:t>the</a:t>
            </a:r>
            <a:r>
              <a:rPr lang="cs-CZ" sz="2400" dirty="0" smtClean="0">
                <a:solidFill>
                  <a:srgbClr val="92D050"/>
                </a:solidFill>
              </a:rPr>
              <a:t> </a:t>
            </a:r>
            <a:r>
              <a:rPr lang="cs-CZ" sz="2400" dirty="0" err="1" smtClean="0">
                <a:solidFill>
                  <a:srgbClr val="92D050"/>
                </a:solidFill>
              </a:rPr>
              <a:t>midday</a:t>
            </a:r>
            <a:endParaRPr lang="cs-CZ" sz="24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r>
              <a:rPr lang="cs-CZ" sz="2400" b="1" dirty="0" smtClean="0">
                <a:solidFill>
                  <a:srgbClr val="FFFF00"/>
                </a:solidFill>
              </a:rPr>
              <a:t>4. </a:t>
            </a:r>
            <a:r>
              <a:rPr lang="cs-CZ" sz="2400" dirty="0" smtClean="0">
                <a:solidFill>
                  <a:srgbClr val="FFFF00"/>
                </a:solidFill>
              </a:rPr>
              <a:t>In </a:t>
            </a:r>
            <a:r>
              <a:rPr lang="cs-CZ" sz="2400" dirty="0" err="1" smtClean="0">
                <a:solidFill>
                  <a:srgbClr val="FFFF00"/>
                </a:solidFill>
              </a:rPr>
              <a:t>the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evening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5" name="Picture 3" descr="C:\Users\Martina\AppData\Local\Microsoft\Windows\Temporary Internet Files\Content.IE5\8GN0SNH5\MP9004386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653136"/>
            <a:ext cx="1221151" cy="18369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6" name="Picture 3" descr="C:\Users\Martina\AppData\Local\Microsoft\Windows\Temporary Internet Files\Content.IE5\SEQ1TQF2\MP9004095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268760"/>
            <a:ext cx="1893600" cy="15134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7" name="Picture 2" descr="C:\Users\Martina\AppData\Local\Microsoft\Windows\Temporary Internet Files\Content.IE5\SEQ1TQF2\MP9004395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96952"/>
            <a:ext cx="1562426" cy="210867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Picture 4" descr="File:Sveas brunch (cropped)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4457" y="4922066"/>
            <a:ext cx="1959543" cy="126635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9" name="Výbuch 2 8"/>
          <p:cNvSpPr/>
          <p:nvPr/>
        </p:nvSpPr>
        <p:spPr>
          <a:xfrm>
            <a:off x="5252582" y="5151512"/>
            <a:ext cx="2073470" cy="1706488"/>
          </a:xfrm>
          <a:prstGeom prst="irregularSeal2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</a:rPr>
              <a:t>lunch</a:t>
            </a:r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7164288" y="2782161"/>
            <a:ext cx="2232248" cy="1510935"/>
          </a:xfrm>
          <a:prstGeom prst="irregularSeal2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cs-CZ" dirty="0" err="1" smtClean="0"/>
              <a:t>dinner</a:t>
            </a:r>
            <a:endParaRPr lang="cs-CZ" dirty="0"/>
          </a:p>
        </p:txBody>
      </p:sp>
      <p:sp>
        <p:nvSpPr>
          <p:cNvPr id="11" name="Výbuch 2 10"/>
          <p:cNvSpPr/>
          <p:nvPr/>
        </p:nvSpPr>
        <p:spPr>
          <a:xfrm>
            <a:off x="6265297" y="1087712"/>
            <a:ext cx="3096344" cy="1582912"/>
          </a:xfrm>
          <a:prstGeom prst="irregularSeal2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breakfast</a:t>
            </a:r>
            <a:endParaRPr lang="cs-CZ" dirty="0"/>
          </a:p>
        </p:txBody>
      </p:sp>
      <p:sp>
        <p:nvSpPr>
          <p:cNvPr id="12" name="Výbuch 2 11"/>
          <p:cNvSpPr/>
          <p:nvPr/>
        </p:nvSpPr>
        <p:spPr>
          <a:xfrm>
            <a:off x="2710488" y="2946648"/>
            <a:ext cx="2304256" cy="170648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brunch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7689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000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/>
              <a:t>Prezentace slouží k opakování slovní zásoby a k porovnání, jak </a:t>
            </a:r>
            <a:r>
              <a:rPr lang="cs-CZ" sz="2000" dirty="0" smtClean="0"/>
              <a:t>se stravují lidé ve Velké </a:t>
            </a:r>
            <a:r>
              <a:rPr lang="cs-CZ" sz="2000" dirty="0"/>
              <a:t>Británii a v ČR</a:t>
            </a:r>
          </a:p>
          <a:p>
            <a:endParaRPr lang="cs-CZ" dirty="0"/>
          </a:p>
          <a:p>
            <a:r>
              <a:rPr lang="cs-CZ" dirty="0"/>
              <a:t>Cíl: žák si zopakuje znalost slovní zásoby </a:t>
            </a:r>
            <a:r>
              <a:rPr lang="cs-CZ" dirty="0" smtClean="0"/>
              <a:t>jídla </a:t>
            </a:r>
            <a:r>
              <a:rPr lang="cs-CZ" dirty="0"/>
              <a:t>v </a:t>
            </a:r>
            <a:r>
              <a:rPr lang="cs-CZ" dirty="0" smtClean="0"/>
              <a:t>křížovkách, seznámí </a:t>
            </a:r>
            <a:r>
              <a:rPr lang="cs-CZ" dirty="0"/>
              <a:t>se s </a:t>
            </a:r>
            <a:r>
              <a:rPr lang="cs-CZ" dirty="0" smtClean="0"/>
              <a:t>typickou snídaní, obědem a večeří lidí ve VB, </a:t>
            </a:r>
            <a:r>
              <a:rPr lang="cs-CZ" dirty="0"/>
              <a:t>porovná se situací v ČR,  popíše, co </a:t>
            </a:r>
            <a:r>
              <a:rPr lang="cs-CZ" dirty="0" smtClean="0"/>
              <a:t>vidí  </a:t>
            </a:r>
            <a:r>
              <a:rPr lang="cs-CZ" dirty="0"/>
              <a:t>na obrázcích </a:t>
            </a:r>
            <a:r>
              <a:rPr lang="cs-CZ" dirty="0" smtClean="0"/>
              <a:t>a přiřadí část dne k typickému jídlu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sz="2000" dirty="0" smtClean="0"/>
              <a:t>REFERENCE</a:t>
            </a:r>
          </a:p>
          <a:p>
            <a:pPr marL="0" indent="0" algn="ctr">
              <a:buNone/>
            </a:pPr>
            <a:endParaRPr lang="cs-CZ" sz="2000" dirty="0"/>
          </a:p>
          <a:p>
            <a:r>
              <a:rPr lang="cs-CZ" dirty="0"/>
              <a:t> </a:t>
            </a:r>
            <a:r>
              <a:rPr lang="cs-CZ" dirty="0" smtClean="0"/>
              <a:t>pokud není uvedeno jinak</a:t>
            </a:r>
          </a:p>
          <a:p>
            <a:pPr marL="0" indent="0">
              <a:buNone/>
            </a:pPr>
            <a:r>
              <a:rPr lang="cs-CZ" smtClean="0"/>
              <a:t>[cit</a:t>
            </a:r>
            <a:r>
              <a:rPr lang="cs-CZ" dirty="0"/>
              <a:t>. </a:t>
            </a:r>
            <a:r>
              <a:rPr lang="cs-CZ" dirty="0" smtClean="0"/>
              <a:t>2012-04-25]. </a:t>
            </a:r>
            <a:r>
              <a:rPr lang="cs-CZ" dirty="0"/>
              <a:t>Obrázky dostupné pod licencí Microsoft Office 2010 na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785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000" dirty="0" smtClean="0"/>
              <a:t>ŘEŠENÍ</a:t>
            </a:r>
            <a:endParaRPr lang="cs-CZ" sz="2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09650" y="1806575"/>
          <a:ext cx="6192692" cy="410445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2972"/>
                <a:gridCol w="562972"/>
                <a:gridCol w="562972"/>
                <a:gridCol w="562972"/>
                <a:gridCol w="562972"/>
                <a:gridCol w="562972"/>
                <a:gridCol w="562972"/>
                <a:gridCol w="562972"/>
                <a:gridCol w="562972"/>
                <a:gridCol w="562972"/>
                <a:gridCol w="562972"/>
              </a:tblGrid>
              <a:tr h="456051"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1.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F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F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6051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9.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5411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43180814"/>
              </p:ext>
            </p:extLst>
          </p:nvPr>
        </p:nvGraphicFramePr>
        <p:xfrm>
          <a:off x="251520" y="332657"/>
          <a:ext cx="5904660" cy="28083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2055"/>
                <a:gridCol w="492055"/>
                <a:gridCol w="492055"/>
                <a:gridCol w="492055"/>
                <a:gridCol w="492055"/>
                <a:gridCol w="492055"/>
                <a:gridCol w="492055"/>
                <a:gridCol w="492055"/>
                <a:gridCol w="492055"/>
                <a:gridCol w="492055"/>
                <a:gridCol w="492055"/>
                <a:gridCol w="492055"/>
              </a:tblGrid>
              <a:tr h="561662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00403358"/>
              </p:ext>
            </p:extLst>
          </p:nvPr>
        </p:nvGraphicFramePr>
        <p:xfrm>
          <a:off x="4211960" y="3429000"/>
          <a:ext cx="4387329" cy="28420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7481"/>
                <a:gridCol w="487481"/>
                <a:gridCol w="487481"/>
                <a:gridCol w="487481"/>
                <a:gridCol w="487481"/>
                <a:gridCol w="487481"/>
                <a:gridCol w="487481"/>
                <a:gridCol w="487481"/>
                <a:gridCol w="487481"/>
              </a:tblGrid>
              <a:tr h="47367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3678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F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3678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3678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367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J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3678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6.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20300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209</TotalTime>
  <Words>654</Words>
  <Application>Microsoft Office PowerPoint</Application>
  <PresentationFormat>Předvádění na obrazovce (4:3)</PresentationFormat>
  <Paragraphs>268</Paragraphs>
  <Slides>18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Summer</vt:lpstr>
      <vt:lpstr>British Typical Meals and           Meal Times</vt:lpstr>
      <vt:lpstr>VY_22_INOVACE_AJR.09</vt:lpstr>
      <vt:lpstr>Snímek 3</vt:lpstr>
      <vt:lpstr>Traditional British breakfast</vt:lpstr>
      <vt:lpstr>Today breakfast</vt:lpstr>
      <vt:lpstr>What can you see?</vt:lpstr>
      <vt:lpstr>Today many people have brunch in the restaurant</vt:lpstr>
      <vt:lpstr>Snímek 8</vt:lpstr>
      <vt:lpstr>Typical lunch</vt:lpstr>
      <vt:lpstr>What can you see?</vt:lpstr>
      <vt:lpstr>Children often have their lunch in the school canteen.</vt:lpstr>
      <vt:lpstr>Snímek 12</vt:lpstr>
      <vt:lpstr>Typical dinner</vt:lpstr>
      <vt:lpstr>What can you see?</vt:lpstr>
      <vt:lpstr>When do people eat it?</vt:lpstr>
      <vt:lpstr>ANOTACE</vt:lpstr>
      <vt:lpstr>ŘEŠENÍ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British Typical Meals and Meal Times</dc:title>
  <dc:creator>Martina</dc:creator>
  <cp:lastModifiedBy>Simona</cp:lastModifiedBy>
  <cp:revision>24</cp:revision>
  <dcterms:created xsi:type="dcterms:W3CDTF">2012-04-24T18:08:25Z</dcterms:created>
  <dcterms:modified xsi:type="dcterms:W3CDTF">2012-06-14T13:53:10Z</dcterms:modified>
</cp:coreProperties>
</file>