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7" r:id="rId4"/>
    <p:sldId id="258" r:id="rId5"/>
    <p:sldId id="259" r:id="rId6"/>
    <p:sldId id="260" r:id="rId7"/>
    <p:sldId id="261" r:id="rId8"/>
    <p:sldId id="266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88E5C-0AA1-49A0-9374-63EECB993B6D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VY_42_INOVACE_04_1_Konstrukce trojúhelníku – </a:t>
            </a:r>
            <a:r>
              <a:rPr lang="cs-CZ" sz="1700" dirty="0" err="1" smtClean="0"/>
              <a:t>sss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sestrojování trojúhelníku (náčrt, rozbor, zápis, konstrukce, </a:t>
            </a:r>
            <a:r>
              <a:rPr lang="cs-CZ" sz="1700" dirty="0" smtClean="0"/>
              <a:t>ověření, diskuze</a:t>
            </a:r>
            <a:r>
              <a:rPr lang="cs-CZ" sz="1700" dirty="0" smtClean="0"/>
              <a:t>). Konstrukce trojúhelníku podle věty </a:t>
            </a:r>
            <a:r>
              <a:rPr lang="cs-CZ" sz="1700" dirty="0" err="1" smtClean="0"/>
              <a:t>sss</a:t>
            </a:r>
            <a:r>
              <a:rPr lang="cs-CZ" sz="1700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10.5.2012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10.5.2012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Konstrukce trojúhelníku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odle věty </a:t>
            </a:r>
            <a:r>
              <a:rPr lang="cs-CZ" sz="4400" dirty="0" err="1" smtClean="0">
                <a:solidFill>
                  <a:schemeClr val="tx1"/>
                </a:solidFill>
              </a:rPr>
              <a:t>sss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b = 4 cm, c = 5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1. krok</a:t>
            </a:r>
          </a:p>
          <a:p>
            <a:pPr marL="514350" indent="-514350">
              <a:buNone/>
            </a:pPr>
            <a:r>
              <a:rPr lang="cs-CZ" dirty="0" smtClean="0"/>
              <a:t>Zjistíme, zda lze trojúhelník vůbec sestrojit.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Využijeme </a:t>
            </a:r>
            <a:r>
              <a:rPr lang="cs-CZ" b="1" dirty="0" smtClean="0">
                <a:solidFill>
                  <a:srgbClr val="FF0000"/>
                </a:solidFill>
              </a:rPr>
              <a:t>trojúhelníkovou nerovnost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a + b &gt; c</a:t>
            </a:r>
          </a:p>
          <a:p>
            <a:pPr marL="514350" indent="-514350">
              <a:buNone/>
            </a:pPr>
            <a:r>
              <a:rPr lang="cs-CZ" dirty="0" smtClean="0"/>
              <a:t>a + c &gt; b</a:t>
            </a:r>
          </a:p>
          <a:p>
            <a:pPr marL="514350" indent="-514350">
              <a:buNone/>
            </a:pPr>
            <a:r>
              <a:rPr lang="cs-CZ" dirty="0" smtClean="0"/>
              <a:t>b + c &gt; a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3933056"/>
            <a:ext cx="1592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+ 4 &gt; 5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572417"/>
            <a:ext cx="1592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+ 5 &gt; 4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5157192"/>
            <a:ext cx="1592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+ 5 &gt; 3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5733256"/>
            <a:ext cx="4238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Trojúhelník lze sestrojit.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b = 4 cm, c = 5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932040" y="2348880"/>
            <a:ext cx="3312368" cy="1872208"/>
          </a:xfrm>
          <a:prstGeom prst="triangle">
            <a:avLst>
              <a:gd name="adj" fmla="val 28903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22108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94626" y="4232701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856437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1" name="Zástupný symbol pro obsah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2. krok: </a:t>
            </a:r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293096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76366" y="2852936"/>
            <a:ext cx="11400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a = 3 cm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926105"/>
            <a:ext cx="115288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b</a:t>
            </a:r>
            <a:r>
              <a:rPr lang="cs-CZ" sz="2200" dirty="0" smtClean="0"/>
              <a:t> = 4 cm</a:t>
            </a:r>
            <a:endParaRPr lang="cs-CZ" sz="22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4932040" y="4221088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889414" y="2348880"/>
            <a:ext cx="2354994" cy="18722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4" idx="2"/>
            <a:endCxn id="4" idx="0"/>
          </p:cNvCxnSpPr>
          <p:nvPr/>
        </p:nvCxnSpPr>
        <p:spPr>
          <a:xfrm flipV="1">
            <a:off x="4932040" y="2348880"/>
            <a:ext cx="957374" cy="18722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b = 4 cm, c = 5 cm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krok: Rozbor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Promyslet si, jak postupovat u konstrukce.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498975" cy="639762"/>
          </a:xfrm>
        </p:spPr>
        <p:txBody>
          <a:bodyPr>
            <a:noAutofit/>
          </a:bodyPr>
          <a:lstStyle/>
          <a:p>
            <a:r>
              <a:rPr lang="cs-CZ" sz="3200" dirty="0" smtClean="0"/>
              <a:t>4. krok: 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AB; │AB│ = 5 cm</a:t>
            </a:r>
          </a:p>
          <a:p>
            <a:pPr>
              <a:buNone/>
            </a:pPr>
            <a:r>
              <a:rPr lang="cs-CZ" dirty="0" smtClean="0"/>
              <a:t>2. k</a:t>
            </a:r>
            <a:r>
              <a:rPr lang="cs-CZ" baseline="-25000" dirty="0" smtClean="0"/>
              <a:t>1</a:t>
            </a:r>
            <a:r>
              <a:rPr lang="cs-CZ" dirty="0" smtClean="0"/>
              <a:t>; 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1</a:t>
            </a:r>
            <a:r>
              <a:rPr lang="cs-CZ" dirty="0" smtClean="0"/>
              <a:t>(A; 4 cm)</a:t>
            </a:r>
          </a:p>
          <a:p>
            <a:pPr>
              <a:buNone/>
            </a:pPr>
            <a:r>
              <a:rPr lang="cs-CZ" dirty="0" smtClean="0"/>
              <a:t>3. k</a:t>
            </a:r>
            <a:r>
              <a:rPr lang="cs-CZ" baseline="-25000" dirty="0" smtClean="0"/>
              <a:t>2</a:t>
            </a:r>
            <a:r>
              <a:rPr lang="cs-CZ" dirty="0" smtClean="0"/>
              <a:t>; 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2</a:t>
            </a:r>
            <a:r>
              <a:rPr lang="cs-CZ" dirty="0" smtClean="0"/>
              <a:t>(B; 3 cm)</a:t>
            </a:r>
          </a:p>
          <a:p>
            <a:pPr>
              <a:buNone/>
            </a:pPr>
            <a:r>
              <a:rPr lang="cs-CZ" dirty="0" smtClean="0"/>
              <a:t>4. C</a:t>
            </a:r>
            <a:r>
              <a:rPr lang="cs-CZ" dirty="0" smtClean="0">
                <a:latin typeface="+mj-lt"/>
              </a:rPr>
              <a:t>; </a:t>
            </a:r>
            <a:r>
              <a:rPr lang="cs-CZ" dirty="0" err="1" smtClean="0">
                <a:latin typeface="+mj-lt"/>
              </a:rPr>
              <a:t>C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 k</a:t>
            </a:r>
            <a:r>
              <a:rPr lang="cs-CZ" sz="1200" dirty="0" smtClean="0">
                <a:latin typeface="+mj-lt"/>
                <a:sym typeface="Symbol" pitchFamily="18" charset="2"/>
              </a:rPr>
              <a:t>1</a:t>
            </a:r>
            <a:r>
              <a:rPr lang="cs-CZ" dirty="0" smtClean="0">
                <a:latin typeface="+mj-lt"/>
                <a:sym typeface="Symbol" pitchFamily="18" charset="2"/>
              </a:rPr>
              <a:t> </a:t>
            </a:r>
            <a:r>
              <a:rPr lang="cs-CZ" b="1" dirty="0" smtClean="0">
                <a:latin typeface="+mj-lt"/>
                <a:sym typeface="Symbol" pitchFamily="18" charset="2"/>
              </a:rPr>
              <a:t> </a:t>
            </a:r>
            <a:r>
              <a:rPr lang="cs-CZ" dirty="0" smtClean="0"/>
              <a:t>k</a:t>
            </a:r>
            <a:r>
              <a:rPr lang="cs-CZ" baseline="-25000" dirty="0" smtClean="0"/>
              <a:t>2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5. </a:t>
            </a:r>
            <a:r>
              <a:rPr lang="cs-CZ" sz="2000" dirty="0" smtClean="0">
                <a:latin typeface="+mj-lt"/>
              </a:rPr>
              <a:t>Δ</a:t>
            </a:r>
            <a:r>
              <a:rPr lang="cs-CZ" dirty="0" smtClean="0">
                <a:latin typeface="+mj-lt"/>
              </a:rPr>
              <a:t>ABC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5" name="Oblouk 14"/>
          <p:cNvSpPr/>
          <p:nvPr/>
        </p:nvSpPr>
        <p:spPr>
          <a:xfrm>
            <a:off x="-2196752" y="3068960"/>
            <a:ext cx="4464496" cy="3960440"/>
          </a:xfrm>
          <a:prstGeom prst="arc">
            <a:avLst>
              <a:gd name="adj1" fmla="val 17418825"/>
              <a:gd name="adj2" fmla="val 2048731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16200000">
            <a:off x="1043607" y="3420616"/>
            <a:ext cx="3880048" cy="3464768"/>
          </a:xfrm>
          <a:prstGeom prst="arc">
            <a:avLst>
              <a:gd name="adj1" fmla="val 17493576"/>
              <a:gd name="adj2" fmla="val 2077114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50558" y="566124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566124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3568" y="3284984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60376" y="3275692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75656" y="328498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1763688" y="3789040"/>
            <a:ext cx="2304256" cy="18722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755576" y="3789040"/>
            <a:ext cx="1008112" cy="18722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755576" y="5661248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835696" y="5662409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55880" y="4366265"/>
            <a:ext cx="11400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a = 3 cm</a:t>
            </a:r>
            <a:endParaRPr lang="cs-CZ" sz="2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504" y="4438273"/>
            <a:ext cx="115288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b</a:t>
            </a:r>
            <a:r>
              <a:rPr lang="cs-CZ" sz="2200" dirty="0" smtClean="0"/>
              <a:t> = 4 cm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b = 4 cm, c = 5 cm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5. krok: Konstrukce podle zápisu</a:t>
            </a:r>
          </a:p>
          <a:p>
            <a:pPr>
              <a:buNone/>
            </a:pPr>
            <a:r>
              <a:rPr lang="cs-CZ" sz="2600" dirty="0" smtClean="0"/>
              <a:t>1. AB; │AB│ = 5 cm</a:t>
            </a:r>
          </a:p>
          <a:p>
            <a:pPr>
              <a:buNone/>
            </a:pPr>
            <a:r>
              <a:rPr lang="cs-CZ" sz="2600" dirty="0" smtClean="0"/>
              <a:t>2. k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; 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1</a:t>
            </a:r>
            <a:r>
              <a:rPr lang="cs-CZ" sz="2600" dirty="0" smtClean="0"/>
              <a:t>(A; 4 cm)</a:t>
            </a:r>
          </a:p>
          <a:p>
            <a:pPr>
              <a:buNone/>
            </a:pPr>
            <a:r>
              <a:rPr lang="cs-CZ" sz="2600" dirty="0" smtClean="0"/>
              <a:t>3. k</a:t>
            </a:r>
            <a:r>
              <a:rPr lang="cs-CZ" sz="2600" baseline="-25000" dirty="0" smtClean="0"/>
              <a:t>2</a:t>
            </a:r>
            <a:r>
              <a:rPr lang="cs-CZ" sz="2600" dirty="0" smtClean="0"/>
              <a:t>; 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2</a:t>
            </a:r>
            <a:r>
              <a:rPr lang="cs-CZ" sz="2600" dirty="0" smtClean="0"/>
              <a:t>(B; 3 cm)</a:t>
            </a:r>
          </a:p>
          <a:p>
            <a:pPr>
              <a:buNone/>
            </a:pPr>
            <a:r>
              <a:rPr lang="cs-CZ" sz="2600" dirty="0" smtClean="0"/>
              <a:t>4. C</a:t>
            </a:r>
            <a:r>
              <a:rPr lang="cs-CZ" sz="2600" dirty="0"/>
              <a:t>; </a:t>
            </a:r>
            <a:r>
              <a:rPr lang="cs-CZ" sz="2600" dirty="0" err="1"/>
              <a:t>C</a:t>
            </a:r>
            <a:r>
              <a:rPr lang="cs-CZ" sz="2600" dirty="0"/>
              <a:t> </a:t>
            </a:r>
            <a:r>
              <a:rPr lang="cs-CZ" sz="2600" dirty="0">
                <a:sym typeface="Symbol" pitchFamily="18" charset="2"/>
              </a:rPr>
              <a:t> k</a:t>
            </a:r>
            <a:r>
              <a:rPr lang="cs-CZ" sz="2600" baseline="-25000" dirty="0">
                <a:sym typeface="Symbol" pitchFamily="18" charset="2"/>
              </a:rPr>
              <a:t>1</a:t>
            </a:r>
            <a:r>
              <a:rPr lang="cs-CZ" sz="2600" dirty="0">
                <a:sym typeface="Symbol" pitchFamily="18" charset="2"/>
              </a:rPr>
              <a:t> </a:t>
            </a:r>
            <a:r>
              <a:rPr lang="cs-CZ" sz="2600" b="1" dirty="0">
                <a:sym typeface="Symbol" pitchFamily="18" charset="2"/>
              </a:rPr>
              <a:t> </a:t>
            </a:r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</a:p>
          <a:p>
            <a:pPr>
              <a:buNone/>
            </a:pPr>
            <a:r>
              <a:rPr lang="cs-CZ" sz="2600" dirty="0"/>
              <a:t>5. </a:t>
            </a:r>
            <a:r>
              <a:rPr lang="cs-CZ" sz="2200" dirty="0" smtClean="0"/>
              <a:t>Δ</a:t>
            </a:r>
            <a:r>
              <a:rPr lang="cs-CZ" sz="2600" dirty="0" smtClean="0"/>
              <a:t>ABC</a:t>
            </a:r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6200000">
            <a:off x="5948536" y="2484513"/>
            <a:ext cx="3880048" cy="3464768"/>
          </a:xfrm>
          <a:prstGeom prst="arc">
            <a:avLst>
              <a:gd name="adj1" fmla="val 17493576"/>
              <a:gd name="adj2" fmla="val 2077114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2771800" y="2204864"/>
            <a:ext cx="4464496" cy="3960440"/>
          </a:xfrm>
          <a:prstGeom prst="arc">
            <a:avLst>
              <a:gd name="adj1" fmla="val 17418825"/>
              <a:gd name="adj2" fmla="val 2048731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/>
          <p:nvPr/>
        </p:nvCxnSpPr>
        <p:spPr>
          <a:xfrm flipH="1">
            <a:off x="3995936" y="2564904"/>
            <a:ext cx="3024336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372200" y="2492896"/>
            <a:ext cx="1872208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39952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884368" y="472514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72744" y="2276872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47174" y="2360493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427222" y="2360493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5" name="Přímá spojovací čára 44"/>
          <p:cNvCxnSpPr>
            <a:endCxn id="37" idx="0"/>
          </p:cNvCxnSpPr>
          <p:nvPr/>
        </p:nvCxnSpPr>
        <p:spPr>
          <a:xfrm>
            <a:off x="4311479" y="4725144"/>
            <a:ext cx="37614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6660232" y="2852936"/>
            <a:ext cx="1392351" cy="18722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V="1">
            <a:off x="4355976" y="2852936"/>
            <a:ext cx="2304256" cy="18722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36" grpId="0"/>
      <p:bldP spid="39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b = 4 cm, c = 5 cm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48348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6. krok: Ověření konstrukce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Výsledný trojúhelník přeměříme, zda odpovídá zadání.</a:t>
            </a:r>
          </a:p>
          <a:p>
            <a:pPr>
              <a:buNone/>
            </a:pPr>
            <a:r>
              <a:rPr lang="cs-CZ" b="1" dirty="0" smtClean="0"/>
              <a:t>7. krok: Diskuze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Určíme počet řešení</a:t>
            </a:r>
            <a:br>
              <a:rPr lang="cs-CZ" dirty="0" smtClean="0"/>
            </a:br>
            <a:r>
              <a:rPr lang="cs-CZ" dirty="0" smtClean="0"/>
              <a:t>v dané polorovině.</a:t>
            </a:r>
          </a:p>
          <a:p>
            <a:pPr marL="0" indent="0">
              <a:buNone/>
            </a:pPr>
            <a:r>
              <a:rPr lang="cs-CZ" b="1" dirty="0" smtClean="0"/>
              <a:t>Úloha má jedno řešení.</a:t>
            </a:r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6200000">
            <a:off x="5948536" y="2484513"/>
            <a:ext cx="3880048" cy="3464768"/>
          </a:xfrm>
          <a:prstGeom prst="arc">
            <a:avLst>
              <a:gd name="adj1" fmla="val 17493576"/>
              <a:gd name="adj2" fmla="val 2077114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2771800" y="2204864"/>
            <a:ext cx="4464496" cy="3960440"/>
          </a:xfrm>
          <a:prstGeom prst="arc">
            <a:avLst>
              <a:gd name="adj1" fmla="val 17418825"/>
              <a:gd name="adj2" fmla="val 2048731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/>
          <p:nvPr/>
        </p:nvCxnSpPr>
        <p:spPr>
          <a:xfrm flipH="1">
            <a:off x="3995936" y="2564904"/>
            <a:ext cx="3024336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372200" y="2492896"/>
            <a:ext cx="1872208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39952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884368" y="472514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72744" y="2276872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47174" y="2360493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427222" y="2360493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5" name="Přímá spojovací čára 44"/>
          <p:cNvCxnSpPr>
            <a:endCxn id="37" idx="0"/>
          </p:cNvCxnSpPr>
          <p:nvPr/>
        </p:nvCxnSpPr>
        <p:spPr>
          <a:xfrm>
            <a:off x="4311479" y="4725144"/>
            <a:ext cx="37614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6660232" y="2852936"/>
            <a:ext cx="1392351" cy="18722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V="1">
            <a:off x="4355976" y="2852936"/>
            <a:ext cx="2304256" cy="18722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Narýsuj trojúhelník KLM.</a:t>
            </a:r>
          </a:p>
          <a:p>
            <a:pPr>
              <a:buNone/>
            </a:pPr>
            <a:r>
              <a:rPr lang="cs-CZ" dirty="0" smtClean="0"/>
              <a:t>k = 35 mm</a:t>
            </a:r>
          </a:p>
          <a:p>
            <a:pPr>
              <a:buNone/>
            </a:pPr>
            <a:r>
              <a:rPr lang="cs-CZ" dirty="0" smtClean="0"/>
              <a:t>l = 60 mm</a:t>
            </a:r>
          </a:p>
          <a:p>
            <a:pPr>
              <a:buNone/>
            </a:pPr>
            <a:r>
              <a:rPr lang="cs-CZ" dirty="0" smtClean="0"/>
              <a:t>m = 45 mm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501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trojúhelníku</vt:lpstr>
      <vt:lpstr>Narýsuj trojúhelník ABC a = 3 cm, b = 4 cm, c = 5 cm</vt:lpstr>
      <vt:lpstr>Narýsuj trojúhelník ABC a = 3 cm, b = 4 cm, c = 5 cm</vt:lpstr>
      <vt:lpstr>Narýsuj trojúhelník ABC a = 3 cm, b = 4 cm, c = 5 cm</vt:lpstr>
      <vt:lpstr>Narýsuj trojúhelník ABC a = 3 cm, b = 4 cm, c = 5 cm</vt:lpstr>
      <vt:lpstr>Narýsuj trojúhelník ABC a = 3 cm, b = 4 cm, c = 5 cm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trojúhelníku</dc:title>
  <dc:creator>Roman Marshner</dc:creator>
  <cp:lastModifiedBy>Roman Marshner</cp:lastModifiedBy>
  <cp:revision>11</cp:revision>
  <dcterms:created xsi:type="dcterms:W3CDTF">2012-05-10T07:58:21Z</dcterms:created>
  <dcterms:modified xsi:type="dcterms:W3CDTF">2012-06-01T11:52:45Z</dcterms:modified>
</cp:coreProperties>
</file>