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3" r:id="rId1"/>
  </p:sldMasterIdLst>
  <p:notesMasterIdLst>
    <p:notesMasterId r:id="rId20"/>
  </p:notesMasterIdLst>
  <p:sldIdLst>
    <p:sldId id="259" r:id="rId2"/>
    <p:sldId id="260" r:id="rId3"/>
    <p:sldId id="261" r:id="rId4"/>
    <p:sldId id="262" r:id="rId5"/>
    <p:sldId id="263" r:id="rId6"/>
    <p:sldId id="274" r:id="rId7"/>
    <p:sldId id="275" r:id="rId8"/>
    <p:sldId id="276" r:id="rId9"/>
    <p:sldId id="273" r:id="rId10"/>
    <p:sldId id="277" r:id="rId11"/>
    <p:sldId id="278" r:id="rId12"/>
    <p:sldId id="279" r:id="rId13"/>
    <p:sldId id="280" r:id="rId14"/>
    <p:sldId id="281" r:id="rId15"/>
    <p:sldId id="282" r:id="rId16"/>
    <p:sldId id="283" r:id="rId17"/>
    <p:sldId id="284" r:id="rId18"/>
    <p:sldId id="269" r:id="rId19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161" autoAdjust="0"/>
    <p:restoredTop sz="94660"/>
  </p:normalViewPr>
  <p:slideViewPr>
    <p:cSldViewPr>
      <p:cViewPr>
        <p:scale>
          <a:sx n="81" d="100"/>
          <a:sy n="81" d="100"/>
        </p:scale>
        <p:origin x="-1164" y="-9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94B3695-0CC8-4AFE-B613-A625710284D1}" type="datetimeFigureOut">
              <a:rPr lang="cs-CZ"/>
              <a:pPr>
                <a:defRPr/>
              </a:pPr>
              <a:t>1.6.2012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806B6C3-7E85-4B32-94A3-1C282FD3AE4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3820404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20484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fld id="{965F056F-5B2E-45D9-BDA5-F690EF6D4911}" type="slidenum">
              <a:rPr lang="cs-CZ" smtClean="0"/>
              <a:pPr/>
              <a:t>18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Zaoblený obdélník 5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7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99EF987-7E39-474D-B64C-EB958196616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560145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7497E8-9241-419C-A976-F04A40D7F0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29453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Zaoblený obdélník 4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87729B6-3CD0-483F-8489-BD7B21F154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58377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A72644-B2B7-41BE-BFA5-18ADD4322E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90566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lvl1pPr>
              <a:defRPr b="1"/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908FAD-ED45-46D9-A9DC-716B4E82FC1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79349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DF6675-C0B4-41ED-B4C1-95502D50D73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499788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3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3A979A2-98AD-4E11-94A4-3E450774FCA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860189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zápatí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E9EDB-FA3E-4796-AEB2-65D77027360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565442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aoblený obdélník 4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6" name="Obdélník s jedním zakulaceným rohem 5"/>
          <p:cNvSpPr/>
          <p:nvPr/>
        </p:nvSpPr>
        <p:spPr>
          <a:xfrm>
            <a:off x="6400800" y="433388"/>
            <a:ext cx="2324100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01E8745-7B1D-4D55-A7ED-CCDD3B28EED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217015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DADAF8-54F2-4756-BD80-52854AAA853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905755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1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EDE5A4-6D9E-4E71-ACD4-E4550656EB3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847806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8613"/>
            <a:ext cx="8532813" cy="6197600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hangingPunct="1">
              <a:defRPr/>
            </a:pPr>
            <a:endParaRPr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3238" y="4986338"/>
            <a:ext cx="8183562" cy="1050925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31" name="Zástupný symbol pro text 3"/>
          <p:cNvSpPr>
            <a:spLocks noGrp="1"/>
          </p:cNvSpPr>
          <p:nvPr>
            <p:ph type="body" idx="1"/>
          </p:nvPr>
        </p:nvSpPr>
        <p:spPr bwMode="auto">
          <a:xfrm>
            <a:off x="503238" y="530225"/>
            <a:ext cx="8183562" cy="418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182880" tIns="9144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663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663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pPr>
              <a:defRPr/>
            </a:pPr>
            <a:fld id="{58179A17-B786-499B-92FD-186CB14D5AE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14" r:id="rId2"/>
    <p:sldLayoutId id="2147483722" r:id="rId3"/>
    <p:sldLayoutId id="2147483715" r:id="rId4"/>
    <p:sldLayoutId id="2147483716" r:id="rId5"/>
    <p:sldLayoutId id="2147483717" r:id="rId6"/>
    <p:sldLayoutId id="2147483723" r:id="rId7"/>
    <p:sldLayoutId id="2147483718" r:id="rId8"/>
    <p:sldLayoutId id="2147483724" r:id="rId9"/>
    <p:sldLayoutId id="2147483719" r:id="rId10"/>
    <p:sldLayoutId id="214748372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b="1" kern="1200">
          <a:solidFill>
            <a:srgbClr val="FF8D3E"/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 b="1">
          <a:solidFill>
            <a:srgbClr val="FF8D3E"/>
          </a:solidFill>
          <a:latin typeface="Verdana" pitchFamily="34" charset="0"/>
        </a:defRPr>
      </a:lvl9pPr>
      <a:extLst/>
    </p:titleStyle>
    <p:bodyStyle>
      <a:lvl1pPr marL="265113" indent="-265113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00025" algn="l" rtl="0" eaLnBrk="0" fontAlgn="base" hangingPunct="0">
        <a:spcBef>
          <a:spcPts val="250"/>
        </a:spcBef>
        <a:spcAft>
          <a:spcPct val="0"/>
        </a:spcAft>
        <a:buClr>
          <a:schemeClr val="accent1"/>
        </a:buClr>
        <a:buSzPct val="100000"/>
        <a:buFont typeface="Verdana" pitchFamily="34" charset="0"/>
        <a:buChar char="◦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5813" indent="-182563" algn="l" rtl="0" eaLnBrk="0" fontAlgn="base" hangingPunct="0">
        <a:spcBef>
          <a:spcPts val="250"/>
        </a:spcBef>
        <a:spcAft>
          <a:spcPct val="0"/>
        </a:spcAft>
        <a:buClr>
          <a:srgbClr val="ED3742"/>
        </a:buClr>
        <a:buSzPct val="100000"/>
        <a:buFont typeface="Wingdings 2" pitchFamily="18" charset="2"/>
        <a:buChar char="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3938" indent="-182563" algn="l" rtl="0" eaLnBrk="0" fontAlgn="base" hangingPunct="0">
        <a:spcBef>
          <a:spcPts val="225"/>
        </a:spcBef>
        <a:spcAft>
          <a:spcPct val="0"/>
        </a:spcAft>
        <a:buClr>
          <a:srgbClr val="ED3742"/>
        </a:buClr>
        <a:buSzPct val="112000"/>
        <a:buFont typeface="Verdana" pitchFamily="34" charset="0"/>
        <a:buChar char="◦"/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eaLnBrk="0" fontAlgn="base" hangingPunct="0">
        <a:spcBef>
          <a:spcPts val="250"/>
        </a:spcBef>
        <a:spcAft>
          <a:spcPct val="0"/>
        </a:spcAft>
        <a:buClr>
          <a:srgbClr val="4A85BF"/>
        </a:buClr>
        <a:buSzPct val="100000"/>
        <a:buFont typeface="Wingdings 2" pitchFamily="18" charset="2"/>
        <a:buChar char="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commons.wikimedia.org/wiki/File:Science-symbol-2.sv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hyperlink" Target="http://upload.wikimedia.org/wikipedia/commons/3/3a/Aldehyde2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Science-symbol-2.svg" TargetMode="External"/><Relationship Id="rId5" Type="http://schemas.openxmlformats.org/officeDocument/2006/relationships/image" Target="../media/image5.png"/><Relationship Id="rId4" Type="http://schemas.openxmlformats.org/officeDocument/2006/relationships/hyperlink" Target="http://upload.wikimedia.org/wikipedia/commons/4/48/Ketone-general.png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commons.wikimedia.org/wiki/File:Science-symbol-2.sv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w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wmf"/><Relationship Id="rId2" Type="http://schemas.openxmlformats.org/officeDocument/2006/relationships/image" Target="../media/image14.wm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image" Target="../media/image17.wm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image" Target="../media/image19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wmf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wm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wmf"/><Relationship Id="rId5" Type="http://schemas.openxmlformats.org/officeDocument/2006/relationships/image" Target="../media/image26.wmf"/><Relationship Id="rId4" Type="http://schemas.openxmlformats.org/officeDocument/2006/relationships/image" Target="../media/image25.w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5.w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wmf"/><Relationship Id="rId4" Type="http://schemas.openxmlformats.org/officeDocument/2006/relationships/image" Target="../media/image29.w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188" y="1484313"/>
            <a:ext cx="8137276" cy="45688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2000" dirty="0" smtClean="0"/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Název školy: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Základní škola Městec Králové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Autor:</a:t>
            </a:r>
            <a:r>
              <a:rPr lang="cs-CZ" sz="2000" dirty="0" smtClean="0">
                <a:solidFill>
                  <a:schemeClr val="tx2"/>
                </a:solidFill>
              </a:rPr>
              <a:t>	Ing. Hana </a:t>
            </a:r>
            <a:r>
              <a:rPr lang="cs-CZ" sz="2000" dirty="0" err="1" smtClean="0">
                <a:solidFill>
                  <a:schemeClr val="tx2"/>
                </a:solidFill>
              </a:rPr>
              <a:t>Zmrhalová</a:t>
            </a:r>
            <a:endParaRPr lang="cs-CZ" sz="16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Název: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VY_32_INOVACE_16_CH9</a:t>
            </a:r>
            <a:endParaRPr lang="cs-CZ" sz="16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Číslo projektu:</a:t>
            </a:r>
            <a:r>
              <a:rPr lang="cs-CZ" sz="2000" dirty="0" smtClean="0">
                <a:solidFill>
                  <a:schemeClr val="tx2"/>
                </a:solidFill>
              </a:rPr>
              <a:t>	</a:t>
            </a:r>
            <a:r>
              <a:rPr lang="cs-CZ" sz="1600" dirty="0" smtClean="0">
                <a:solidFill>
                  <a:schemeClr val="tx2"/>
                </a:solidFill>
              </a:rPr>
              <a:t>CZ.1.07/1.4.00/21.2313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Téma:	</a:t>
            </a:r>
            <a:r>
              <a:rPr lang="cs-CZ" sz="1600" dirty="0" smtClean="0">
                <a:solidFill>
                  <a:schemeClr val="tx2"/>
                </a:solidFill>
              </a:rPr>
              <a:t>ORGANICKÁ  CHEMIE – PŘÍRODNÍ SLOUČENINY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endParaRPr lang="cs-CZ" sz="16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Anotace:	</a:t>
            </a:r>
            <a:r>
              <a:rPr lang="cs-CZ" sz="1600" dirty="0" smtClean="0">
                <a:solidFill>
                  <a:schemeClr val="tx2"/>
                </a:solidFill>
              </a:rPr>
              <a:t>Prezentace, která slouží k zopakování základních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600" dirty="0">
                <a:solidFill>
                  <a:schemeClr val="tx2"/>
                </a:solidFill>
              </a:rPr>
              <a:t> </a:t>
            </a:r>
            <a:r>
              <a:rPr lang="cs-CZ" sz="1600" dirty="0" smtClean="0">
                <a:solidFill>
                  <a:schemeClr val="tx2"/>
                </a:solidFill>
              </a:rPr>
              <a:t>                                pojmů organické chemie, výkladu </a:t>
            </a:r>
            <a:r>
              <a:rPr lang="cs-CZ" sz="1600" dirty="0" smtClean="0">
                <a:solidFill>
                  <a:schemeClr val="tx2"/>
                </a:solidFill>
              </a:rPr>
              <a:t>přírodních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600" dirty="0" smtClean="0">
                <a:solidFill>
                  <a:schemeClr val="tx2"/>
                </a:solidFill>
              </a:rPr>
              <a:t> </a:t>
            </a:r>
            <a:r>
              <a:rPr lang="cs-CZ" sz="1600" dirty="0" smtClean="0">
                <a:solidFill>
                  <a:schemeClr val="tx2"/>
                </a:solidFill>
              </a:rPr>
              <a:t>                            </a:t>
            </a:r>
            <a:r>
              <a:rPr lang="cs-CZ" sz="1600" dirty="0" smtClean="0">
                <a:solidFill>
                  <a:schemeClr val="tx2"/>
                </a:solidFill>
              </a:rPr>
              <a:t>    sloučenin </a:t>
            </a:r>
            <a:r>
              <a:rPr lang="cs-CZ" sz="1600" dirty="0" smtClean="0">
                <a:solidFill>
                  <a:schemeClr val="tx2"/>
                </a:solidFill>
              </a:rPr>
              <a:t>a sacharidů.</a:t>
            </a: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600" dirty="0" smtClean="0">
                <a:solidFill>
                  <a:schemeClr val="tx2"/>
                </a:solidFill>
              </a:rPr>
              <a:t>		</a:t>
            </a:r>
            <a:endParaRPr lang="cs-CZ" sz="2000" dirty="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  <a:tabLst>
                <a:tab pos="2332038" algn="l"/>
              </a:tabLst>
            </a:pPr>
            <a:r>
              <a:rPr lang="cs-CZ" sz="1800" dirty="0" smtClean="0">
                <a:solidFill>
                  <a:schemeClr val="tx2"/>
                </a:solidFill>
              </a:rPr>
              <a:t>Datum:</a:t>
            </a:r>
            <a:r>
              <a:rPr lang="cs-CZ" sz="2000" dirty="0" smtClean="0">
                <a:solidFill>
                  <a:schemeClr val="tx2"/>
                </a:solidFill>
              </a:rPr>
              <a:t>	25.3.2012	</a:t>
            </a:r>
          </a:p>
        </p:txBody>
      </p:sp>
      <p:pic>
        <p:nvPicPr>
          <p:cNvPr id="6147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750" y="333375"/>
            <a:ext cx="7272338" cy="1150938"/>
          </a:xfr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4213" y="428625"/>
            <a:ext cx="7704137" cy="4154488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eaLnBrk="1" hangingPunct="1">
              <a:buFont typeface="Arial" pitchFamily="34" charset="0"/>
              <a:buChar char="•"/>
              <a:defRPr/>
            </a:pPr>
            <a:r>
              <a:rPr lang="cs-CZ" sz="2400" b="1" u="sng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Jaké prvky obsahují organické sloučeniny?</a:t>
            </a:r>
          </a:p>
          <a:p>
            <a:pPr marL="342900" indent="-342900" eaLnBrk="1" hangingPunct="1">
              <a:buFont typeface="Arial" pitchFamily="34" charset="0"/>
              <a:buChar char="•"/>
              <a:defRPr/>
            </a:pPr>
            <a:r>
              <a:rPr lang="cs-CZ" sz="2400" dirty="0"/>
              <a:t>vždy C</a:t>
            </a:r>
          </a:p>
          <a:p>
            <a:pPr marL="342900" indent="-342900" eaLnBrk="1" hangingPunct="1">
              <a:buFont typeface="Arial" pitchFamily="34" charset="0"/>
              <a:buChar char="•"/>
              <a:defRPr/>
            </a:pPr>
            <a:r>
              <a:rPr lang="pt-BR" sz="2400" dirty="0"/>
              <a:t>velmi </a:t>
            </a:r>
            <a:r>
              <a:rPr lang="cs-CZ" sz="2400" dirty="0"/>
              <a:t>č</a:t>
            </a:r>
            <a:r>
              <a:rPr lang="pt-BR" sz="2400" dirty="0"/>
              <a:t>asto H, O, N</a:t>
            </a:r>
          </a:p>
          <a:p>
            <a:pPr marL="342900" indent="-342900" eaLnBrk="1" hangingPunct="1">
              <a:buFont typeface="Arial" pitchFamily="34" charset="0"/>
              <a:buChar char="•"/>
              <a:defRPr/>
            </a:pPr>
            <a:r>
              <a:rPr lang="pl-PL" sz="2400" dirty="0"/>
              <a:t>občas S, P, halogeny...</a:t>
            </a:r>
          </a:p>
          <a:p>
            <a:pPr eaLnBrk="1" hangingPunct="1">
              <a:defRPr/>
            </a:pPr>
            <a:endParaRPr lang="pl-PL" sz="2400" dirty="0"/>
          </a:p>
          <a:p>
            <a:pPr marL="342900" indent="-342900" eaLnBrk="1" hangingPunct="1">
              <a:buFont typeface="Arial" pitchFamily="34" charset="0"/>
              <a:buChar char="•"/>
              <a:defRPr/>
            </a:pPr>
            <a:r>
              <a:rPr lang="cs-CZ" sz="2400" b="1" u="sng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Jaké jsou zdroje organických látek?</a:t>
            </a:r>
          </a:p>
          <a:p>
            <a:pPr marL="342900" indent="-342900" eaLnBrk="1" hangingPunct="1">
              <a:buFont typeface="Arial" pitchFamily="34" charset="0"/>
              <a:buChar char="•"/>
              <a:defRPr/>
            </a:pPr>
            <a:r>
              <a:rPr lang="cs-CZ" sz="2400" dirty="0"/>
              <a:t>příprava z anorganických sloučenin </a:t>
            </a:r>
          </a:p>
          <a:p>
            <a:pPr marL="342900" indent="-342900" eaLnBrk="1" hangingPunct="1">
              <a:buFont typeface="Arial" pitchFamily="34" charset="0"/>
              <a:buChar char="•"/>
              <a:defRPr/>
            </a:pPr>
            <a:r>
              <a:rPr lang="cs-CZ" sz="2400" dirty="0"/>
              <a:t>výroba z přírodních zdrojů </a:t>
            </a:r>
          </a:p>
          <a:p>
            <a:pPr marL="342900" indent="-342900" eaLnBrk="1" hangingPunct="1">
              <a:buFont typeface="Arial" pitchFamily="34" charset="0"/>
              <a:buChar char="•"/>
              <a:defRPr/>
            </a:pPr>
            <a:r>
              <a:rPr lang="cs-CZ" sz="2400" dirty="0"/>
              <a:t>fosilní zdroje - ropa, uhlí, zemní plyn, rašelina apod.</a:t>
            </a:r>
          </a:p>
          <a:p>
            <a:pPr marL="342900" indent="-342900" eaLnBrk="1" hangingPunct="1">
              <a:buFont typeface="Arial" pitchFamily="34" charset="0"/>
              <a:buChar char="•"/>
              <a:defRPr/>
            </a:pPr>
            <a:r>
              <a:rPr lang="cs-CZ" sz="2400" dirty="0"/>
              <a:t> recentní (současné) zdroje - rostlinné a živočišné organismy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650" y="350838"/>
            <a:ext cx="7777163" cy="5786199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indent="-342900" eaLnBrk="1" hangingPunct="1">
              <a:buFont typeface="Arial" pitchFamily="34" charset="0"/>
              <a:buChar char="•"/>
              <a:defRPr/>
            </a:pPr>
            <a:r>
              <a:rPr lang="cs-CZ" sz="2800" b="1" u="sng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Jak se dělí organické sloučeniny?</a:t>
            </a:r>
          </a:p>
          <a:p>
            <a:pPr eaLnBrk="1" hangingPunct="1">
              <a:buFont typeface="Arial" charset="0"/>
              <a:buNone/>
              <a:defRPr/>
            </a:pPr>
            <a:endParaRPr lang="cs-CZ" sz="1000" b="1" u="sng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2900" indent="-342900" eaLnBrk="1" hangingPunct="1">
              <a:buFont typeface="Arial" pitchFamily="34" charset="0"/>
              <a:buChar char="•"/>
              <a:defRPr/>
            </a:pPr>
            <a:r>
              <a:rPr lang="cs-CZ" sz="2400" b="1" u="sng" dirty="0"/>
              <a:t>podle typu uhlíkového řetězce</a:t>
            </a:r>
          </a:p>
          <a:p>
            <a:pPr lvl="1" eaLnBrk="1" hangingPunct="1">
              <a:defRPr/>
            </a:pPr>
            <a:r>
              <a:rPr lang="cs-CZ" sz="2800" b="1" dirty="0"/>
              <a:t>acyklické</a:t>
            </a:r>
            <a:r>
              <a:rPr lang="cs-CZ" sz="2400" dirty="0"/>
              <a:t> (s otevřeným řetězcem) – </a:t>
            </a:r>
            <a:r>
              <a:rPr lang="cs-CZ" sz="2400" i="1" dirty="0">
                <a:solidFill>
                  <a:srgbClr val="0070C0"/>
                </a:solidFill>
              </a:rPr>
              <a:t>alkany, alkeny, </a:t>
            </a:r>
            <a:r>
              <a:rPr lang="cs-CZ" sz="2400" i="1" dirty="0" err="1">
                <a:solidFill>
                  <a:srgbClr val="0070C0"/>
                </a:solidFill>
              </a:rPr>
              <a:t>alkyny</a:t>
            </a:r>
            <a:endParaRPr lang="cs-CZ" sz="2400" i="1" dirty="0">
              <a:solidFill>
                <a:srgbClr val="0070C0"/>
              </a:solidFill>
            </a:endParaRPr>
          </a:p>
          <a:p>
            <a:pPr lvl="1" eaLnBrk="1" hangingPunct="1">
              <a:defRPr/>
            </a:pPr>
            <a:r>
              <a:rPr lang="cs-CZ" sz="2800" b="1" dirty="0"/>
              <a:t>cyklické</a:t>
            </a:r>
            <a:r>
              <a:rPr lang="cs-CZ" sz="2800" dirty="0"/>
              <a:t> </a:t>
            </a:r>
            <a:r>
              <a:rPr lang="cs-CZ" sz="2400" dirty="0"/>
              <a:t>(s uzavřeným řetězcem) – </a:t>
            </a:r>
            <a:r>
              <a:rPr lang="cs-CZ" sz="2400" i="1" dirty="0">
                <a:solidFill>
                  <a:srgbClr val="0070C0"/>
                </a:solidFill>
              </a:rPr>
              <a:t>cykloalkany, </a:t>
            </a:r>
            <a:r>
              <a:rPr lang="cs-CZ" sz="2400" i="1" dirty="0" err="1">
                <a:solidFill>
                  <a:srgbClr val="0070C0"/>
                </a:solidFill>
              </a:rPr>
              <a:t>areny</a:t>
            </a:r>
            <a:endParaRPr lang="cs-CZ" sz="2400" i="1" dirty="0">
              <a:solidFill>
                <a:srgbClr val="0070C0"/>
              </a:solidFill>
            </a:endParaRPr>
          </a:p>
          <a:p>
            <a:pPr lvl="1" eaLnBrk="1" hangingPunct="1">
              <a:defRPr/>
            </a:pPr>
            <a:endParaRPr lang="cs-CZ" sz="2400" dirty="0"/>
          </a:p>
          <a:p>
            <a:pPr marL="342900" indent="-342900" eaLnBrk="1" hangingPunct="1">
              <a:buFont typeface="Arial" pitchFamily="34" charset="0"/>
              <a:buChar char="•"/>
              <a:defRPr/>
            </a:pPr>
            <a:r>
              <a:rPr lang="cs-CZ" sz="2400" b="1" u="sng" dirty="0"/>
              <a:t>podle vazeb mezi atomy uhlíku</a:t>
            </a:r>
          </a:p>
          <a:p>
            <a:pPr lvl="1" eaLnBrk="1" hangingPunct="1">
              <a:defRPr/>
            </a:pPr>
            <a:r>
              <a:rPr lang="cs-CZ" sz="2800" b="1" dirty="0"/>
              <a:t>nasycené</a:t>
            </a:r>
            <a:r>
              <a:rPr lang="cs-CZ" sz="2400" dirty="0"/>
              <a:t> </a:t>
            </a:r>
            <a:r>
              <a:rPr lang="cs-CZ" sz="2400" i="1" dirty="0"/>
              <a:t>(pouze jednoduché vazby mezi atomy uhlíku) - </a:t>
            </a:r>
            <a:r>
              <a:rPr lang="cs-CZ" sz="2400" i="1" dirty="0">
                <a:solidFill>
                  <a:srgbClr val="0070C0"/>
                </a:solidFill>
              </a:rPr>
              <a:t>alkany</a:t>
            </a:r>
          </a:p>
          <a:p>
            <a:pPr lvl="1" eaLnBrk="1" hangingPunct="1">
              <a:defRPr/>
            </a:pPr>
            <a:r>
              <a:rPr lang="cs-CZ" sz="2800" b="1" dirty="0"/>
              <a:t>nenasycené</a:t>
            </a:r>
            <a:r>
              <a:rPr lang="cs-CZ" sz="2400" dirty="0"/>
              <a:t> (</a:t>
            </a:r>
            <a:r>
              <a:rPr lang="cs-CZ" sz="2400" i="1" dirty="0"/>
              <a:t>min. jedna násobná vazba) </a:t>
            </a:r>
            <a:r>
              <a:rPr lang="cs-CZ" sz="2400" i="1" dirty="0">
                <a:solidFill>
                  <a:srgbClr val="0070C0"/>
                </a:solidFill>
              </a:rPr>
              <a:t>alkeny, </a:t>
            </a:r>
            <a:r>
              <a:rPr lang="cs-CZ" sz="2400" i="1" dirty="0" err="1">
                <a:solidFill>
                  <a:srgbClr val="0070C0"/>
                </a:solidFill>
              </a:rPr>
              <a:t>alkyny</a:t>
            </a:r>
            <a:endParaRPr lang="cs-CZ" sz="2400" i="1" dirty="0">
              <a:solidFill>
                <a:srgbClr val="0070C0"/>
              </a:solidFill>
            </a:endParaRPr>
          </a:p>
          <a:p>
            <a:pPr lvl="1" eaLnBrk="1" hangingPunct="1">
              <a:defRPr/>
            </a:pPr>
            <a:r>
              <a:rPr lang="cs-CZ" sz="2800" b="1" dirty="0"/>
              <a:t>aromatické</a:t>
            </a:r>
            <a:r>
              <a:rPr lang="cs-CZ" sz="2400" dirty="0"/>
              <a:t> </a:t>
            </a:r>
            <a:r>
              <a:rPr lang="cs-CZ" sz="2400" i="1" dirty="0"/>
              <a:t>(obsahují benzenové jádro)</a:t>
            </a:r>
            <a:r>
              <a:rPr lang="cs-CZ" sz="2400" i="1" dirty="0">
                <a:solidFill>
                  <a:srgbClr val="0070C0"/>
                </a:solidFill>
              </a:rPr>
              <a:t> </a:t>
            </a:r>
            <a:r>
              <a:rPr lang="cs-CZ" sz="2400" i="1" dirty="0" err="1">
                <a:solidFill>
                  <a:srgbClr val="0070C0"/>
                </a:solidFill>
              </a:rPr>
              <a:t>areny</a:t>
            </a:r>
            <a:endParaRPr lang="cs-CZ" sz="2400" i="1" dirty="0">
              <a:solidFill>
                <a:srgbClr val="0070C0"/>
              </a:solidFill>
            </a:endParaRPr>
          </a:p>
          <a:p>
            <a:pPr lvl="1" eaLnBrk="1" hangingPunct="1">
              <a:defRPr/>
            </a:pPr>
            <a:endParaRPr lang="cs-CZ" sz="2400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4213" y="428625"/>
            <a:ext cx="7704137" cy="470852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buFont typeface="Arial" charset="0"/>
              <a:buNone/>
              <a:defRPr/>
            </a:pPr>
            <a:r>
              <a:rPr lang="cs-CZ" sz="2400" b="1" u="sng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Které vzorce se používají v organické chemii?</a:t>
            </a:r>
          </a:p>
          <a:p>
            <a:pPr eaLnBrk="1" hangingPunct="1">
              <a:buFont typeface="Arial" charset="0"/>
              <a:buNone/>
              <a:defRPr/>
            </a:pPr>
            <a:endParaRPr lang="cs-CZ" sz="2400" b="1" u="sng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457200" indent="-457200" eaLnBrk="1" hangingPunct="1">
              <a:buFont typeface="Arial" pitchFamily="34" charset="0"/>
              <a:buChar char="•"/>
              <a:defRPr/>
            </a:pPr>
            <a:r>
              <a:rPr lang="cs-CZ" sz="2800" b="1" u="sng" dirty="0"/>
              <a:t>Sumární</a:t>
            </a:r>
            <a:r>
              <a:rPr lang="cs-CZ" sz="2400" dirty="0"/>
              <a:t> </a:t>
            </a:r>
            <a:r>
              <a:rPr lang="cs-CZ" sz="2400" dirty="0" smtClean="0"/>
              <a:t>(molekulový, součtový</a:t>
            </a:r>
            <a:r>
              <a:rPr lang="cs-CZ" sz="2400" dirty="0"/>
              <a:t>, souhrnný): 	</a:t>
            </a:r>
            <a:endParaRPr lang="cs-CZ" sz="2400" baseline="-25000" dirty="0"/>
          </a:p>
          <a:p>
            <a:pPr lvl="1" eaLnBrk="1" hangingPunct="1">
              <a:defRPr/>
            </a:pPr>
            <a:r>
              <a:rPr lang="cs-CZ" sz="2400" dirty="0"/>
              <a:t>vyjadřuje kvalitativní a kvantitativní zastoupení atomů					C</a:t>
            </a:r>
            <a:r>
              <a:rPr lang="cs-CZ" sz="2400" baseline="-25000" dirty="0"/>
              <a:t>2</a:t>
            </a:r>
            <a:r>
              <a:rPr lang="cs-CZ" sz="2400" dirty="0"/>
              <a:t>H</a:t>
            </a:r>
            <a:r>
              <a:rPr lang="cs-CZ" sz="2400" baseline="-25000" dirty="0"/>
              <a:t>6</a:t>
            </a:r>
            <a:endParaRPr lang="cs-CZ" sz="2400" dirty="0"/>
          </a:p>
          <a:p>
            <a:pPr marL="457200" indent="-457200" eaLnBrk="1" hangingPunct="1">
              <a:buFont typeface="Arial" pitchFamily="34" charset="0"/>
              <a:buChar char="•"/>
              <a:defRPr/>
            </a:pPr>
            <a:r>
              <a:rPr lang="cs-CZ" sz="2800" b="1" u="sng" dirty="0"/>
              <a:t>Strukturní</a:t>
            </a:r>
            <a:r>
              <a:rPr lang="cs-CZ" sz="2400" dirty="0"/>
              <a:t> (rozvinutý):</a:t>
            </a:r>
          </a:p>
          <a:p>
            <a:pPr lvl="1" eaLnBrk="1" hangingPunct="1">
              <a:defRPr/>
            </a:pPr>
            <a:r>
              <a:rPr lang="cs-CZ" sz="2400" dirty="0"/>
              <a:t>pomocí vazebných čar vyjadřuje všechny vazby </a:t>
            </a:r>
          </a:p>
          <a:p>
            <a:pPr lvl="1" eaLnBrk="1" hangingPunct="1">
              <a:buFont typeface="Arial" charset="0"/>
              <a:buNone/>
              <a:defRPr/>
            </a:pPr>
            <a:r>
              <a:rPr lang="cs-CZ" sz="2400" dirty="0"/>
              <a:t>	mezi atomy v molekule     </a:t>
            </a:r>
          </a:p>
          <a:p>
            <a:pPr marL="457200" indent="-457200" eaLnBrk="1" hangingPunct="1">
              <a:buFont typeface="Arial" pitchFamily="34" charset="0"/>
              <a:buChar char="•"/>
              <a:defRPr/>
            </a:pPr>
            <a:r>
              <a:rPr lang="cs-CZ" sz="2800" b="1" u="sng" dirty="0"/>
              <a:t>Racionální </a:t>
            </a:r>
            <a:r>
              <a:rPr lang="cs-CZ" sz="2400" dirty="0"/>
              <a:t>(kondenzovaný strukturní):</a:t>
            </a:r>
            <a:endParaRPr lang="cs-CZ" sz="2400" baseline="-25000" dirty="0"/>
          </a:p>
          <a:p>
            <a:pPr lvl="1" eaLnBrk="1" hangingPunct="1">
              <a:defRPr/>
            </a:pPr>
            <a:r>
              <a:rPr lang="cs-CZ" sz="2400" dirty="0"/>
              <a:t>nejčastěji používaný                    CH</a:t>
            </a:r>
            <a:r>
              <a:rPr lang="cs-CZ" sz="2400" baseline="-25000" dirty="0"/>
              <a:t>3 </a:t>
            </a:r>
            <a:r>
              <a:rPr lang="cs-CZ" sz="2400" dirty="0"/>
              <a:t>-</a:t>
            </a:r>
            <a:r>
              <a:rPr lang="cs-CZ" sz="2400" baseline="-25000" dirty="0"/>
              <a:t> </a:t>
            </a:r>
            <a:r>
              <a:rPr lang="cs-CZ" sz="2400" dirty="0"/>
              <a:t>CH</a:t>
            </a:r>
            <a:r>
              <a:rPr lang="cs-CZ" sz="2400" baseline="-25000" dirty="0"/>
              <a:t>3</a:t>
            </a:r>
            <a:endParaRPr lang="cs-CZ" sz="2400" dirty="0"/>
          </a:p>
          <a:p>
            <a:pPr lvl="1" eaLnBrk="1" hangingPunct="1">
              <a:defRPr/>
            </a:pPr>
            <a:endParaRPr lang="cs-CZ" sz="2400" dirty="0"/>
          </a:p>
          <a:p>
            <a:pPr lvl="1" eaLnBrk="1" hangingPunct="1">
              <a:defRPr/>
            </a:pPr>
            <a:r>
              <a:rPr lang="cs-CZ" sz="2400" dirty="0"/>
              <a:t>vyjadřují druh a počet skupin atomů v molekule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539750" y="-95250"/>
            <a:ext cx="8208963" cy="52022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hangingPunct="1">
              <a:buFont typeface="Arial" charset="0"/>
              <a:buNone/>
              <a:defRPr/>
            </a:pPr>
            <a:endParaRPr lang="cs-CZ" sz="2400" b="1" u="sng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buFont typeface="Arial" charset="0"/>
              <a:buNone/>
              <a:defRPr/>
            </a:pPr>
            <a:endParaRPr lang="cs-CZ" sz="2400" b="1" u="sng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eaLnBrk="1" hangingPunct="1">
              <a:buFont typeface="Arial" charset="0"/>
              <a:buNone/>
              <a:defRPr/>
            </a:pPr>
            <a:r>
              <a:rPr lang="cs-CZ" sz="2400" b="1" u="sng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Jak se dělí organické sloučeniny?</a:t>
            </a:r>
          </a:p>
          <a:p>
            <a:pPr eaLnBrk="1" hangingPunct="1">
              <a:buFont typeface="Arial" charset="0"/>
              <a:buNone/>
              <a:defRPr/>
            </a:pPr>
            <a:endParaRPr lang="cs-CZ" sz="1000" b="1" u="sng" dirty="0"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marL="342900" indent="-342900" eaLnBrk="1" hangingPunct="1">
              <a:buFont typeface="Arial" pitchFamily="34" charset="0"/>
              <a:buChar char="•"/>
              <a:defRPr/>
            </a:pPr>
            <a:r>
              <a:rPr lang="cs-CZ" sz="2400" b="1" u="sng" dirty="0"/>
              <a:t>podle chemického složení</a:t>
            </a:r>
          </a:p>
          <a:p>
            <a:pPr lvl="1" eaLnBrk="1" hangingPunct="1">
              <a:defRPr/>
            </a:pPr>
            <a:r>
              <a:rPr lang="cs-CZ" sz="2400" b="1" dirty="0"/>
              <a:t>uhlovodíky</a:t>
            </a:r>
            <a:r>
              <a:rPr lang="cs-CZ" sz="2400" dirty="0"/>
              <a:t> </a:t>
            </a:r>
            <a:r>
              <a:rPr lang="cs-CZ" sz="2400" i="1" dirty="0"/>
              <a:t>(obsahují pouze atomy C a H)</a:t>
            </a:r>
          </a:p>
          <a:p>
            <a:pPr lvl="1" eaLnBrk="1" hangingPunct="1">
              <a:defRPr/>
            </a:pPr>
            <a:r>
              <a:rPr lang="cs-CZ" sz="2400" b="1" dirty="0"/>
              <a:t>deriváty uhlovodíků</a:t>
            </a:r>
            <a:r>
              <a:rPr lang="cs-CZ" sz="2400" dirty="0"/>
              <a:t> </a:t>
            </a:r>
            <a:r>
              <a:rPr lang="cs-CZ" sz="2400" i="1" dirty="0"/>
              <a:t>(atom H nahrazen jiným atomem či funkční skupinou)</a:t>
            </a:r>
          </a:p>
          <a:p>
            <a:pPr lvl="1" eaLnBrk="1" hangingPunct="1">
              <a:defRPr/>
            </a:pPr>
            <a:endParaRPr lang="cs-CZ" sz="1000" dirty="0"/>
          </a:p>
          <a:p>
            <a:pPr marL="342900" indent="-342900" eaLnBrk="1" hangingPunct="1">
              <a:buFont typeface="Arial" pitchFamily="34" charset="0"/>
              <a:buChar char="•"/>
              <a:defRPr/>
            </a:pPr>
            <a:r>
              <a:rPr lang="cs-CZ" sz="2400" b="1" u="sng" dirty="0"/>
              <a:t>podle původu</a:t>
            </a:r>
          </a:p>
          <a:p>
            <a:pPr lvl="1" eaLnBrk="1" hangingPunct="1">
              <a:defRPr/>
            </a:pPr>
            <a:r>
              <a:rPr lang="cs-CZ" sz="2400" b="1" dirty="0"/>
              <a:t>přírodní</a:t>
            </a:r>
            <a:r>
              <a:rPr lang="cs-CZ" sz="2400" dirty="0"/>
              <a:t> </a:t>
            </a:r>
            <a:r>
              <a:rPr lang="cs-CZ" sz="2400" i="1" dirty="0"/>
              <a:t>(látky vyskytující se v přírodě</a:t>
            </a:r>
            <a:r>
              <a:rPr lang="cs-CZ" sz="2400" dirty="0"/>
              <a:t>)</a:t>
            </a:r>
          </a:p>
          <a:p>
            <a:pPr lvl="1" eaLnBrk="1" hangingPunct="1">
              <a:defRPr/>
            </a:pPr>
            <a:r>
              <a:rPr lang="cs-CZ" sz="2400" b="1" dirty="0"/>
              <a:t>umělé</a:t>
            </a:r>
            <a:r>
              <a:rPr lang="cs-CZ" sz="2400" dirty="0"/>
              <a:t> </a:t>
            </a:r>
            <a:r>
              <a:rPr lang="cs-CZ" sz="2400" i="1" dirty="0"/>
              <a:t>(látky neexistující v přírodě, vyrobené člověkem např. plasty, některé léky)</a:t>
            </a:r>
          </a:p>
          <a:p>
            <a:pPr lvl="1" eaLnBrk="1" hangingPunct="1">
              <a:defRPr/>
            </a:pPr>
            <a:r>
              <a:rPr lang="cs-CZ" sz="2400" b="1" dirty="0"/>
              <a:t>syntetické</a:t>
            </a:r>
            <a:r>
              <a:rPr lang="cs-CZ" sz="2400" dirty="0"/>
              <a:t> </a:t>
            </a:r>
            <a:r>
              <a:rPr lang="cs-CZ" sz="2400" i="1" dirty="0"/>
              <a:t>(člověkem vyrobená náhražka přírodních látek např. syntetický kaučuk, vlákna</a:t>
            </a:r>
            <a:endParaRPr lang="cs-CZ" i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692696"/>
            <a:ext cx="8229600" cy="720725"/>
          </a:xfrm>
        </p:spPr>
        <p:txBody>
          <a:bodyPr/>
          <a:lstStyle/>
          <a:p>
            <a:pPr algn="ctr"/>
            <a:r>
              <a:rPr lang="cs-CZ" sz="3600" dirty="0">
                <a:latin typeface="Arial Black" pitchFamily="34" charset="0"/>
              </a:rPr>
              <a:t>PŘÍRODNÍ LÁTKY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341438"/>
            <a:ext cx="8229600" cy="4784725"/>
          </a:xfrm>
        </p:spPr>
        <p:txBody>
          <a:bodyPr/>
          <a:lstStyle/>
          <a:p>
            <a:r>
              <a:rPr lang="cs-CZ" sz="2400" dirty="0"/>
              <a:t>Tvoří základ živé hmoty, to znamená, jsou součástí těl živočichů a rostlin. </a:t>
            </a:r>
          </a:p>
          <a:p>
            <a:r>
              <a:rPr lang="cs-CZ" sz="2400" dirty="0"/>
              <a:t>Přírodní látky jsou organické sloučeniny, které vznikají při chemických přeměnách v rostlinných a živočišných buňkách .</a:t>
            </a:r>
          </a:p>
          <a:p>
            <a:pPr>
              <a:buFontTx/>
              <a:buNone/>
            </a:pPr>
            <a:endParaRPr lang="cs-CZ" sz="2400" dirty="0"/>
          </a:p>
        </p:txBody>
      </p:sp>
      <p:grpSp>
        <p:nvGrpSpPr>
          <p:cNvPr id="21508" name="Skupina 9"/>
          <p:cNvGrpSpPr>
            <a:grpSpLocks/>
          </p:cNvGrpSpPr>
          <p:nvPr/>
        </p:nvGrpSpPr>
        <p:grpSpPr bwMode="auto">
          <a:xfrm>
            <a:off x="0" y="6307138"/>
            <a:ext cx="9144000" cy="536575"/>
            <a:chOff x="0" y="6307138"/>
            <a:chExt cx="9144000" cy="536575"/>
          </a:xfrm>
        </p:grpSpPr>
        <p:sp>
          <p:nvSpPr>
            <p:cNvPr id="21509" name="Podnadpis 2"/>
            <p:cNvSpPr txBox="1">
              <a:spLocks/>
            </p:cNvSpPr>
            <p:nvPr/>
          </p:nvSpPr>
          <p:spPr bwMode="auto">
            <a:xfrm>
              <a:off x="0" y="6367463"/>
              <a:ext cx="9144000" cy="476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>
                <a:lnSpc>
                  <a:spcPct val="90000"/>
                </a:lnSpc>
                <a:spcBef>
                  <a:spcPct val="20000"/>
                </a:spcBef>
              </a:pPr>
              <a:r>
                <a:rPr lang="cs-CZ" sz="1200">
                  <a:solidFill>
                    <a:srgbClr val="B9CDE5"/>
                  </a:solidFill>
                  <a:cs typeface="Arial" charset="0"/>
                </a:rPr>
                <a:t>	       </a:t>
              </a:r>
              <a:r>
                <a:rPr lang="cs-CZ" sz="1200">
                  <a:cs typeface="Arial" charset="0"/>
                </a:rPr>
                <a:t>CHEMIE          9. ročník</a:t>
              </a:r>
            </a:p>
            <a:p>
              <a:pPr>
                <a:lnSpc>
                  <a:spcPct val="90000"/>
                </a:lnSpc>
                <a:spcBef>
                  <a:spcPct val="20000"/>
                </a:spcBef>
              </a:pPr>
              <a:r>
                <a:rPr lang="cs-CZ" sz="1200">
                  <a:cs typeface="Arial" charset="0"/>
                </a:rPr>
                <a:t>	       ZŠ MĚSTEC KRÁLOVÉ			                     		           	 PŘÍRODNÍ  LÁTKY</a:t>
              </a:r>
            </a:p>
          </p:txBody>
        </p:sp>
        <p:cxnSp>
          <p:nvCxnSpPr>
            <p:cNvPr id="7" name="Přímá spojovací čára 6"/>
            <p:cNvCxnSpPr>
              <a:cxnSpLocks noChangeShapeType="1"/>
            </p:cNvCxnSpPr>
            <p:nvPr/>
          </p:nvCxnSpPr>
          <p:spPr bwMode="auto">
            <a:xfrm>
              <a:off x="0" y="6307138"/>
              <a:ext cx="9144000" cy="1587"/>
            </a:xfrm>
            <a:prstGeom prst="line">
              <a:avLst/>
            </a:prstGeom>
            <a:noFill/>
            <a:ln w="9525" algn="ctr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pic>
          <p:nvPicPr>
            <p:cNvPr id="21511" name="Picture 8" descr="Nový obrázek ve formátu SVG">
              <a:hlinkClick r:id="rId2" tooltip="Nový obrázek ve formátu SVG"/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06" y="6329822"/>
              <a:ext cx="500066" cy="500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aphicFrame>
        <p:nvGraphicFramePr>
          <p:cNvPr id="21649" name="Group 14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834719663"/>
              </p:ext>
            </p:extLst>
          </p:nvPr>
        </p:nvGraphicFramePr>
        <p:xfrm>
          <a:off x="467543" y="3714750"/>
          <a:ext cx="8208913" cy="2087563"/>
        </p:xfrm>
        <a:graphic>
          <a:graphicData uri="http://schemas.openxmlformats.org/drawingml/2006/table">
            <a:tbl>
              <a:tblPr/>
              <a:tblGrid>
                <a:gridCol w="702800"/>
                <a:gridCol w="1193522"/>
                <a:gridCol w="1123861"/>
                <a:gridCol w="1052652"/>
                <a:gridCol w="982991"/>
                <a:gridCol w="920839"/>
                <a:gridCol w="1326882"/>
                <a:gridCol w="905366"/>
              </a:tblGrid>
              <a:tr h="695325">
                <a:tc gridSpan="8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přírodní látky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6913"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energetické živiny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biokatalyzátory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nukleové kyseliny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Alka-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loidy</a:t>
                      </a:r>
                      <a:endParaRPr kumimoji="0" lang="cs-CZ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6953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tuky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sacharidy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bílkoviny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vitamíny</a:t>
                      </a:r>
                    </a:p>
                  </a:txBody>
                  <a:tcPr anchor="ctr" horzOverflow="overflow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enzymy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hormo</a:t>
                      </a: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-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ny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210884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150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50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" dur="500"/>
                                        <p:tgtEl>
                                          <p:spTgt spid="21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98475" y="260648"/>
            <a:ext cx="8147050" cy="863600"/>
          </a:xfrm>
        </p:spPr>
        <p:txBody>
          <a:bodyPr/>
          <a:lstStyle/>
          <a:p>
            <a:pPr algn="ctr" eaLnBrk="1" hangingPunct="1"/>
            <a:r>
              <a:rPr lang="cs-CZ" sz="3600" dirty="0" smtClean="0">
                <a:latin typeface="Arial Black" pitchFamily="34" charset="0"/>
              </a:rPr>
              <a:t>SACHARIDY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908050"/>
            <a:ext cx="8229600" cy="4959350"/>
          </a:xfrm>
        </p:spPr>
        <p:txBody>
          <a:bodyPr/>
          <a:lstStyle/>
          <a:p>
            <a:pPr eaLnBrk="1" hangingPunct="1">
              <a:lnSpc>
                <a:spcPct val="110000"/>
              </a:lnSpc>
              <a:spcBef>
                <a:spcPct val="0"/>
              </a:spcBef>
            </a:pPr>
            <a:r>
              <a:rPr lang="cs-CZ" sz="2400" dirty="0" smtClean="0"/>
              <a:t>z lat. </a:t>
            </a:r>
            <a:r>
              <a:rPr lang="cs-CZ" sz="2400" i="1" dirty="0" err="1" smtClean="0"/>
              <a:t>saccharum</a:t>
            </a:r>
            <a:r>
              <a:rPr lang="cs-CZ" sz="2400" dirty="0" smtClean="0"/>
              <a:t> = </a:t>
            </a:r>
            <a:r>
              <a:rPr lang="cs-CZ" sz="2400" i="1" dirty="0" smtClean="0"/>
              <a:t>cukr</a:t>
            </a:r>
            <a:r>
              <a:rPr lang="cs-CZ" sz="2400" dirty="0" smtClean="0"/>
              <a:t>, též glycidy, nepřesně cukry, zastarale </a:t>
            </a:r>
            <a:r>
              <a:rPr lang="cs-CZ" sz="2400" dirty="0" smtClean="0"/>
              <a:t>uhlovodany</a:t>
            </a:r>
            <a:endParaRPr lang="cs-CZ" sz="2400" dirty="0" smtClean="0"/>
          </a:p>
          <a:p>
            <a:pPr eaLnBrk="1" hangingPunct="1">
              <a:lnSpc>
                <a:spcPct val="110000"/>
              </a:lnSpc>
              <a:spcBef>
                <a:spcPct val="0"/>
              </a:spcBef>
            </a:pPr>
            <a:r>
              <a:rPr lang="cs-CZ" sz="2400" dirty="0" smtClean="0"/>
              <a:t>jsou to organické sloučeniny </a:t>
            </a:r>
            <a:r>
              <a:rPr lang="cs-CZ" sz="2400" b="1" i="1" dirty="0" smtClean="0"/>
              <a:t>uhlíku, vodíku a kyslíku</a:t>
            </a:r>
          </a:p>
          <a:p>
            <a:pPr eaLnBrk="1" hangingPunct="1">
              <a:lnSpc>
                <a:spcPct val="110000"/>
              </a:lnSpc>
              <a:spcBef>
                <a:spcPct val="0"/>
              </a:spcBef>
            </a:pPr>
            <a:r>
              <a:rPr lang="cs-CZ" sz="2400" dirty="0" smtClean="0"/>
              <a:t>v molekulách je obsažená karbonylová skupina a několik skupin hydroxylových</a:t>
            </a:r>
          </a:p>
        </p:txBody>
      </p:sp>
      <p:grpSp>
        <p:nvGrpSpPr>
          <p:cNvPr id="3076" name="Group 18"/>
          <p:cNvGrpSpPr>
            <a:grpSpLocks/>
          </p:cNvGrpSpPr>
          <p:nvPr/>
        </p:nvGrpSpPr>
        <p:grpSpPr bwMode="auto">
          <a:xfrm>
            <a:off x="755650" y="3894138"/>
            <a:ext cx="4537075" cy="1981200"/>
            <a:chOff x="476" y="2523"/>
            <a:chExt cx="2858" cy="1248"/>
          </a:xfrm>
        </p:grpSpPr>
        <p:pic>
          <p:nvPicPr>
            <p:cNvPr id="3084" name="Picture 13" descr="Soubor:Aldehyde2.png">
              <a:hlinkClick r:id="rId2"/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90" y="3041"/>
              <a:ext cx="775" cy="7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085" name="Picture 15" descr="Soubor:Ketone-general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6" y="3040"/>
              <a:ext cx="811" cy="7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86" name="Text Box 17"/>
            <p:cNvSpPr txBox="1">
              <a:spLocks noChangeArrowheads="1"/>
            </p:cNvSpPr>
            <p:nvPr/>
          </p:nvSpPr>
          <p:spPr bwMode="auto">
            <a:xfrm>
              <a:off x="476" y="2523"/>
              <a:ext cx="2858" cy="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cs-CZ" sz="2400"/>
                <a:t>KARBONYLOVÉ SKUPINY</a:t>
              </a:r>
            </a:p>
            <a:p>
              <a:pPr algn="ctr" eaLnBrk="1" hangingPunct="1"/>
              <a:r>
                <a:rPr lang="cs-CZ" sz="2400"/>
                <a:t>keton	   		aldehyd</a:t>
              </a:r>
            </a:p>
          </p:txBody>
        </p:sp>
      </p:grpSp>
      <p:grpSp>
        <p:nvGrpSpPr>
          <p:cNvPr id="3077" name="Group 20"/>
          <p:cNvGrpSpPr>
            <a:grpSpLocks/>
          </p:cNvGrpSpPr>
          <p:nvPr/>
        </p:nvGrpSpPr>
        <p:grpSpPr bwMode="auto">
          <a:xfrm>
            <a:off x="5700360" y="3861123"/>
            <a:ext cx="2505075" cy="1692275"/>
            <a:chOff x="3606" y="2478"/>
            <a:chExt cx="1578" cy="1066"/>
          </a:xfrm>
        </p:grpSpPr>
        <p:sp>
          <p:nvSpPr>
            <p:cNvPr id="3082" name="Text Box 16"/>
            <p:cNvSpPr txBox="1">
              <a:spLocks noChangeArrowheads="1"/>
            </p:cNvSpPr>
            <p:nvPr/>
          </p:nvSpPr>
          <p:spPr bwMode="auto">
            <a:xfrm>
              <a:off x="4105" y="3294"/>
              <a:ext cx="862" cy="2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r>
                <a:rPr lang="cs-CZ" sz="2000"/>
                <a:t>R – OH </a:t>
              </a:r>
            </a:p>
          </p:txBody>
        </p:sp>
        <p:sp>
          <p:nvSpPr>
            <p:cNvPr id="3083" name="Text Box 19"/>
            <p:cNvSpPr txBox="1">
              <a:spLocks noChangeArrowheads="1"/>
            </p:cNvSpPr>
            <p:nvPr/>
          </p:nvSpPr>
          <p:spPr bwMode="auto">
            <a:xfrm>
              <a:off x="3606" y="2478"/>
              <a:ext cx="1578" cy="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cs-CZ" sz="2400" dirty="0"/>
                <a:t>HYDROXYLOVÁ</a:t>
              </a:r>
            </a:p>
            <a:p>
              <a:pPr algn="ctr" eaLnBrk="1" hangingPunct="1"/>
              <a:r>
                <a:rPr lang="cs-CZ" sz="2400" dirty="0"/>
                <a:t> SKUPINA</a:t>
              </a:r>
            </a:p>
          </p:txBody>
        </p:sp>
      </p:grpSp>
      <p:grpSp>
        <p:nvGrpSpPr>
          <p:cNvPr id="3078" name="Skupina 9"/>
          <p:cNvGrpSpPr>
            <a:grpSpLocks/>
          </p:cNvGrpSpPr>
          <p:nvPr/>
        </p:nvGrpSpPr>
        <p:grpSpPr bwMode="auto">
          <a:xfrm>
            <a:off x="0" y="6307138"/>
            <a:ext cx="9144000" cy="536575"/>
            <a:chOff x="0" y="6307138"/>
            <a:chExt cx="9144000" cy="536575"/>
          </a:xfrm>
        </p:grpSpPr>
        <p:sp>
          <p:nvSpPr>
            <p:cNvPr id="3079" name="Podnadpis 2"/>
            <p:cNvSpPr txBox="1">
              <a:spLocks/>
            </p:cNvSpPr>
            <p:nvPr/>
          </p:nvSpPr>
          <p:spPr bwMode="auto">
            <a:xfrm>
              <a:off x="0" y="6367463"/>
              <a:ext cx="9144000" cy="476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20000"/>
                </a:spcBef>
              </a:pPr>
              <a:r>
                <a:rPr lang="cs-CZ" sz="1200">
                  <a:solidFill>
                    <a:srgbClr val="B9CDE5"/>
                  </a:solidFill>
                  <a:cs typeface="Arial" charset="0"/>
                </a:rPr>
                <a:t>	       </a:t>
              </a:r>
              <a:r>
                <a:rPr lang="cs-CZ" sz="1200">
                  <a:cs typeface="Arial" charset="0"/>
                </a:rPr>
                <a:t>CHEMIE          9. ročník</a:t>
              </a:r>
            </a:p>
            <a:p>
              <a:pPr eaLnBrk="1" hangingPunct="1">
                <a:lnSpc>
                  <a:spcPct val="90000"/>
                </a:lnSpc>
                <a:spcBef>
                  <a:spcPct val="20000"/>
                </a:spcBef>
              </a:pPr>
              <a:r>
                <a:rPr lang="cs-CZ" sz="1200">
                  <a:cs typeface="Arial" charset="0"/>
                </a:rPr>
                <a:t>	       ZŠ MĚSTEC KRÁLOVÉ			                     		           	 PŘÍRODNÍ LÁTKY</a:t>
              </a:r>
            </a:p>
          </p:txBody>
        </p:sp>
        <p:cxnSp>
          <p:nvCxnSpPr>
            <p:cNvPr id="3080" name="Přímá spojovací čára 6"/>
            <p:cNvCxnSpPr>
              <a:cxnSpLocks noChangeShapeType="1"/>
            </p:cNvCxnSpPr>
            <p:nvPr/>
          </p:nvCxnSpPr>
          <p:spPr bwMode="auto">
            <a:xfrm>
              <a:off x="0" y="6307138"/>
              <a:ext cx="9144000" cy="1587"/>
            </a:xfrm>
            <a:prstGeom prst="line">
              <a:avLst/>
            </a:prstGeom>
            <a:noFill/>
            <a:ln w="9525" algn="ctr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pic>
          <p:nvPicPr>
            <p:cNvPr id="3081" name="Picture 8" descr="Nový obrázek ve formátu SVG">
              <a:hlinkClick r:id="rId6" tooltip="Nový obrázek ve formátu SVG"/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06" y="6329822"/>
              <a:ext cx="500066" cy="500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41150692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467544" y="404664"/>
            <a:ext cx="8208912" cy="431949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cs-CZ" sz="4000" dirty="0" smtClean="0">
                <a:latin typeface="Arial Black" pitchFamily="34" charset="0"/>
              </a:rPr>
              <a:t>ROZDĚLENÍ SACHARIDŮ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250825" y="765175"/>
            <a:ext cx="8642350" cy="5360988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cs-CZ" sz="2400" b="1" u="sng" dirty="0" smtClean="0"/>
              <a:t>MONOSACHARIDY</a:t>
            </a:r>
            <a:r>
              <a:rPr lang="cs-CZ" sz="2400" dirty="0" smtClean="0"/>
              <a:t> - jednoduché sacharidy, </a:t>
            </a:r>
          </a:p>
          <a:p>
            <a:pPr eaLnBrk="1" hangingPunct="1">
              <a:buFontTx/>
              <a:buNone/>
            </a:pPr>
            <a:r>
              <a:rPr lang="cs-CZ" sz="2400" dirty="0" smtClean="0"/>
              <a:t>				  obsahují 3 – 6 uhlíků v molekule</a:t>
            </a:r>
          </a:p>
          <a:p>
            <a:pPr lvl="3" eaLnBrk="1" hangingPunct="1">
              <a:buClr>
                <a:srgbClr val="D60093"/>
              </a:buClr>
              <a:buFont typeface="Wingdings" pitchFamily="2" charset="2"/>
              <a:buChar char="v"/>
            </a:pPr>
            <a:r>
              <a:rPr lang="cs-CZ" sz="2400" dirty="0" err="1" smtClean="0"/>
              <a:t>fruktosa</a:t>
            </a:r>
            <a:endParaRPr lang="cs-CZ" sz="2400" dirty="0" smtClean="0"/>
          </a:p>
          <a:p>
            <a:pPr lvl="3" eaLnBrk="1" hangingPunct="1">
              <a:buClr>
                <a:srgbClr val="D60093"/>
              </a:buClr>
              <a:buFont typeface="Wingdings" pitchFamily="2" charset="2"/>
              <a:buChar char="v"/>
            </a:pPr>
            <a:r>
              <a:rPr lang="cs-CZ" sz="2400" dirty="0" smtClean="0"/>
              <a:t>glukosa</a:t>
            </a:r>
          </a:p>
          <a:p>
            <a:pPr eaLnBrk="1" hangingPunct="1">
              <a:buFontTx/>
              <a:buNone/>
            </a:pPr>
            <a:r>
              <a:rPr lang="cs-CZ" sz="2400" b="1" u="sng" dirty="0" smtClean="0"/>
              <a:t>OLIGOSACHARIDY</a:t>
            </a:r>
            <a:r>
              <a:rPr lang="cs-CZ" sz="2400" dirty="0" smtClean="0"/>
              <a:t> - vzniknou spojením 2 - 10 molekul  monosacharidů (di-, trisacharidy...)</a:t>
            </a:r>
          </a:p>
          <a:p>
            <a:pPr lvl="3" eaLnBrk="1" hangingPunct="1">
              <a:buClr>
                <a:srgbClr val="D60093"/>
              </a:buClr>
              <a:buFont typeface="Wingdings" pitchFamily="2" charset="2"/>
              <a:buChar char="v"/>
            </a:pPr>
            <a:r>
              <a:rPr lang="cs-CZ" sz="2400" dirty="0" err="1" smtClean="0"/>
              <a:t>sacharosa</a:t>
            </a:r>
            <a:endParaRPr lang="cs-CZ" sz="2400" dirty="0" smtClean="0"/>
          </a:p>
          <a:p>
            <a:pPr lvl="3" eaLnBrk="1" hangingPunct="1">
              <a:buClr>
                <a:srgbClr val="D60093"/>
              </a:buClr>
              <a:buFont typeface="Wingdings" pitchFamily="2" charset="2"/>
              <a:buChar char="v"/>
            </a:pPr>
            <a:r>
              <a:rPr lang="cs-CZ" sz="2400" dirty="0" err="1" smtClean="0"/>
              <a:t>maltosa</a:t>
            </a:r>
            <a:endParaRPr lang="cs-CZ" sz="2400" dirty="0" smtClean="0"/>
          </a:p>
          <a:p>
            <a:pPr lvl="3" eaLnBrk="1" hangingPunct="1">
              <a:buClr>
                <a:srgbClr val="D60093"/>
              </a:buClr>
              <a:buFont typeface="Wingdings" pitchFamily="2" charset="2"/>
              <a:buChar char="v"/>
            </a:pPr>
            <a:r>
              <a:rPr lang="cs-CZ" sz="2400" dirty="0" err="1" smtClean="0"/>
              <a:t>laktosa</a:t>
            </a:r>
            <a:endParaRPr lang="cs-CZ" sz="2400" dirty="0" smtClean="0"/>
          </a:p>
          <a:p>
            <a:pPr eaLnBrk="1" hangingPunct="1">
              <a:buFontTx/>
              <a:buNone/>
            </a:pPr>
            <a:r>
              <a:rPr lang="cs-CZ" sz="2400" b="1" u="sng" dirty="0" smtClean="0"/>
              <a:t>POLYSACHARIDY</a:t>
            </a:r>
            <a:r>
              <a:rPr lang="cs-CZ" sz="2400" dirty="0" smtClean="0"/>
              <a:t> - jsou složeny z velkého množství monosacharidů ( více než 10) </a:t>
            </a:r>
          </a:p>
          <a:p>
            <a:pPr lvl="3" eaLnBrk="1" hangingPunct="1">
              <a:buClr>
                <a:srgbClr val="D60093"/>
              </a:buClr>
              <a:buFont typeface="Wingdings" pitchFamily="2" charset="2"/>
              <a:buChar char="v"/>
            </a:pPr>
            <a:r>
              <a:rPr lang="cs-CZ" sz="2400" dirty="0" smtClean="0"/>
              <a:t>škrob</a:t>
            </a:r>
          </a:p>
          <a:p>
            <a:pPr lvl="3" eaLnBrk="1" hangingPunct="1">
              <a:buClr>
                <a:srgbClr val="D60093"/>
              </a:buClr>
              <a:buFont typeface="Wingdings" pitchFamily="2" charset="2"/>
              <a:buChar char="v"/>
            </a:pPr>
            <a:r>
              <a:rPr lang="cs-CZ" sz="2400" dirty="0" err="1" smtClean="0"/>
              <a:t>celulosa</a:t>
            </a:r>
            <a:endParaRPr lang="cs-CZ" sz="2400" dirty="0" smtClean="0"/>
          </a:p>
          <a:p>
            <a:pPr eaLnBrk="1" hangingPunct="1">
              <a:buFontTx/>
              <a:buNone/>
            </a:pPr>
            <a:endParaRPr lang="cs-CZ" sz="2400" dirty="0" smtClean="0"/>
          </a:p>
        </p:txBody>
      </p:sp>
      <p:grpSp>
        <p:nvGrpSpPr>
          <p:cNvPr id="5124" name="Skupina 9"/>
          <p:cNvGrpSpPr>
            <a:grpSpLocks/>
          </p:cNvGrpSpPr>
          <p:nvPr/>
        </p:nvGrpSpPr>
        <p:grpSpPr bwMode="auto">
          <a:xfrm>
            <a:off x="0" y="6307138"/>
            <a:ext cx="9144000" cy="536575"/>
            <a:chOff x="0" y="6307138"/>
            <a:chExt cx="9144000" cy="536575"/>
          </a:xfrm>
        </p:grpSpPr>
        <p:sp>
          <p:nvSpPr>
            <p:cNvPr id="5125" name="Podnadpis 2"/>
            <p:cNvSpPr txBox="1">
              <a:spLocks/>
            </p:cNvSpPr>
            <p:nvPr/>
          </p:nvSpPr>
          <p:spPr bwMode="auto">
            <a:xfrm>
              <a:off x="0" y="6367463"/>
              <a:ext cx="9144000" cy="476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marL="342900" indent="-342900"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ct val="20000"/>
                </a:spcBef>
              </a:pPr>
              <a:r>
                <a:rPr lang="cs-CZ" sz="1200">
                  <a:solidFill>
                    <a:srgbClr val="B9CDE5"/>
                  </a:solidFill>
                  <a:cs typeface="Arial" charset="0"/>
                </a:rPr>
                <a:t>	       </a:t>
              </a:r>
              <a:r>
                <a:rPr lang="cs-CZ" sz="1200">
                  <a:cs typeface="Arial" charset="0"/>
                </a:rPr>
                <a:t>CHEMIE          9. ročník</a:t>
              </a:r>
            </a:p>
            <a:p>
              <a:pPr eaLnBrk="1" hangingPunct="1">
                <a:lnSpc>
                  <a:spcPct val="90000"/>
                </a:lnSpc>
                <a:spcBef>
                  <a:spcPct val="20000"/>
                </a:spcBef>
              </a:pPr>
              <a:r>
                <a:rPr lang="cs-CZ" sz="1200">
                  <a:cs typeface="Arial" charset="0"/>
                </a:rPr>
                <a:t>	       ZŠ MĚSTEC KRÁLOVÉ			                     		           	 PŘÍRODNÍ LÁTKY</a:t>
              </a:r>
            </a:p>
          </p:txBody>
        </p:sp>
        <p:cxnSp>
          <p:nvCxnSpPr>
            <p:cNvPr id="5126" name="Přímá spojovací čára 6"/>
            <p:cNvCxnSpPr>
              <a:cxnSpLocks noChangeShapeType="1"/>
            </p:cNvCxnSpPr>
            <p:nvPr/>
          </p:nvCxnSpPr>
          <p:spPr bwMode="auto">
            <a:xfrm>
              <a:off x="0" y="6307138"/>
              <a:ext cx="9144000" cy="1587"/>
            </a:xfrm>
            <a:prstGeom prst="line">
              <a:avLst/>
            </a:prstGeom>
            <a:noFill/>
            <a:ln w="9525" algn="ctr">
              <a:solidFill>
                <a:schemeClr val="bg2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</p:cxnSp>
        <p:pic>
          <p:nvPicPr>
            <p:cNvPr id="5127" name="Picture 8" descr="Nový obrázek ve formátu SVG">
              <a:hlinkClick r:id="rId2" tooltip="Nový obrázek ve formátu SVG"/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1406" y="6329822"/>
              <a:ext cx="500066" cy="50006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xmlns="" val="4283645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332656"/>
            <a:ext cx="8568952" cy="58169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buFontTx/>
              <a:buNone/>
              <a:defRPr/>
            </a:pPr>
            <a:r>
              <a:rPr lang="cs-CZ" sz="36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Význam sacharidů</a:t>
            </a:r>
            <a:endParaRPr lang="cs-CZ" sz="3600" b="1" dirty="0" smtClean="0">
              <a:solidFill>
                <a:srgbClr val="D60093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cs-CZ" sz="2800" dirty="0" smtClean="0"/>
              <a:t> zdroj </a:t>
            </a:r>
            <a:r>
              <a:rPr lang="cs-CZ" sz="2800" dirty="0" smtClean="0"/>
              <a:t>a krátkodobá zásoba </a:t>
            </a:r>
            <a:r>
              <a:rPr lang="cs-CZ" sz="2800" dirty="0" smtClean="0"/>
              <a:t>energie</a:t>
            </a:r>
          </a:p>
          <a:p>
            <a:pPr eaLnBrk="1" hangingPunct="1">
              <a:defRPr/>
            </a:pPr>
            <a:r>
              <a:rPr lang="cs-CZ" sz="2800" dirty="0" smtClean="0"/>
              <a:t> </a:t>
            </a:r>
            <a:r>
              <a:rPr lang="cs-CZ" sz="2800" dirty="0" smtClean="0"/>
              <a:t>(glukosa, fruktosa) </a:t>
            </a:r>
          </a:p>
          <a:p>
            <a:pPr eaLnBrk="1" hangingPunct="1">
              <a:buFont typeface="Arial" pitchFamily="34" charset="0"/>
              <a:buChar char="•"/>
              <a:defRPr/>
            </a:pPr>
            <a:endParaRPr lang="cs-CZ" sz="2800" dirty="0" smtClean="0"/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cs-CZ" sz="2800" dirty="0" smtClean="0"/>
              <a:t> zásobní </a:t>
            </a:r>
            <a:r>
              <a:rPr lang="cs-CZ" sz="2800" dirty="0" smtClean="0"/>
              <a:t>látky (škrob, glykogen, inulin) </a:t>
            </a:r>
          </a:p>
          <a:p>
            <a:pPr eaLnBrk="1" hangingPunct="1">
              <a:defRPr/>
            </a:pPr>
            <a:r>
              <a:rPr lang="cs-CZ" sz="2800" dirty="0" smtClean="0"/>
              <a:t> </a:t>
            </a: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cs-CZ" sz="2800" dirty="0" smtClean="0"/>
              <a:t>stavební </a:t>
            </a:r>
            <a:r>
              <a:rPr lang="cs-CZ" sz="2800" dirty="0" smtClean="0"/>
              <a:t>materiál (celulosa, chitin) </a:t>
            </a:r>
          </a:p>
          <a:p>
            <a:pPr eaLnBrk="1" hangingPunct="1">
              <a:defRPr/>
            </a:pPr>
            <a:r>
              <a:rPr lang="cs-CZ" sz="2800" dirty="0" smtClean="0"/>
              <a:t> </a:t>
            </a:r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cs-CZ" sz="2800" dirty="0" smtClean="0"/>
              <a:t>složka </a:t>
            </a:r>
            <a:r>
              <a:rPr lang="cs-CZ" sz="2800" dirty="0" smtClean="0"/>
              <a:t>některých složitějších látek (nukleových kyseliny, hormonů, koenzymů) </a:t>
            </a:r>
          </a:p>
          <a:p>
            <a:pPr eaLnBrk="1" hangingPunct="1">
              <a:buFont typeface="Arial" pitchFamily="34" charset="0"/>
              <a:buChar char="•"/>
              <a:defRPr/>
            </a:pPr>
            <a:endParaRPr lang="cs-CZ" sz="2800" dirty="0" smtClean="0"/>
          </a:p>
          <a:p>
            <a:pPr eaLnBrk="1" hangingPunct="1">
              <a:buFont typeface="Arial" pitchFamily="34" charset="0"/>
              <a:buChar char="•"/>
              <a:defRPr/>
            </a:pPr>
            <a:r>
              <a:rPr lang="cs-CZ" sz="2800" dirty="0" smtClean="0"/>
              <a:t> přírodní suroviny </a:t>
            </a:r>
            <a:r>
              <a:rPr lang="cs-CZ" sz="2800" dirty="0" smtClean="0"/>
              <a:t>pro výrobu papíru, textilních vláken, </a:t>
            </a:r>
            <a:r>
              <a:rPr lang="cs-CZ" sz="2800" dirty="0" err="1" smtClean="0"/>
              <a:t>ethanolu</a:t>
            </a:r>
            <a:r>
              <a:rPr lang="cs-CZ" sz="2800" dirty="0" smtClean="0"/>
              <a:t>, výbušnin</a:t>
            </a:r>
          </a:p>
        </p:txBody>
      </p:sp>
      <p:pic>
        <p:nvPicPr>
          <p:cNvPr id="1026" name="Picture 2" descr="C:\Users\Hanka\AppData\Local\Microsoft\Windows\Temporary Internet Files\Content.IE5\Y501ZTEU\MC90042347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620688"/>
            <a:ext cx="1817827" cy="1748333"/>
          </a:xfrm>
          <a:prstGeom prst="rect">
            <a:avLst/>
          </a:prstGeom>
          <a:noFill/>
        </p:spPr>
      </p:pic>
      <p:pic>
        <p:nvPicPr>
          <p:cNvPr id="1027" name="Picture 3" descr="C:\Users\Hanka\AppData\Local\Microsoft\Windows\Temporary Internet Files\Content.IE5\F0RM3GA4\MC900297197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72200" y="2564904"/>
            <a:ext cx="1472873" cy="1440160"/>
          </a:xfrm>
          <a:prstGeom prst="rect">
            <a:avLst/>
          </a:prstGeom>
          <a:noFill/>
        </p:spPr>
      </p:pic>
      <p:pic>
        <p:nvPicPr>
          <p:cNvPr id="1028" name="Picture 4" descr="C:\Users\Hanka\AppData\Local\Microsoft\Windows\Temporary Internet Files\Content.IE5\N73KER4X\MP900384835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00192" y="4869160"/>
            <a:ext cx="2048272" cy="121998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446164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404664"/>
            <a:ext cx="8496944" cy="46074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8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GLUKOSA</a:t>
            </a:r>
            <a:r>
              <a:rPr lang="cs-CZ" sz="2800" dirty="0" smtClean="0"/>
              <a:t> (hroznový cukr</a:t>
            </a:r>
            <a:r>
              <a:rPr lang="cs-CZ" sz="2800" dirty="0" smtClean="0"/>
              <a:t>)    C</a:t>
            </a:r>
            <a:r>
              <a:rPr lang="cs-CZ" sz="2800" baseline="-25000" dirty="0" smtClean="0"/>
              <a:t>6</a:t>
            </a:r>
            <a:r>
              <a:rPr lang="cs-CZ" sz="2800" dirty="0" smtClean="0"/>
              <a:t>H</a:t>
            </a:r>
            <a:r>
              <a:rPr lang="cs-CZ" sz="2800" baseline="-25000" dirty="0" smtClean="0"/>
              <a:t>12</a:t>
            </a:r>
            <a:r>
              <a:rPr lang="cs-CZ" sz="2800" dirty="0" smtClean="0"/>
              <a:t>O</a:t>
            </a:r>
            <a:r>
              <a:rPr lang="cs-CZ" sz="2800" baseline="-25000" dirty="0" smtClean="0"/>
              <a:t>6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800" b="1" dirty="0" smtClean="0"/>
              <a:t>		      vlastnosti:</a:t>
            </a:r>
            <a:r>
              <a:rPr lang="cs-CZ" sz="2800" dirty="0" smtClean="0"/>
              <a:t> bílá krystalická ve 		      		      vodě rozpustná látka sladké chuti.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800" b="1" dirty="0" smtClean="0"/>
              <a:t>		      význam:</a:t>
            </a:r>
            <a:r>
              <a:rPr lang="cs-CZ" sz="2800" dirty="0" smtClean="0"/>
              <a:t> významný zdroj energie 		      	      pro organismy, podílí se na stavbě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800" dirty="0" smtClean="0"/>
              <a:t>    většiny významných oligosacharidů i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800" dirty="0" smtClean="0"/>
              <a:t>    polysacharidů.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800" dirty="0" smtClean="0"/>
              <a:t>	Používá se v lékařství (součást umělé výživy), k výrobě </a:t>
            </a:r>
            <a:r>
              <a:rPr lang="cs-CZ" sz="2800" dirty="0" err="1" smtClean="0"/>
              <a:t>ethanolu</a:t>
            </a:r>
            <a:r>
              <a:rPr lang="cs-CZ" sz="2800" dirty="0" smtClean="0"/>
              <a:t> a při přípravě cukrovinek.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800" b="1" dirty="0" smtClean="0"/>
              <a:t>výskyt: </a:t>
            </a:r>
            <a:r>
              <a:rPr lang="cs-CZ" sz="2800" dirty="0" smtClean="0"/>
              <a:t>v ovoci, v rostlinných šťávách, v medu         		  a v krvi.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</p:txBody>
      </p:sp>
      <p:pic>
        <p:nvPicPr>
          <p:cNvPr id="2050" name="Picture 2" descr="C:\Users\Hanka\AppData\Local\Microsoft\Windows\Temporary Internet Files\Content.IE5\F4NAMEQE\MC900441744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04664"/>
            <a:ext cx="2520280" cy="2520280"/>
          </a:xfrm>
          <a:prstGeom prst="rect">
            <a:avLst/>
          </a:prstGeom>
          <a:noFill/>
        </p:spPr>
      </p:pic>
      <p:pic>
        <p:nvPicPr>
          <p:cNvPr id="2052" name="Picture 4" descr="C:\Users\Hanka\AppData\Local\Microsoft\Windows\Temporary Internet Files\Content.IE5\OD3PGVON\MC900234229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4365104"/>
            <a:ext cx="2361446" cy="2012887"/>
          </a:xfrm>
          <a:prstGeom prst="rect">
            <a:avLst/>
          </a:prstGeom>
          <a:noFill/>
        </p:spPr>
      </p:pic>
      <p:pic>
        <p:nvPicPr>
          <p:cNvPr id="2053" name="Picture 5" descr="C:\Users\Hanka\AppData\Local\Microsoft\Windows\Temporary Internet Files\Content.IE5\PPV4F29P\MC90040800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35896" y="4509120"/>
            <a:ext cx="1606550" cy="18415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332656"/>
            <a:ext cx="8496944" cy="3748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4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FRUKTOSA</a:t>
            </a:r>
            <a:endParaRPr lang="cs-CZ" sz="2400" dirty="0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400" b="1" dirty="0" smtClean="0"/>
              <a:t>vlastnosti: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bílá krystalická </a:t>
            </a:r>
            <a:r>
              <a:rPr lang="cs-CZ" sz="2400" dirty="0" smtClean="0"/>
              <a:t>látka,  nejsladší </a:t>
            </a:r>
            <a:r>
              <a:rPr lang="cs-CZ" sz="2400" dirty="0" smtClean="0"/>
              <a:t>ze všech </a:t>
            </a:r>
            <a:r>
              <a:rPr lang="cs-CZ" sz="2400" dirty="0" smtClean="0"/>
              <a:t>sacharidů</a:t>
            </a:r>
          </a:p>
          <a:p>
            <a:pPr eaLnBrk="1" hangingPunct="1">
              <a:lnSpc>
                <a:spcPct val="90000"/>
              </a:lnSpc>
              <a:defRPr/>
            </a:pPr>
            <a:endParaRPr lang="cs-CZ" sz="2400" dirty="0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400" b="1" dirty="0" smtClean="0"/>
              <a:t>význam:</a:t>
            </a:r>
            <a:r>
              <a:rPr lang="cs-CZ" sz="2400" dirty="0" smtClean="0"/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používá </a:t>
            </a:r>
            <a:r>
              <a:rPr lang="cs-CZ" sz="2400" dirty="0" smtClean="0"/>
              <a:t>se především jako sladidlo při </a:t>
            </a:r>
            <a:r>
              <a:rPr lang="cs-CZ" sz="2400" dirty="0" smtClean="0"/>
              <a:t>onemocnění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 </a:t>
            </a:r>
            <a:r>
              <a:rPr lang="cs-CZ" sz="2400" dirty="0" smtClean="0"/>
              <a:t>cukrovkou</a:t>
            </a:r>
            <a:r>
              <a:rPr lang="cs-CZ" sz="2400" dirty="0" smtClean="0"/>
              <a:t>.</a:t>
            </a:r>
          </a:p>
          <a:p>
            <a:pPr eaLnBrk="1" hangingPunct="1">
              <a:lnSpc>
                <a:spcPct val="90000"/>
              </a:lnSpc>
              <a:defRPr/>
            </a:pPr>
            <a:endParaRPr lang="cs-CZ" sz="2400" dirty="0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400" b="1" dirty="0" smtClean="0"/>
              <a:t>výskyt:</a:t>
            </a:r>
            <a:r>
              <a:rPr lang="cs-CZ" sz="2400" dirty="0" smtClean="0"/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společně s glukosou se vyskytují v medu a ovoci.</a:t>
            </a:r>
            <a:r>
              <a:rPr lang="cs-CZ" sz="2400" dirty="0" smtClean="0">
                <a:solidFill>
                  <a:schemeClr val="bg1"/>
                </a:solidFill>
              </a:rPr>
              <a:t> </a:t>
            </a:r>
            <a:endParaRPr lang="cs-CZ" sz="2400" dirty="0" smtClean="0">
              <a:solidFill>
                <a:schemeClr val="bg1"/>
              </a:solidFill>
            </a:endParaRPr>
          </a:p>
          <a:p>
            <a:pPr eaLnBrk="1" hangingPunct="1">
              <a:lnSpc>
                <a:spcPct val="90000"/>
              </a:lnSpc>
              <a:defRPr/>
            </a:pPr>
            <a:endParaRPr lang="cs-CZ" sz="2400" dirty="0"/>
          </a:p>
        </p:txBody>
      </p:sp>
      <p:pic>
        <p:nvPicPr>
          <p:cNvPr id="3074" name="Picture 2" descr="C:\Users\Hanka\AppData\Local\Microsoft\Windows\Temporary Internet Files\Content.IE5\R832Z334\MP900227717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3789040"/>
            <a:ext cx="3657600" cy="2426208"/>
          </a:xfrm>
          <a:prstGeom prst="rect">
            <a:avLst/>
          </a:prstGeom>
          <a:noFill/>
        </p:spPr>
      </p:pic>
      <p:pic>
        <p:nvPicPr>
          <p:cNvPr id="3075" name="Picture 3" descr="C:\Users\Hanka\AppData\Local\Microsoft\Windows\Temporary Internet Files\Content.IE5\FGY1QHRD\MP90031687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3789040"/>
            <a:ext cx="3657600" cy="24079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332656"/>
            <a:ext cx="8568952" cy="605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36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SACHAROSA</a:t>
            </a:r>
            <a:r>
              <a:rPr lang="cs-CZ" sz="24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cs-CZ" sz="2400" b="1" dirty="0" smtClean="0"/>
              <a:t>(řepný či třtinový cukr</a:t>
            </a:r>
            <a:r>
              <a:rPr lang="cs-CZ" sz="2400" b="1" dirty="0" smtClean="0"/>
              <a:t>),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2400" b="1" dirty="0" smtClean="0"/>
              <a:t> C</a:t>
            </a:r>
            <a:r>
              <a:rPr lang="cs-CZ" sz="2400" b="1" baseline="-25000" dirty="0" smtClean="0"/>
              <a:t>12</a:t>
            </a:r>
            <a:r>
              <a:rPr lang="cs-CZ" sz="2400" b="1" dirty="0" smtClean="0"/>
              <a:t>H</a:t>
            </a:r>
            <a:r>
              <a:rPr lang="cs-CZ" sz="2400" b="1" baseline="-25000" dirty="0" smtClean="0"/>
              <a:t>22</a:t>
            </a:r>
            <a:r>
              <a:rPr lang="cs-CZ" sz="2400" b="1" dirty="0" smtClean="0"/>
              <a:t>O</a:t>
            </a:r>
            <a:r>
              <a:rPr lang="cs-CZ" sz="2400" b="1" baseline="-25000" dirty="0" smtClean="0"/>
              <a:t>11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cs-CZ" sz="2400" b="1" baseline="-25000" dirty="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2400" b="1" dirty="0" smtClean="0"/>
              <a:t>vlastnosti</a:t>
            </a:r>
            <a:r>
              <a:rPr lang="cs-CZ" sz="2400" b="1" dirty="0" smtClean="0"/>
              <a:t>: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dirty="0" smtClean="0"/>
              <a:t>bílá krystalická látka, dobře rozpustná ve vodě</a:t>
            </a:r>
            <a:r>
              <a:rPr lang="cs-CZ" sz="2400" dirty="0" smtClean="0"/>
              <a:t>,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dirty="0" smtClean="0"/>
              <a:t> </a:t>
            </a:r>
            <a:r>
              <a:rPr lang="cs-CZ" sz="2400" dirty="0" smtClean="0"/>
              <a:t>s výrazně sladkou chutí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dirty="0" smtClean="0"/>
              <a:t>zahříváním se mění na hnědý karamel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dirty="0" smtClean="0"/>
              <a:t>skládá se z jedné molekuly glukosy a jedné molekuly fruktosy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cs-CZ" sz="2400" b="1" dirty="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2400" b="1" dirty="0" smtClean="0"/>
              <a:t>význam</a:t>
            </a:r>
            <a:r>
              <a:rPr lang="cs-CZ" sz="2400" b="1" dirty="0" smtClean="0"/>
              <a:t>:</a:t>
            </a:r>
            <a:r>
              <a:rPr lang="cs-CZ" sz="2400" dirty="0" smtClean="0"/>
              <a:t>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dirty="0" smtClean="0"/>
              <a:t>v potravinářství jako sladidlo (cukr),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dirty="0" smtClean="0"/>
              <a:t>k barvení potravinářských výrobků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dirty="0" smtClean="0"/>
              <a:t>neobsahuje žádné pro organismus </a:t>
            </a:r>
            <a:r>
              <a:rPr lang="cs-CZ" sz="2400" dirty="0" smtClean="0"/>
              <a:t>užitečné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dirty="0" smtClean="0"/>
              <a:t> </a:t>
            </a:r>
            <a:r>
              <a:rPr lang="cs-CZ" sz="2400" dirty="0" smtClean="0"/>
              <a:t>látky, je pouze </a:t>
            </a:r>
            <a:r>
              <a:rPr lang="cs-CZ" sz="2400" dirty="0" smtClean="0"/>
              <a:t>vydatným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dirty="0" smtClean="0"/>
              <a:t> </a:t>
            </a:r>
            <a:r>
              <a:rPr lang="cs-CZ" sz="2400" dirty="0" smtClean="0"/>
              <a:t>zdrojem energie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endParaRPr lang="cs-CZ" sz="2400" b="1" dirty="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2400" b="1" dirty="0" smtClean="0"/>
              <a:t>výskyt</a:t>
            </a:r>
            <a:r>
              <a:rPr lang="cs-CZ" sz="2400" b="1" dirty="0" smtClean="0"/>
              <a:t>:</a:t>
            </a:r>
            <a:r>
              <a:rPr lang="cs-CZ" sz="2400" dirty="0" smtClean="0"/>
              <a:t>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dirty="0" smtClean="0"/>
              <a:t>v přírodě velmi rozšířená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dirty="0" smtClean="0"/>
              <a:t>průmyslově se získává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2400" dirty="0" smtClean="0"/>
              <a:t>    z cukrové řepy a třtiny </a:t>
            </a:r>
            <a:endParaRPr lang="cs-CZ" sz="2400" dirty="0"/>
          </a:p>
        </p:txBody>
      </p:sp>
      <p:pic>
        <p:nvPicPr>
          <p:cNvPr id="4098" name="Picture 2" descr="C:\Users\Hanka\AppData\Local\Microsoft\Windows\Temporary Internet Files\Content.IE5\BBBZBY30\MC900331365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76256" y="404664"/>
            <a:ext cx="1809184" cy="1742792"/>
          </a:xfrm>
          <a:prstGeom prst="rect">
            <a:avLst/>
          </a:prstGeom>
          <a:noFill/>
        </p:spPr>
      </p:pic>
      <p:pic>
        <p:nvPicPr>
          <p:cNvPr id="4099" name="Picture 3" descr="C:\Users\Hanka\AppData\Local\Microsoft\Windows\Temporary Internet Files\Content.IE5\68F9J5XH\MC90029614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88224" y="2780928"/>
            <a:ext cx="2210554" cy="1512168"/>
          </a:xfrm>
          <a:prstGeom prst="rect">
            <a:avLst/>
          </a:prstGeom>
          <a:noFill/>
        </p:spPr>
      </p:pic>
      <p:pic>
        <p:nvPicPr>
          <p:cNvPr id="4100" name="Picture 4" descr="C:\Users\Hanka\AppData\Local\Microsoft\Windows\Temporary Internet Files\Content.IE5\7AMOF15K\MP900144449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4221088"/>
            <a:ext cx="3657600" cy="24018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Users\Hanka\AppData\Local\Microsoft\Windows\Temporary Internet Files\Content.IE5\F0RM3GA4\MC900304929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35696" y="2852936"/>
            <a:ext cx="3024336" cy="3600400"/>
          </a:xfrm>
          <a:prstGeom prst="rect">
            <a:avLst/>
          </a:prstGeom>
          <a:noFill/>
        </p:spPr>
      </p:pic>
      <p:sp>
        <p:nvSpPr>
          <p:cNvPr id="2" name="Obdélník 1"/>
          <p:cNvSpPr/>
          <p:nvPr/>
        </p:nvSpPr>
        <p:spPr>
          <a:xfrm>
            <a:off x="323528" y="332657"/>
            <a:ext cx="8640960" cy="30839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36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LAKTOSA </a:t>
            </a:r>
            <a:r>
              <a:rPr lang="cs-CZ" sz="3600" b="1" dirty="0" smtClean="0"/>
              <a:t>(mléčný cukr)</a:t>
            </a:r>
            <a:r>
              <a:rPr lang="cs-CZ" sz="2400" b="1" dirty="0" smtClean="0"/>
              <a:t> </a:t>
            </a:r>
            <a:endParaRPr lang="cs-CZ" sz="24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tvoří 2 – 8 % pevných látek v mléce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používá se při výrobě potravy pro kojence </a:t>
            </a:r>
          </a:p>
          <a:p>
            <a:pPr eaLnBrk="1" hangingPunct="1">
              <a:lnSpc>
                <a:spcPct val="90000"/>
              </a:lnSpc>
              <a:defRPr/>
            </a:pPr>
            <a:endParaRPr lang="cs-CZ" sz="2400" dirty="0" smtClean="0"/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36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MALTOSA </a:t>
            </a:r>
            <a:r>
              <a:rPr lang="cs-CZ" sz="3600" b="1" dirty="0" smtClean="0"/>
              <a:t>(sladový cukr)</a:t>
            </a:r>
            <a:endParaRPr lang="cs-CZ" sz="36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uvolňuje se ze škrobu </a:t>
            </a:r>
            <a:r>
              <a:rPr lang="cs-CZ" sz="2400" dirty="0" smtClean="0"/>
              <a:t>při </a:t>
            </a:r>
            <a:r>
              <a:rPr lang="cs-CZ" sz="2400" dirty="0" smtClean="0"/>
              <a:t>klíčení </a:t>
            </a:r>
            <a:r>
              <a:rPr lang="cs-CZ" sz="2400" dirty="0" smtClean="0"/>
              <a:t>ječmene,je </a:t>
            </a:r>
            <a:r>
              <a:rPr lang="cs-CZ" sz="2400" dirty="0" smtClean="0"/>
              <a:t>součástí ječmenného sladu, 	který je hlavní surovinou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400" dirty="0" smtClean="0"/>
              <a:t>pro </a:t>
            </a:r>
            <a:r>
              <a:rPr lang="cs-CZ" sz="2400" dirty="0" smtClean="0"/>
              <a:t>výrobu piva. </a:t>
            </a:r>
            <a:endParaRPr lang="cs-CZ" sz="2400" dirty="0" smtClean="0"/>
          </a:p>
        </p:txBody>
      </p:sp>
      <p:pic>
        <p:nvPicPr>
          <p:cNvPr id="5122" name="Picture 2" descr="C:\Users\Hanka\AppData\Local\Microsoft\Windows\Temporary Internet Files\Content.IE5\LI1TVIL3\MC900100786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56176" y="2636912"/>
            <a:ext cx="2161751" cy="40324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0" name="Picture 6" descr="C:\Users\Hanka\AppData\Local\Microsoft\Windows\Temporary Internet Files\Content.IE5\F0RM3GA4\MC90020302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32142" y="4581128"/>
            <a:ext cx="2911858" cy="2012887"/>
          </a:xfrm>
          <a:prstGeom prst="rect">
            <a:avLst/>
          </a:prstGeom>
          <a:noFill/>
        </p:spPr>
      </p:pic>
      <p:sp>
        <p:nvSpPr>
          <p:cNvPr id="2" name="Obdélník 1"/>
          <p:cNvSpPr/>
          <p:nvPr/>
        </p:nvSpPr>
        <p:spPr>
          <a:xfrm>
            <a:off x="251520" y="332657"/>
            <a:ext cx="8640960" cy="467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36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ŠKROB</a:t>
            </a:r>
            <a:endParaRPr lang="cs-CZ" sz="3600" dirty="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2400" b="1" dirty="0" smtClean="0"/>
              <a:t>vlastnosti: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dirty="0" smtClean="0"/>
              <a:t>- bílý </a:t>
            </a:r>
            <a:r>
              <a:rPr lang="cs-CZ" sz="2400" dirty="0" smtClean="0"/>
              <a:t>prášek, ve studené vodě špatně </a:t>
            </a:r>
            <a:r>
              <a:rPr lang="cs-CZ" sz="2400" dirty="0" smtClean="0"/>
              <a:t>rozpustný polysacharid </a:t>
            </a:r>
            <a:r>
              <a:rPr lang="cs-CZ" sz="2400" dirty="0" smtClean="0"/>
              <a:t>složen z několika tisíc molekul glukózy.</a:t>
            </a:r>
          </a:p>
          <a:p>
            <a:pPr eaLnBrk="1" hangingPunct="1">
              <a:lnSpc>
                <a:spcPct val="80000"/>
              </a:lnSpc>
              <a:buFontTx/>
              <a:buChar char="-"/>
              <a:defRPr/>
            </a:pPr>
            <a:r>
              <a:rPr lang="cs-CZ" sz="2400" dirty="0" smtClean="0"/>
              <a:t>jodovou </a:t>
            </a:r>
            <a:r>
              <a:rPr lang="cs-CZ" sz="2400" dirty="0" smtClean="0"/>
              <a:t>tinkturou se barví modře (důkaz škrobu</a:t>
            </a:r>
            <a:r>
              <a:rPr lang="cs-CZ" sz="2400" dirty="0" smtClean="0"/>
              <a:t>)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2400" b="1" dirty="0" smtClean="0"/>
              <a:t>význam</a:t>
            </a:r>
            <a:r>
              <a:rPr lang="cs-CZ" sz="2400" b="1" dirty="0" smtClean="0"/>
              <a:t>:</a:t>
            </a:r>
            <a:r>
              <a:rPr lang="cs-CZ" sz="2400" dirty="0" smtClean="0"/>
              <a:t> fyziologicky a hospodářsky nejdůležitější sacharid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dirty="0" smtClean="0"/>
              <a:t>- významná </a:t>
            </a:r>
            <a:r>
              <a:rPr lang="cs-CZ" sz="2400" dirty="0" smtClean="0"/>
              <a:t>složka potravy (brambory, výrobky z mouky).   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dirty="0" smtClean="0"/>
              <a:t>k výrobě glukosy, pudinku, zásypů, lepidel, přípravků na škrobení prádla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dirty="0" smtClean="0"/>
              <a:t>- jako </a:t>
            </a:r>
            <a:r>
              <a:rPr lang="cs-CZ" sz="2400" dirty="0" smtClean="0"/>
              <a:t>plnidlo a lepidlo při zpracování papíru </a:t>
            </a:r>
            <a:endParaRPr lang="cs-CZ" sz="2400" b="1" dirty="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2400" b="1" dirty="0" smtClean="0"/>
              <a:t>výskyt</a:t>
            </a:r>
            <a:r>
              <a:rPr lang="cs-CZ" sz="2400" b="1" dirty="0" smtClean="0"/>
              <a:t>:</a:t>
            </a:r>
            <a:r>
              <a:rPr lang="cs-CZ" sz="2400" dirty="0" smtClean="0"/>
              <a:t>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dirty="0" smtClean="0"/>
              <a:t>- v </a:t>
            </a:r>
            <a:r>
              <a:rPr lang="cs-CZ" sz="2400" dirty="0" smtClean="0"/>
              <a:t>rostlinách se ukládá v semenech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dirty="0" smtClean="0"/>
              <a:t>podle surovin, ze kterých je vyroben</a:t>
            </a:r>
            <a:r>
              <a:rPr lang="cs-CZ" sz="2400" dirty="0" smtClean="0"/>
              <a:t>,  </a:t>
            </a:r>
            <a:r>
              <a:rPr lang="cs-CZ" sz="2400" dirty="0" smtClean="0"/>
              <a:t>rozeznáváme škrob bramborový, kukuřičný, </a:t>
            </a:r>
            <a:r>
              <a:rPr lang="cs-CZ" sz="2400" dirty="0" smtClean="0"/>
              <a:t>  </a:t>
            </a:r>
            <a:r>
              <a:rPr lang="cs-CZ" sz="2400" dirty="0" smtClean="0"/>
              <a:t>pšeničný, rýžový a jiné. </a:t>
            </a:r>
            <a:endParaRPr lang="cs-CZ" sz="2400" dirty="0" smtClean="0"/>
          </a:p>
          <a:p>
            <a:pPr eaLnBrk="1" hangingPunct="1">
              <a:lnSpc>
                <a:spcPct val="80000"/>
              </a:lnSpc>
              <a:defRPr/>
            </a:pPr>
            <a:endParaRPr lang="cs-CZ" sz="2400" dirty="0" smtClean="0"/>
          </a:p>
        </p:txBody>
      </p:sp>
      <p:pic>
        <p:nvPicPr>
          <p:cNvPr id="6146" name="Picture 2" descr="C:\Users\Hanka\AppData\Local\Microsoft\Windows\Temporary Internet Files\Content.IE5\AMELDJKS\MC900112420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653136"/>
            <a:ext cx="2880320" cy="1907893"/>
          </a:xfrm>
          <a:prstGeom prst="rect">
            <a:avLst/>
          </a:prstGeom>
          <a:noFill/>
        </p:spPr>
      </p:pic>
      <p:pic>
        <p:nvPicPr>
          <p:cNvPr id="6147" name="Picture 3" descr="C:\Users\Hanka\AppData\Local\Microsoft\Windows\Temporary Internet Files\Content.IE5\5IX9W3MI\MC900436357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8971720">
            <a:off x="3171282" y="4242905"/>
            <a:ext cx="2050281" cy="2278128"/>
          </a:xfrm>
          <a:prstGeom prst="rect">
            <a:avLst/>
          </a:prstGeom>
          <a:noFill/>
        </p:spPr>
      </p:pic>
      <p:pic>
        <p:nvPicPr>
          <p:cNvPr id="6149" name="Picture 5" descr="C:\Users\Hanka\AppData\Local\Microsoft\Windows\Temporary Internet Files\Content.IE5\FGY1QHRD\MC900149540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4437112"/>
            <a:ext cx="1512168" cy="21092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5" name="Picture 7" descr="C:\Users\Hanka\AppData\Local\Microsoft\Windows\Temporary Internet Files\Content.IE5\V0I282ZC\MP90043316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869160"/>
            <a:ext cx="8640960" cy="1728192"/>
          </a:xfrm>
          <a:prstGeom prst="rect">
            <a:avLst/>
          </a:prstGeom>
          <a:noFill/>
        </p:spPr>
      </p:pic>
      <p:sp>
        <p:nvSpPr>
          <p:cNvPr id="2" name="Obdélník 1"/>
          <p:cNvSpPr/>
          <p:nvPr/>
        </p:nvSpPr>
        <p:spPr>
          <a:xfrm>
            <a:off x="323528" y="332656"/>
            <a:ext cx="8496944" cy="48290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36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CELULOSA (buničina) </a:t>
            </a:r>
            <a:r>
              <a:rPr lang="cs-CZ" sz="3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[C</a:t>
            </a:r>
            <a:r>
              <a:rPr lang="cs-CZ" sz="3600" b="1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6</a:t>
            </a:r>
            <a:r>
              <a:rPr lang="cs-CZ" sz="3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H</a:t>
            </a:r>
            <a:r>
              <a:rPr lang="cs-CZ" sz="3600" b="1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10</a:t>
            </a:r>
            <a:r>
              <a:rPr lang="cs-CZ" sz="3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O</a:t>
            </a:r>
            <a:r>
              <a:rPr lang="cs-CZ" sz="3600" b="1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5</a:t>
            </a:r>
            <a:r>
              <a:rPr lang="cs-CZ" sz="3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]</a:t>
            </a:r>
            <a:r>
              <a:rPr lang="cs-CZ" sz="3600" b="1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n</a:t>
            </a:r>
            <a:r>
              <a:rPr lang="cs-CZ" sz="3600" dirty="0" smtClean="0"/>
              <a:t>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400" b="1" dirty="0" smtClean="0"/>
              <a:t>vlastnosti: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skládá se z </a:t>
            </a:r>
            <a:r>
              <a:rPr lang="cs-CZ" sz="2400" dirty="0" err="1" smtClean="0"/>
              <a:t>glukosových</a:t>
            </a:r>
            <a:r>
              <a:rPr lang="cs-CZ" sz="2400" dirty="0" smtClean="0"/>
              <a:t> jednotek spojených </a:t>
            </a:r>
            <a:r>
              <a:rPr lang="cs-CZ" sz="2400" dirty="0" smtClean="0"/>
              <a:t>do </a:t>
            </a:r>
            <a:r>
              <a:rPr lang="cs-CZ" sz="2400" dirty="0" smtClean="0"/>
              <a:t>dlouhých řetězců</a:t>
            </a:r>
          </a:p>
          <a:p>
            <a:pPr eaLnBrk="1" hangingPunct="1">
              <a:lnSpc>
                <a:spcPct val="90000"/>
              </a:lnSpc>
              <a:defRPr/>
            </a:pPr>
            <a:endParaRPr lang="cs-CZ" sz="24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nerozpustná ve vodě</a:t>
            </a:r>
          </a:p>
          <a:p>
            <a:pPr eaLnBrk="1" hangingPunct="1">
              <a:lnSpc>
                <a:spcPct val="90000"/>
              </a:lnSpc>
              <a:defRPr/>
            </a:pPr>
            <a:endParaRPr lang="cs-CZ" sz="24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pro člověka a pro mnoho druhů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400" dirty="0" smtClean="0"/>
              <a:t>	obratlovců je celulosa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400" dirty="0" smtClean="0"/>
              <a:t>	nestravitelná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400" dirty="0" smtClean="0"/>
              <a:t>býložravci mají v trávicím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400" dirty="0" smtClean="0"/>
              <a:t>	ústrojí mikroorganismy,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400" dirty="0" smtClean="0"/>
              <a:t>	které celulosu rozkládají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endParaRPr lang="cs-CZ" dirty="0" smtClean="0"/>
          </a:p>
        </p:txBody>
      </p:sp>
      <p:pic>
        <p:nvPicPr>
          <p:cNvPr id="7170" name="Picture 2" descr="C:\Users\Hanka\AppData\Local\Microsoft\Windows\Temporary Internet Files\Content.IE5\FGY1QHRD\MC90034485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4509120"/>
            <a:ext cx="3024336" cy="2016224"/>
          </a:xfrm>
          <a:prstGeom prst="rect">
            <a:avLst/>
          </a:prstGeom>
          <a:noFill/>
        </p:spPr>
      </p:pic>
      <p:pic>
        <p:nvPicPr>
          <p:cNvPr id="7171" name="Picture 3" descr="C:\Users\Hanka\AppData\Local\Microsoft\Windows\Temporary Internet Files\Content.IE5\F0RM3GA4\MC900353840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44008" y="1484784"/>
            <a:ext cx="2016224" cy="2304256"/>
          </a:xfrm>
          <a:prstGeom prst="rect">
            <a:avLst/>
          </a:prstGeom>
          <a:noFill/>
        </p:spPr>
      </p:pic>
      <p:pic>
        <p:nvPicPr>
          <p:cNvPr id="7172" name="Picture 4" descr="C:\Users\Hanka\AppData\Local\Microsoft\Windows\Temporary Internet Files\Content.IE5\600G9ZDQ\MC90002724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804248" y="2492896"/>
            <a:ext cx="2088232" cy="3888432"/>
          </a:xfrm>
          <a:prstGeom prst="rect">
            <a:avLst/>
          </a:prstGeom>
          <a:noFill/>
        </p:spPr>
      </p:pic>
      <p:pic>
        <p:nvPicPr>
          <p:cNvPr id="7173" name="Picture 5" descr="C:\Users\Hanka\AppData\Local\Microsoft\Windows\Temporary Internet Files\Content.IE5\F0RM3GA4\MC900319078[1].wmf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4797152"/>
            <a:ext cx="1872208" cy="160180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332656"/>
            <a:ext cx="8496944" cy="4468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36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CELULOSA (buničina) </a:t>
            </a:r>
            <a:r>
              <a:rPr lang="cs-CZ" sz="3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[C</a:t>
            </a:r>
            <a:r>
              <a:rPr lang="cs-CZ" sz="3600" b="1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6</a:t>
            </a:r>
            <a:r>
              <a:rPr lang="cs-CZ" sz="3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H</a:t>
            </a:r>
            <a:r>
              <a:rPr lang="cs-CZ" sz="3600" b="1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10</a:t>
            </a:r>
            <a:r>
              <a:rPr lang="cs-CZ" sz="3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O</a:t>
            </a:r>
            <a:r>
              <a:rPr lang="cs-CZ" sz="3600" b="1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5</a:t>
            </a:r>
            <a:r>
              <a:rPr lang="cs-CZ" sz="3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]</a:t>
            </a:r>
            <a:r>
              <a:rPr lang="cs-CZ" sz="3600" b="1" baseline="-25000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n</a:t>
            </a:r>
            <a:r>
              <a:rPr lang="cs-CZ" sz="3600" dirty="0" smtClean="0"/>
              <a:t>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800" b="1" dirty="0" smtClean="0"/>
              <a:t>význam:</a:t>
            </a:r>
            <a:r>
              <a:rPr lang="cs-CZ" sz="2800" dirty="0" smtClean="0"/>
              <a:t>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800" dirty="0" smtClean="0"/>
              <a:t>je základní stavební jednotkou rostlinných buněk, je obsažena ve dřevě, lnu, bavlníku,..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800" dirty="0" smtClean="0"/>
              <a:t>nejrozšířenější organickou sloučeninou na zemském povrchu; ročně jí biosynthesou vzniká asi 10</a:t>
            </a:r>
            <a:r>
              <a:rPr lang="cs-CZ" sz="2800" baseline="30000" dirty="0" smtClean="0"/>
              <a:t>11</a:t>
            </a:r>
            <a:r>
              <a:rPr lang="cs-CZ" sz="2800" dirty="0" smtClean="0"/>
              <a:t> tun.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800" b="1" dirty="0" smtClean="0"/>
              <a:t>použití</a:t>
            </a:r>
            <a:r>
              <a:rPr lang="cs-CZ" sz="2800" b="1" dirty="0" smtClean="0"/>
              <a:t>: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800" dirty="0" smtClean="0"/>
              <a:t>na výrobu papíru, </a:t>
            </a:r>
            <a:r>
              <a:rPr lang="cs-CZ" sz="2800" dirty="0" smtClean="0"/>
              <a:t>vaty,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cs-CZ" sz="2800" dirty="0" smtClean="0"/>
              <a:t>umělého </a:t>
            </a:r>
            <a:r>
              <a:rPr lang="cs-CZ" sz="2800" dirty="0" smtClean="0"/>
              <a:t>hedvábí, </a:t>
            </a:r>
            <a:r>
              <a:rPr lang="cs-CZ" sz="2800" dirty="0" smtClean="0"/>
              <a:t>celuloidu</a:t>
            </a:r>
            <a:r>
              <a:rPr lang="cs-CZ" sz="2800" dirty="0" smtClean="0"/>
              <a:t>, </a:t>
            </a:r>
            <a:endParaRPr lang="cs-CZ" sz="2800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cs-CZ" sz="2800" dirty="0" smtClean="0"/>
              <a:t>výbušnin </a:t>
            </a:r>
            <a:r>
              <a:rPr lang="cs-CZ" sz="2800" dirty="0" smtClean="0"/>
              <a:t>a </a:t>
            </a:r>
            <a:r>
              <a:rPr lang="cs-CZ" sz="2800" dirty="0" smtClean="0"/>
              <a:t>jako </a:t>
            </a:r>
            <a:r>
              <a:rPr lang="cs-CZ" sz="2800" dirty="0" smtClean="0"/>
              <a:t>textilní surovina </a:t>
            </a:r>
          </a:p>
          <a:p>
            <a:pPr eaLnBrk="1" hangingPunct="1">
              <a:lnSpc>
                <a:spcPct val="90000"/>
              </a:lnSpc>
              <a:buFontTx/>
              <a:buNone/>
              <a:defRPr/>
            </a:pPr>
            <a:r>
              <a:rPr lang="cs-CZ" sz="2800" dirty="0" smtClean="0"/>
              <a:t>    </a:t>
            </a:r>
          </a:p>
        </p:txBody>
      </p:sp>
      <p:pic>
        <p:nvPicPr>
          <p:cNvPr id="3" name="Picture 3" descr="C:\Users\Hanka\AppData\Local\Microsoft\Windows\Temporary Internet Files\Content.IE5\F0RM3GA4\MC900353840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28184" y="2636912"/>
            <a:ext cx="2448272" cy="2304256"/>
          </a:xfrm>
          <a:prstGeom prst="rect">
            <a:avLst/>
          </a:prstGeom>
          <a:noFill/>
        </p:spPr>
      </p:pic>
      <p:pic>
        <p:nvPicPr>
          <p:cNvPr id="8194" name="Picture 2" descr="C:\Users\Hanka\AppData\Local\Microsoft\Windows\Temporary Internet Files\Content.IE5\981LQJCM\MP90043373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959725" y="3914657"/>
            <a:ext cx="2088232" cy="2979802"/>
          </a:xfrm>
          <a:prstGeom prst="rect">
            <a:avLst/>
          </a:prstGeom>
          <a:noFill/>
        </p:spPr>
      </p:pic>
      <p:pic>
        <p:nvPicPr>
          <p:cNvPr id="8195" name="Picture 3" descr="C:\Users\Hanka\AppData\Local\Microsoft\Windows\Temporary Internet Files\Content.IE5\PPV4F29P\MC900013021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5976" y="4437112"/>
            <a:ext cx="1714500" cy="1696212"/>
          </a:xfrm>
          <a:prstGeom prst="rect">
            <a:avLst/>
          </a:prstGeom>
          <a:noFill/>
        </p:spPr>
      </p:pic>
      <p:pic>
        <p:nvPicPr>
          <p:cNvPr id="8196" name="Picture 4" descr="C:\Users\Hanka\AppData\Local\Microsoft\Windows\Temporary Internet Files\Content.IE5\FGY1QHRD\MC900360005[1].wmf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660232" y="4941168"/>
            <a:ext cx="2088232" cy="161369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332657"/>
            <a:ext cx="8496944" cy="49675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3600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GLYKOGEN </a:t>
            </a:r>
            <a:r>
              <a:rPr lang="cs-CZ" sz="36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(živočišný škrob</a:t>
            </a:r>
            <a:r>
              <a:rPr lang="cs-CZ" sz="2400" b="1" dirty="0" smtClean="0">
                <a:effectLst>
                  <a:outerShdw blurRad="38100" dist="38100" dir="2700000" algn="tl">
                    <a:srgbClr val="FFFFFF"/>
                  </a:outerShdw>
                </a:effectLst>
              </a:rPr>
              <a:t>)</a:t>
            </a:r>
            <a:endParaRPr lang="cs-CZ" sz="2400" dirty="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2400" dirty="0" smtClean="0"/>
              <a:t> </a:t>
            </a:r>
            <a:r>
              <a:rPr lang="cs-CZ" sz="2400" b="1" dirty="0" smtClean="0"/>
              <a:t>vlastnosti: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dirty="0" smtClean="0"/>
              <a:t>jedna molekula glykogenu se skládá z mnoha molekul glukosy (až 120 000 molekul)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dirty="0" smtClean="0"/>
              <a:t>bílý </a:t>
            </a:r>
            <a:r>
              <a:rPr lang="cs-CZ" sz="2400" dirty="0" smtClean="0"/>
              <a:t>prášek 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dirty="0" smtClean="0"/>
              <a:t>jodem se barví červenohnědě </a:t>
            </a:r>
            <a:endParaRPr lang="cs-CZ" sz="2400" dirty="0" smtClean="0"/>
          </a:p>
          <a:p>
            <a:pPr eaLnBrk="1" hangingPunct="1">
              <a:lnSpc>
                <a:spcPct val="80000"/>
              </a:lnSpc>
              <a:defRPr/>
            </a:pPr>
            <a:endParaRPr lang="cs-CZ" sz="2400" dirty="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2400" b="1" dirty="0" smtClean="0"/>
              <a:t>význam: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dirty="0" smtClean="0"/>
              <a:t>zásobní látka živočichů (zdroj glukosy)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dirty="0" smtClean="0"/>
              <a:t>vzniká z jednoduchých cukrů v játrech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cs-CZ" sz="2400" dirty="0" smtClean="0"/>
              <a:t>ukládá se v játrech a ve svalech 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2400" dirty="0" smtClean="0"/>
              <a:t>Průměrný </a:t>
            </a:r>
            <a:r>
              <a:rPr lang="cs-CZ" sz="2400" dirty="0" smtClean="0"/>
              <a:t>člověk má v zásobě </a:t>
            </a:r>
            <a:endParaRPr lang="cs-CZ" sz="2400" dirty="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2400" dirty="0" smtClean="0"/>
              <a:t>cca </a:t>
            </a:r>
            <a:r>
              <a:rPr lang="cs-CZ" sz="2400" dirty="0" smtClean="0"/>
              <a:t>250-400 g </a:t>
            </a:r>
            <a:r>
              <a:rPr lang="cs-CZ" sz="2400" dirty="0" smtClean="0"/>
              <a:t>glykogenu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2400" dirty="0" smtClean="0"/>
              <a:t> </a:t>
            </a:r>
            <a:r>
              <a:rPr lang="cs-CZ" sz="2400" dirty="0" smtClean="0"/>
              <a:t>(1/3 v játrech, 2/3 ve svalech</a:t>
            </a:r>
            <a:r>
              <a:rPr lang="cs-CZ" sz="2400" dirty="0" smtClean="0"/>
              <a:t>).</a:t>
            </a:r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2400" dirty="0" smtClean="0"/>
              <a:t> </a:t>
            </a:r>
            <a:r>
              <a:rPr lang="cs-CZ" sz="2400" dirty="0" smtClean="0"/>
              <a:t>Sportovci mohou dosáhnout zásobu </a:t>
            </a:r>
            <a:endParaRPr lang="cs-CZ" sz="2400" dirty="0" smtClean="0"/>
          </a:p>
          <a:p>
            <a:pPr eaLnBrk="1" hangingPunct="1">
              <a:lnSpc>
                <a:spcPct val="80000"/>
              </a:lnSpc>
              <a:buFontTx/>
              <a:buNone/>
              <a:defRPr/>
            </a:pPr>
            <a:r>
              <a:rPr lang="cs-CZ" sz="2400" dirty="0" smtClean="0"/>
              <a:t>glykogenu </a:t>
            </a:r>
            <a:r>
              <a:rPr lang="cs-CZ" sz="2400" dirty="0" smtClean="0"/>
              <a:t>až 800 g. </a:t>
            </a:r>
            <a:endParaRPr lang="cs-CZ" sz="2400" dirty="0" smtClean="0"/>
          </a:p>
        </p:txBody>
      </p:sp>
      <p:pic>
        <p:nvPicPr>
          <p:cNvPr id="9218" name="Picture 2" descr="C:\Users\Hanka\AppData\Local\Microsoft\Windows\Temporary Internet Files\Content.IE5\Y2WII24Y\MP900255476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868144" y="1628800"/>
            <a:ext cx="2952328" cy="482453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ovéPole 2"/>
          <p:cNvSpPr txBox="1">
            <a:spLocks noChangeArrowheads="1"/>
          </p:cNvSpPr>
          <p:nvPr/>
        </p:nvSpPr>
        <p:spPr bwMode="auto">
          <a:xfrm>
            <a:off x="344759" y="404664"/>
            <a:ext cx="8496944" cy="3693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r>
              <a:rPr lang="cs-CZ" dirty="0"/>
              <a:t>ZDROJE</a:t>
            </a:r>
            <a:r>
              <a:rPr lang="cs-CZ" dirty="0" smtClean="0"/>
              <a:t>:</a:t>
            </a:r>
          </a:p>
          <a:p>
            <a:pPr>
              <a:buFontTx/>
              <a:buNone/>
            </a:pPr>
            <a:r>
              <a:rPr lang="cs-CZ" dirty="0" smtClean="0"/>
              <a:t>Text : autor</a:t>
            </a:r>
          </a:p>
          <a:p>
            <a:pPr>
              <a:buFontTx/>
              <a:buNone/>
            </a:pPr>
            <a:r>
              <a:rPr lang="cs-CZ" dirty="0" smtClean="0"/>
              <a:t>Obrázky</a:t>
            </a:r>
            <a:r>
              <a:rPr lang="cs-CZ" dirty="0"/>
              <a:t>:</a:t>
            </a:r>
          </a:p>
          <a:p>
            <a:pPr>
              <a:buFontTx/>
              <a:buNone/>
            </a:pPr>
            <a:r>
              <a:rPr lang="en-US" dirty="0" smtClean="0">
                <a:cs typeface="Arial" charset="0"/>
              </a:rPr>
              <a:t>[</a:t>
            </a:r>
            <a:r>
              <a:rPr lang="cs-CZ" dirty="0" smtClean="0">
                <a:cs typeface="Arial" charset="0"/>
              </a:rPr>
              <a:t>2012- 3-25]</a:t>
            </a:r>
          </a:p>
          <a:p>
            <a:pPr>
              <a:buFontTx/>
              <a:buNone/>
            </a:pPr>
            <a:r>
              <a:rPr lang="cs-CZ" dirty="0" smtClean="0">
                <a:cs typeface="Arial" charset="0"/>
              </a:rPr>
              <a:t>Kliparty Microsoft Office</a:t>
            </a:r>
            <a:endParaRPr lang="cs-CZ" dirty="0">
              <a:cs typeface="Arial" charset="0"/>
            </a:endParaRPr>
          </a:p>
          <a:p>
            <a:pPr>
              <a:buFontTx/>
              <a:buNone/>
            </a:pPr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557</TotalTime>
  <Words>790</Words>
  <Application>Microsoft Office PowerPoint</Application>
  <PresentationFormat>Předvádění na obrazovce (4:3)</PresentationFormat>
  <Paragraphs>216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Aspekt</vt:lpstr>
      <vt:lpstr>Snímek 1</vt:lpstr>
      <vt:lpstr>Snímek 2</vt:lpstr>
      <vt:lpstr>Snímek 3</vt:lpstr>
      <vt:lpstr>Snímek 4</vt:lpstr>
      <vt:lpstr>Snímek 5</vt:lpstr>
      <vt:lpstr>PŘÍRODNÍ LÁTKY</vt:lpstr>
      <vt:lpstr>SACHARIDY</vt:lpstr>
      <vt:lpstr>ROZDĚLENÍ SACHARIDŮ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Organická chemie, deriváty uhlovodíků, alkoholy</dc:title>
  <dc:subject>chemie</dc:subject>
  <dc:creator>Ing. Hana Zmrhalová</dc:creator>
  <cp:keywords>organická chemie, deriváty; alkoholy, fenoly</cp:keywords>
  <cp:lastModifiedBy>Hanka</cp:lastModifiedBy>
  <cp:revision>62</cp:revision>
  <dcterms:created xsi:type="dcterms:W3CDTF">2011-10-04T09:03:37Z</dcterms:created>
  <dcterms:modified xsi:type="dcterms:W3CDTF">2012-06-01T11:52:20Z</dcterms:modified>
</cp:coreProperties>
</file>