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73" r:id="rId3"/>
    <p:sldId id="262" r:id="rId4"/>
    <p:sldId id="271" r:id="rId5"/>
    <p:sldId id="263" r:id="rId6"/>
    <p:sldId id="269" r:id="rId7"/>
    <p:sldId id="274" r:id="rId8"/>
    <p:sldId id="270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microsoft.com/office/2007/relationships/hdphoto" Target="../media/hdphoto2.wdp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5.wdp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7.wdp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373306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latin typeface="Cambria" pitchFamily="18" charset="0"/>
              </a:rPr>
              <a:t>VY_32_INOVACE_005_</a:t>
            </a:r>
            <a:r>
              <a:rPr lang="pl-PL" dirty="0">
                <a:latin typeface="Cambria" pitchFamily="18" charset="0"/>
              </a:rPr>
              <a:t>České země za 1.sv. války </a:t>
            </a:r>
            <a:r>
              <a:rPr lang="pl-PL" dirty="0" smtClean="0">
                <a:latin typeface="Cambria" pitchFamily="18" charset="0"/>
              </a:rPr>
              <a:t>II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403648" y="1484784"/>
            <a:ext cx="6624736" cy="1368152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mbria" pitchFamily="18" charset="0"/>
              </a:rPr>
              <a:t>České země za 1. světové </a:t>
            </a:r>
            <a:r>
              <a:rPr lang="cs-CZ" sz="4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Cambria" pitchFamily="18" charset="0"/>
              </a:rPr>
              <a:t>války II </a:t>
            </a:r>
            <a:endParaRPr lang="cs-CZ" sz="4000" dirty="0">
              <a:solidFill>
                <a:schemeClr val="accent2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531074" y="3068960"/>
            <a:ext cx="3989983" cy="93610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Cambria" pitchFamily="18" charset="0"/>
              </a:rPr>
              <a:t>Základní škola Čelákovice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911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700808"/>
            <a:ext cx="849694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latin typeface="Cambria" pitchFamily="18" charset="0"/>
              </a:rPr>
              <a:t>Autor</a:t>
            </a:r>
            <a:r>
              <a:rPr lang="cs-CZ" sz="1600" dirty="0">
                <a:latin typeface="Cambria" pitchFamily="18" charset="0"/>
              </a:rPr>
              <a:t>:  </a:t>
            </a:r>
            <a:r>
              <a:rPr lang="cs-CZ" sz="1600" dirty="0" smtClean="0"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latin typeface="Cambria" pitchFamily="18" charset="0"/>
              </a:rPr>
              <a:t>Vytvořeno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31. 10. 2011</a:t>
            </a:r>
          </a:p>
          <a:p>
            <a:r>
              <a:rPr lang="cs-CZ" sz="1600" b="1" dirty="0">
                <a:latin typeface="Cambria" pitchFamily="18" charset="0"/>
              </a:rPr>
              <a:t>Stupeň a typ vzdělávání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II</a:t>
            </a:r>
            <a:r>
              <a:rPr lang="cs-CZ" sz="1600" dirty="0">
                <a:latin typeface="Cambria" pitchFamily="18" charset="0"/>
              </a:rPr>
              <a:t>. </a:t>
            </a:r>
            <a:r>
              <a:rPr lang="cs-CZ" sz="1600" dirty="0" smtClean="0">
                <a:latin typeface="Cambria" pitchFamily="18" charset="0"/>
              </a:rPr>
              <a:t>stupeň ZŠ – 9. ročník</a:t>
            </a:r>
            <a:endParaRPr lang="cs-CZ" sz="1600" dirty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Vzdělávací oblast: </a:t>
            </a:r>
            <a:r>
              <a:rPr lang="cs-CZ" sz="1600" dirty="0" smtClean="0"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latin typeface="Cambria" pitchFamily="18" charset="0"/>
              </a:rPr>
              <a:t>Vzdělávací obor: </a:t>
            </a:r>
            <a:r>
              <a:rPr lang="cs-CZ" sz="1600" dirty="0" smtClean="0"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latin typeface="Cambria" pitchFamily="18" charset="0"/>
              </a:rPr>
              <a:t>Téma</a:t>
            </a:r>
            <a:r>
              <a:rPr lang="cs-CZ" sz="1600" b="1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České země za 1. světové </a:t>
            </a:r>
            <a:r>
              <a:rPr lang="cs-CZ" sz="1600" dirty="0" smtClean="0">
                <a:latin typeface="Cambria" pitchFamily="18" charset="0"/>
              </a:rPr>
              <a:t>války II</a:t>
            </a:r>
            <a:endParaRPr lang="cs-CZ" sz="1600" dirty="0" smtClean="0">
              <a:latin typeface="Cambria" pitchFamily="18" charset="0"/>
            </a:endParaRPr>
          </a:p>
          <a:p>
            <a:endParaRPr lang="cs-CZ" sz="1600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Anotace:</a:t>
            </a:r>
            <a:r>
              <a:rPr lang="cs-CZ" sz="1600" dirty="0" smtClean="0">
                <a:latin typeface="Cambria" pitchFamily="18" charset="0"/>
              </a:rPr>
              <a:t>  Prezentace představuje situaci  v českých zemích v průběhu první světové války –  vyhlášení války,  stav české politiky na počátku války, změnu na císařském trůnu, první požadavky samostatnosti, pohled do každodenního života lidí, vojenské vzpoury s účastí českých vojáků na konci války.</a:t>
            </a: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Druh učebního materiálu</a:t>
            </a:r>
            <a:r>
              <a:rPr lang="cs-CZ" sz="1600" dirty="0" smtClean="0">
                <a:latin typeface="Cambria" pitchFamily="18" charset="0"/>
              </a:rPr>
              <a:t>: prezentace</a:t>
            </a:r>
          </a:p>
          <a:p>
            <a:endParaRPr lang="cs-CZ" sz="1600" dirty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Očekávaný výstup</a:t>
            </a:r>
            <a:r>
              <a:rPr lang="cs-CZ" sz="1600" dirty="0" smtClean="0">
                <a:latin typeface="Cambria" pitchFamily="18" charset="0"/>
              </a:rPr>
              <a:t>:  Žáci charakterizují proměnu společenské a politické situace v českých zemích v za 1. světové války. Porozumí protiválečným postojům  obyčejných českých vojáků a lidí v zázemí. 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České země za 1. světové války</a:t>
            </a:r>
            <a:endParaRPr lang="cs-CZ" sz="28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4772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5987008" cy="663352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Požadavky samostatnosti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568952" cy="5760640"/>
          </a:xfrm>
        </p:spPr>
        <p:txBody>
          <a:bodyPr>
            <a:normAutofit fontScale="85000" lnSpcReduction="20000"/>
          </a:bodyPr>
          <a:lstStyle/>
          <a:p>
            <a:r>
              <a:rPr lang="cs-CZ" sz="2800" b="1" i="1" dirty="0">
                <a:latin typeface="Cambria" pitchFamily="18" charset="0"/>
              </a:rPr>
              <a:t>Manifest českých spisovatelů (květen 1917)</a:t>
            </a:r>
          </a:p>
          <a:p>
            <a:pPr lvl="1"/>
            <a:r>
              <a:rPr lang="cs-CZ" sz="2800" dirty="0">
                <a:latin typeface="Cambria" pitchFamily="18" charset="0"/>
              </a:rPr>
              <a:t>výzva k poslancům v říšské radě, aby statečně a důstojně hájili zájmy českého národa</a:t>
            </a:r>
          </a:p>
          <a:p>
            <a:pPr lvl="1"/>
            <a:r>
              <a:rPr lang="cs-CZ" sz="2800" dirty="0">
                <a:latin typeface="Cambria" pitchFamily="18" charset="0"/>
              </a:rPr>
              <a:t>podepsáno více než 200 spisovateli a dalšími představiteli kulturního života</a:t>
            </a:r>
          </a:p>
          <a:p>
            <a:pPr lvl="2"/>
            <a:r>
              <a:rPr lang="cs-CZ" sz="2800" dirty="0">
                <a:latin typeface="Cambria" pitchFamily="18" charset="0"/>
              </a:rPr>
              <a:t>prvním signatářem spisovatel </a:t>
            </a:r>
            <a:r>
              <a:rPr lang="cs-CZ" sz="2800" b="1" dirty="0">
                <a:latin typeface="Cambria" pitchFamily="18" charset="0"/>
              </a:rPr>
              <a:t>Alois Jirásek</a:t>
            </a:r>
          </a:p>
          <a:p>
            <a:pPr marL="0" lvl="0" indent="0">
              <a:buNone/>
            </a:pPr>
            <a:endParaRPr lang="cs-CZ" sz="2800" i="1" dirty="0" smtClean="0">
              <a:latin typeface="Cambria" pitchFamily="18" charset="0"/>
            </a:endParaRPr>
          </a:p>
          <a:p>
            <a:pPr lvl="0"/>
            <a:r>
              <a:rPr lang="cs-CZ" sz="2800" b="1" i="1" dirty="0" smtClean="0">
                <a:latin typeface="Cambria" pitchFamily="18" charset="0"/>
              </a:rPr>
              <a:t>Tříkrálová </a:t>
            </a:r>
            <a:r>
              <a:rPr lang="cs-CZ" sz="2800" b="1" i="1" dirty="0">
                <a:latin typeface="Cambria" pitchFamily="18" charset="0"/>
              </a:rPr>
              <a:t>deklarace (6. ledna 1918)</a:t>
            </a:r>
            <a:endParaRPr lang="cs-CZ" sz="2800" b="1" dirty="0">
              <a:latin typeface="Cambria" pitchFamily="18" charset="0"/>
            </a:endParaRPr>
          </a:p>
          <a:p>
            <a:pPr lvl="1"/>
            <a:r>
              <a:rPr lang="cs-CZ" sz="2800" dirty="0">
                <a:latin typeface="Cambria" pitchFamily="18" charset="0"/>
              </a:rPr>
              <a:t>přijata českými </a:t>
            </a:r>
            <a:r>
              <a:rPr lang="cs-CZ" sz="2800" dirty="0" smtClean="0">
                <a:latin typeface="Cambria" pitchFamily="18" charset="0"/>
              </a:rPr>
              <a:t>poslanci </a:t>
            </a:r>
            <a:r>
              <a:rPr lang="cs-CZ" sz="2800" dirty="0">
                <a:latin typeface="Cambria" pitchFamily="18" charset="0"/>
              </a:rPr>
              <a:t>v Obecním domě v Praze</a:t>
            </a:r>
          </a:p>
          <a:p>
            <a:pPr lvl="1"/>
            <a:r>
              <a:rPr lang="cs-CZ" sz="2800" dirty="0">
                <a:latin typeface="Cambria" pitchFamily="18" charset="0"/>
              </a:rPr>
              <a:t>vyjádření práva na </a:t>
            </a:r>
            <a:r>
              <a:rPr lang="cs-CZ" sz="2800" dirty="0" smtClean="0">
                <a:latin typeface="Cambria" pitchFamily="18" charset="0"/>
              </a:rPr>
              <a:t>svébytný </a:t>
            </a:r>
            <a:r>
              <a:rPr lang="cs-CZ" sz="2800" dirty="0">
                <a:latin typeface="Cambria" pitchFamily="18" charset="0"/>
              </a:rPr>
              <a:t>život národní </a:t>
            </a:r>
            <a:r>
              <a:rPr lang="cs-CZ" sz="2800" dirty="0" smtClean="0">
                <a:latin typeface="Cambria" pitchFamily="18" charset="0"/>
              </a:rPr>
              <a:t>jako </a:t>
            </a:r>
            <a:r>
              <a:rPr lang="cs-CZ" sz="2800" dirty="0">
                <a:latin typeface="Cambria" pitchFamily="18" charset="0"/>
              </a:rPr>
              <a:t>nezbytné podmínky dalšího vývoje</a:t>
            </a:r>
          </a:p>
          <a:p>
            <a:pPr lvl="0"/>
            <a:r>
              <a:rPr lang="cs-CZ" sz="2800" dirty="0">
                <a:latin typeface="Cambria" pitchFamily="18" charset="0"/>
              </a:rPr>
              <a:t>přijetí myšlenky společného státu s Čechy slovenskou společností (jaro 1918)</a:t>
            </a:r>
          </a:p>
          <a:p>
            <a:pPr lvl="0"/>
            <a:r>
              <a:rPr lang="cs-CZ" sz="2800" dirty="0">
                <a:latin typeface="Cambria" pitchFamily="18" charset="0"/>
              </a:rPr>
              <a:t>národní přísaha z dubna 1918 přednesená Aloisem Jiráskem</a:t>
            </a:r>
          </a:p>
          <a:p>
            <a:pPr lvl="1"/>
            <a:r>
              <a:rPr lang="cs-CZ" sz="2800" i="1" dirty="0">
                <a:latin typeface="Cambria" pitchFamily="18" charset="0"/>
              </a:rPr>
              <a:t>„Vytrváme, až pozdravíme samostatnost národa.“</a:t>
            </a:r>
            <a:endParaRPr lang="cs-CZ" sz="2800" dirty="0">
              <a:latin typeface="Cambria" pitchFamily="18" charset="0"/>
            </a:endParaRPr>
          </a:p>
          <a:p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9258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4032448" cy="570384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Každodenní život</a:t>
            </a:r>
            <a:endParaRPr lang="cs-CZ" sz="3500" dirty="0">
              <a:latin typeface="Cambria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3646" y="90713"/>
            <a:ext cx="4790030" cy="31942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0446" y="3603285"/>
            <a:ext cx="4612033" cy="30407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11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51520" y="2348880"/>
            <a:ext cx="3816424" cy="3024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2339752" y="5109249"/>
            <a:ext cx="2135585" cy="43204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výroba munice</a:t>
            </a:r>
            <a:endParaRPr lang="cs-CZ" sz="1900" b="1" dirty="0">
              <a:latin typeface="Cambria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04248" y="2780928"/>
            <a:ext cx="1913779" cy="6837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děti čekající na polévku </a:t>
            </a:r>
            <a:endParaRPr lang="cs-CZ" sz="19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5163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3888432" cy="576064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Vojenské vzpoury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0845" y="980728"/>
            <a:ext cx="8640960" cy="1224136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sz="2900" dirty="0" smtClean="0">
                <a:latin typeface="Cambria" pitchFamily="18" charset="0"/>
              </a:rPr>
              <a:t>neochota vojáků dále umírat za Rakousko-Uhersko</a:t>
            </a:r>
          </a:p>
          <a:p>
            <a:pPr lvl="1"/>
            <a:r>
              <a:rPr lang="cs-CZ" sz="2900" dirty="0" smtClean="0">
                <a:latin typeface="Cambria" pitchFamily="18" charset="0"/>
              </a:rPr>
              <a:t>vzpoury krutě potlačeny</a:t>
            </a:r>
          </a:p>
          <a:p>
            <a:pPr lvl="0"/>
            <a:r>
              <a:rPr lang="cs-CZ" sz="2900" dirty="0" smtClean="0">
                <a:latin typeface="Cambria" pitchFamily="18" charset="0"/>
              </a:rPr>
              <a:t>vzpoura námořníků v </a:t>
            </a:r>
            <a:r>
              <a:rPr lang="cs-CZ" sz="2900" b="1" dirty="0" smtClean="0">
                <a:latin typeface="Cambria" pitchFamily="18" charset="0"/>
              </a:rPr>
              <a:t>boce (zátoce) Kotorské </a:t>
            </a:r>
            <a:r>
              <a:rPr lang="cs-CZ" sz="2900" i="1" dirty="0" smtClean="0">
                <a:latin typeface="Cambria" pitchFamily="18" charset="0"/>
              </a:rPr>
              <a:t>(únor 1918)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7" y="2420888"/>
            <a:ext cx="5544617" cy="432048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2420888"/>
            <a:ext cx="5210944" cy="432048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387327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271669" y="332656"/>
            <a:ext cx="8640960" cy="648072"/>
          </a:xfrm>
          <a:prstGeom prst="rect">
            <a:avLst/>
          </a:prstGeom>
        </p:spPr>
        <p:txBody>
          <a:bodyPr>
            <a:normAutofit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cs-CZ" sz="2800" dirty="0" smtClean="0">
                <a:latin typeface="Cambria" pitchFamily="18" charset="0"/>
              </a:rPr>
              <a:t>vzpoura pěšího pluku v Rumburku (květen 1918)</a:t>
            </a:r>
            <a:endParaRPr lang="cs-CZ" sz="2400" dirty="0" smtClean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197" y="2852936"/>
            <a:ext cx="5292803" cy="382790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264"/>
          <a:stretch/>
        </p:blipFill>
        <p:spPr>
          <a:xfrm>
            <a:off x="39439" y="1340768"/>
            <a:ext cx="4748585" cy="50947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6732239" y="2437410"/>
            <a:ext cx="2024809" cy="70355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poprava vůdců vzpoury </a:t>
            </a:r>
            <a:endParaRPr lang="cs-CZ" sz="1900" b="1" dirty="0">
              <a:latin typeface="Cambria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827584" y="5889325"/>
            <a:ext cx="2376264" cy="79152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b="1" dirty="0" smtClean="0">
                <a:latin typeface="Cambria" pitchFamily="18" charset="0"/>
              </a:rPr>
              <a:t>památník vzpoury</a:t>
            </a:r>
          </a:p>
          <a:p>
            <a:pPr algn="ctr"/>
            <a:r>
              <a:rPr lang="cs-CZ" sz="1900" b="1" dirty="0" smtClean="0">
                <a:latin typeface="Cambria" pitchFamily="18" charset="0"/>
              </a:rPr>
              <a:t>V Rumburku </a:t>
            </a:r>
            <a:endParaRPr lang="cs-CZ" sz="19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0894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9992" y="3140968"/>
            <a:ext cx="8124013" cy="194421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	Co bylo obsahem Manifestu českých spisovatelů a 	Tříkrálové deklarace?</a:t>
            </a:r>
          </a:p>
          <a:p>
            <a:r>
              <a:rPr lang="cs-CZ" sz="2400" dirty="0" smtClean="0">
                <a:latin typeface="Cambria" pitchFamily="18" charset="0"/>
              </a:rPr>
              <a:t>2.</a:t>
            </a:r>
            <a:r>
              <a:rPr lang="cs-CZ" sz="2400" dirty="0" smtClean="0">
                <a:latin typeface="Cambria" pitchFamily="18" charset="0"/>
              </a:rPr>
              <a:t>	K jakým projevům nespokojenosti českých vojáků 	došlo v závěru války?</a:t>
            </a:r>
          </a:p>
        </p:txBody>
      </p:sp>
    </p:spTree>
    <p:extLst>
      <p:ext uri="{BB962C8B-B14F-4D97-AF65-F5344CB8AC3E}">
        <p14:creationId xmlns:p14="http://schemas.microsoft.com/office/powerpoint/2010/main" val="54362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2656"/>
            <a:ext cx="8424936" cy="65864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Cambria" pitchFamily="18" charset="0"/>
              </a:rPr>
              <a:t>Text: Mgr. František Šturma</a:t>
            </a:r>
          </a:p>
          <a:p>
            <a:endParaRPr lang="cs-CZ" sz="2400" dirty="0">
              <a:latin typeface="Cambria" pitchFamily="18" charset="0"/>
            </a:endParaRPr>
          </a:p>
          <a:p>
            <a:r>
              <a:rPr lang="cs-CZ" sz="2400" dirty="0" smtClean="0">
                <a:latin typeface="Cambria" pitchFamily="18" charset="0"/>
              </a:rPr>
              <a:t>Použité obrázky</a:t>
            </a:r>
            <a:r>
              <a:rPr lang="cs-CZ" sz="2400" dirty="0" smtClean="0">
                <a:latin typeface="Cambria" pitchFamily="18" charset="0"/>
              </a:rPr>
              <a:t>: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Soubor:Fronta_hladových_dětí_čekajících_na_polévku_1_WW.jpg.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2011-10-25].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http://cs.wikipedia.org/wiki/Soubor:Fronta_hladových_dětí_čekajících_na_polévku_1_WW.jpg&gt;.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Soubor:Mladiství_dělníci_v_továrně_na_střelivo_1_WW.jpg.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2011-10-25].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http://cs.wikipedia.org/wiki/Soubor:Mladiství_dělníci_v_továrně_na_střelivo_1_WW.jpg&gt;.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Soubor:Boka3.JPG.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2011-10-25]. Dostupné z WWW: &lt;http://cs.wikipedia.org/wiki/Soubor:Boka3.JPG&gt;.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Soubor:Vzpoura_námořníků_v_Boce_Kotorské.jpg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2011-10-25].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</a:t>
            </a:r>
            <a:r>
              <a:rPr lang="cs-CZ" sz="1400" dirty="0" err="1">
                <a:latin typeface="Cambria" pitchFamily="18" charset="0"/>
              </a:rPr>
              <a:t>Soubor:Vzpoura_námořníků_v_Boce_Kotorské.jpg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Soubor:Poprava_vůdců_rumburské_vzpoury_1918.jpg.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2011-10-25].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http://commons.wikimedia.org/wiki/File:Poprava_vůdců_rumburské_vzpoury_1918.jpg&gt;.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Soubor:Rumburk_1_-_pamatnik_Rumburske_vzpoury.jpg.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2011-10-25]. Dostupné z WWW: &lt; http://cs.wikipedia.org/wiki/Soubor:Rumburk_1_-_pamatnik_Rumburske_vzpoury.jpg&gt;.</a:t>
            </a:r>
          </a:p>
          <a:p>
            <a:endParaRPr lang="cs-CZ" sz="1400" dirty="0" smtClean="0">
              <a:latin typeface="Cambria" pitchFamily="18" charset="0"/>
            </a:endParaRPr>
          </a:p>
          <a:p>
            <a:endParaRPr lang="cs-CZ" sz="1400" dirty="0" smtClean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5903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521" y="5033428"/>
            <a:ext cx="5718175" cy="1099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764579" y="6276031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3657654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372</TotalTime>
  <Words>300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Deluxe</vt:lpstr>
      <vt:lpstr>České země za 1. světové války II </vt:lpstr>
      <vt:lpstr>Prezentace aplikace PowerPoint</vt:lpstr>
      <vt:lpstr>Požadavky samostatnosti</vt:lpstr>
      <vt:lpstr>Každodenní život</vt:lpstr>
      <vt:lpstr>Vojenské vzpoury</vt:lpstr>
      <vt:lpstr>Prezentace aplikace PowerPoint</vt:lpstr>
      <vt:lpstr>Otázky a úkoly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Češi a Slováci za  1. světové války</dc:title>
  <dc:creator>Kyli</dc:creator>
  <cp:lastModifiedBy>Kyli</cp:lastModifiedBy>
  <cp:revision>41</cp:revision>
  <dcterms:modified xsi:type="dcterms:W3CDTF">2012-01-21T19:34:14Z</dcterms:modified>
</cp:coreProperties>
</file>