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80" r:id="rId2"/>
    <p:sldId id="281" r:id="rId3"/>
    <p:sldId id="267" r:id="rId4"/>
    <p:sldId id="274" r:id="rId5"/>
    <p:sldId id="269" r:id="rId6"/>
    <p:sldId id="270" r:id="rId7"/>
    <p:sldId id="271" r:id="rId8"/>
    <p:sldId id="275" r:id="rId9"/>
    <p:sldId id="278" r:id="rId10"/>
    <p:sldId id="263" r:id="rId11"/>
    <p:sldId id="279" r:id="rId12"/>
    <p:sldId id="258" r:id="rId13"/>
    <p:sldId id="265" r:id="rId14"/>
    <p:sldId id="282" r:id="rId15"/>
    <p:sldId id="283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microsoft.com/office/2007/relationships/hdphoto" Target="../media/hdphoto6.wdp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gif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3.wdp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13" Type="http://schemas.microsoft.com/office/2007/relationships/hdphoto" Target="../media/hdphoto19.wdp"/><Relationship Id="rId3" Type="http://schemas.microsoft.com/office/2007/relationships/hdphoto" Target="../media/hdphoto14.wdp"/><Relationship Id="rId7" Type="http://schemas.microsoft.com/office/2007/relationships/hdphoto" Target="../media/hdphoto16.wdp"/><Relationship Id="rId12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microsoft.com/office/2007/relationships/hdphoto" Target="../media/hdphoto18.wdp"/><Relationship Id="rId5" Type="http://schemas.microsoft.com/office/2007/relationships/hdphoto" Target="../media/hdphoto15.wdp"/><Relationship Id="rId10" Type="http://schemas.openxmlformats.org/officeDocument/2006/relationships/image" Target="../media/image20.jpeg"/><Relationship Id="rId4" Type="http://schemas.openxmlformats.org/officeDocument/2006/relationships/image" Target="../media/image17.jpeg"/><Relationship Id="rId9" Type="http://schemas.microsoft.com/office/2007/relationships/hdphoto" Target="../media/hdphoto17.wdp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79253" y="373306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" pitchFamily="18" charset="0"/>
              </a:rPr>
              <a:t>VY_32_INOVACE_006_Vznik Československa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403648" y="1772816"/>
            <a:ext cx="6624736" cy="864096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Cambria" pitchFamily="18" charset="0"/>
              </a:rPr>
              <a:t>Vznik Československa</a:t>
            </a:r>
            <a:endParaRPr lang="cs-CZ" sz="4000" dirty="0">
              <a:solidFill>
                <a:schemeClr val="tx1"/>
              </a:solidFill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531074" y="3068960"/>
            <a:ext cx="3989983" cy="93610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Cambria" pitchFamily="18" charset="0"/>
              </a:rPr>
              <a:t>Základní škola Čelákovice</a:t>
            </a:r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050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700808"/>
            <a:ext cx="8496945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latin typeface="Cambria" pitchFamily="18" charset="0"/>
              </a:rPr>
              <a:t>Autor</a:t>
            </a:r>
            <a:r>
              <a:rPr lang="cs-CZ" sz="1600" dirty="0">
                <a:latin typeface="Cambria" pitchFamily="18" charset="0"/>
              </a:rPr>
              <a:t>:  </a:t>
            </a:r>
            <a:r>
              <a:rPr lang="cs-CZ" sz="1600" dirty="0" smtClean="0"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latin typeface="Cambria" pitchFamily="18" charset="0"/>
              </a:rPr>
              <a:t>Vytvořeno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4. 11. 2011</a:t>
            </a:r>
          </a:p>
          <a:p>
            <a:r>
              <a:rPr lang="cs-CZ" sz="1600" b="1" dirty="0">
                <a:latin typeface="Cambria" pitchFamily="18" charset="0"/>
              </a:rPr>
              <a:t>Stupeň a typ vzdělávání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II</a:t>
            </a:r>
            <a:r>
              <a:rPr lang="cs-CZ" sz="1600" dirty="0">
                <a:latin typeface="Cambria" pitchFamily="18" charset="0"/>
              </a:rPr>
              <a:t>. </a:t>
            </a:r>
            <a:r>
              <a:rPr lang="cs-CZ" sz="1600" smtClean="0">
                <a:latin typeface="Cambria" pitchFamily="18" charset="0"/>
              </a:rPr>
              <a:t>stupeň </a:t>
            </a:r>
            <a:r>
              <a:rPr lang="cs-CZ" sz="1600" dirty="0" smtClean="0">
                <a:latin typeface="Cambria" pitchFamily="18" charset="0"/>
              </a:rPr>
              <a:t>ZŠ – 9. ročník</a:t>
            </a:r>
            <a:endParaRPr lang="cs-CZ" sz="1600" dirty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Vzdělávací oblast: </a:t>
            </a:r>
            <a:r>
              <a:rPr lang="cs-CZ" sz="1600" dirty="0" smtClean="0"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latin typeface="Cambria" pitchFamily="18" charset="0"/>
              </a:rPr>
              <a:t>Vzdělávací obor: </a:t>
            </a:r>
            <a:r>
              <a:rPr lang="cs-CZ" sz="1600" dirty="0" smtClean="0"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latin typeface="Cambria" pitchFamily="18" charset="0"/>
              </a:rPr>
              <a:t>Téma</a:t>
            </a:r>
            <a:r>
              <a:rPr lang="cs-CZ" sz="1600" b="1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Vznik Československa</a:t>
            </a:r>
          </a:p>
          <a:p>
            <a:endParaRPr lang="cs-CZ" sz="1600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Anotace:</a:t>
            </a:r>
            <a:r>
              <a:rPr lang="cs-CZ" sz="1600" dirty="0" smtClean="0">
                <a:latin typeface="Cambria" pitchFamily="18" charset="0"/>
              </a:rPr>
              <a:t>  Prezentace přibližuje  události vedoucí  ke vzniku samostatného československého státu – bojovou činnost čs. legií, práci čs. zahraničního i domácího odboje, situaci v českých zemích krátce před koncem války, vyhlášení ČSR 28. října 1918.</a:t>
            </a:r>
            <a:endParaRPr lang="cs-CZ" sz="1600" b="1" dirty="0" smtClean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Druh učebního materiálu</a:t>
            </a:r>
            <a:r>
              <a:rPr lang="cs-CZ" sz="1600" dirty="0" smtClean="0">
                <a:latin typeface="Cambria" pitchFamily="18" charset="0"/>
              </a:rPr>
              <a:t>: prezentace</a:t>
            </a:r>
          </a:p>
          <a:p>
            <a:endParaRPr lang="cs-CZ" sz="1600" dirty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Očekávaný výstup</a:t>
            </a:r>
            <a:r>
              <a:rPr lang="cs-CZ" sz="1600" dirty="0" smtClean="0">
                <a:latin typeface="Cambria" pitchFamily="18" charset="0"/>
              </a:rPr>
              <a:t>:  Žáci porozumí významu činnosti čs. legií pro vznik budoucího státu. Charakterizují činnost našeho zahraničního a domácího odboje.  Vysvětlí okolnosti vyhlášení samostatného státu 28. října 1918.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Cambria" pitchFamily="18" charset="0"/>
              </a:rPr>
              <a:t>Vznik Československa</a:t>
            </a:r>
            <a:endParaRPr lang="cs-CZ" sz="28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270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6054" y="1268760"/>
            <a:ext cx="3903933" cy="45800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251519" y="260648"/>
            <a:ext cx="4680520" cy="663352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sz="4800" b="1" kern="1200">
                <a:ln w="500">
                  <a:solidFill>
                    <a:schemeClr val="tx2">
                      <a:shade val="20000"/>
                      <a:satMod val="350000"/>
                    </a:schemeClr>
                  </a:solidFill>
                </a:ln>
                <a:solidFill>
                  <a:schemeClr val="tx2">
                    <a:tint val="100000"/>
                    <a:satMod val="250000"/>
                  </a:schemeClr>
                </a:solidFill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500" dirty="0" smtClean="0">
                <a:latin typeface="Cambria" pitchFamily="18" charset="0"/>
              </a:rPr>
              <a:t>Československé legie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19" y="1052736"/>
            <a:ext cx="4824535" cy="5328592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sz="3100" dirty="0">
                <a:latin typeface="Cambria" pitchFamily="18" charset="0"/>
              </a:rPr>
              <a:t>jednotky našeho zahraničního vojska z řad přeběhlíků a v cizině žijících krajanů</a:t>
            </a:r>
          </a:p>
          <a:p>
            <a:pPr lvl="0"/>
            <a:r>
              <a:rPr lang="cs-CZ" sz="3100" dirty="0">
                <a:latin typeface="Cambria" pitchFamily="18" charset="0"/>
              </a:rPr>
              <a:t>působení na francouzské, italské a hlavně ruské frontě</a:t>
            </a:r>
          </a:p>
          <a:p>
            <a:pPr lvl="0"/>
            <a:r>
              <a:rPr lang="cs-CZ" sz="3100" dirty="0" smtClean="0">
                <a:latin typeface="Cambria" pitchFamily="18" charset="0"/>
              </a:rPr>
              <a:t>konkrétní </a:t>
            </a:r>
            <a:r>
              <a:rPr lang="cs-CZ" sz="3100" dirty="0">
                <a:latin typeface="Cambria" pitchFamily="18" charset="0"/>
              </a:rPr>
              <a:t>výraz touhy po samostatnosti a ochoty se pro ni </a:t>
            </a:r>
            <a:r>
              <a:rPr lang="cs-CZ" sz="3100" dirty="0" smtClean="0">
                <a:latin typeface="Cambria" pitchFamily="18" charset="0"/>
              </a:rPr>
              <a:t>obětovat</a:t>
            </a:r>
          </a:p>
          <a:p>
            <a:pPr marL="0" lvl="0" indent="0">
              <a:buNone/>
            </a:pPr>
            <a:endParaRPr lang="cs-CZ" sz="3100" dirty="0">
              <a:latin typeface="Cambria" pitchFamily="18" charset="0"/>
            </a:endParaRPr>
          </a:p>
          <a:p>
            <a:pPr lvl="0"/>
            <a:r>
              <a:rPr lang="cs-CZ" sz="3100" b="1" dirty="0">
                <a:latin typeface="Cambria" pitchFamily="18" charset="0"/>
              </a:rPr>
              <a:t>legie ve Francii </a:t>
            </a:r>
            <a:endParaRPr lang="cs-CZ" sz="3100" b="1" dirty="0" smtClean="0">
              <a:latin typeface="Cambria" pitchFamily="18" charset="0"/>
            </a:endParaRPr>
          </a:p>
          <a:p>
            <a:pPr lvl="1"/>
            <a:r>
              <a:rPr lang="cs-CZ" sz="2800" dirty="0" smtClean="0">
                <a:latin typeface="Cambria" pitchFamily="18" charset="0"/>
              </a:rPr>
              <a:t>asi </a:t>
            </a:r>
            <a:r>
              <a:rPr lang="cs-CZ" sz="2800" dirty="0">
                <a:latin typeface="Cambria" pitchFamily="18" charset="0"/>
              </a:rPr>
              <a:t>10 000 </a:t>
            </a:r>
            <a:r>
              <a:rPr lang="cs-CZ" sz="2800" dirty="0" smtClean="0">
                <a:latin typeface="Cambria" pitchFamily="18" charset="0"/>
              </a:rPr>
              <a:t>mužů</a:t>
            </a:r>
            <a:endParaRPr lang="cs-CZ" sz="2800" dirty="0">
              <a:latin typeface="Cambria" pitchFamily="18" charset="0"/>
            </a:endParaRPr>
          </a:p>
          <a:p>
            <a:pPr lvl="1"/>
            <a:r>
              <a:rPr lang="cs-CZ" sz="3000" dirty="0">
                <a:latin typeface="Cambria" pitchFamily="18" charset="0"/>
              </a:rPr>
              <a:t>bitvy u Terronu, Chemin des Dames a Arrasu</a:t>
            </a:r>
          </a:p>
          <a:p>
            <a:pPr lvl="0"/>
            <a:r>
              <a:rPr lang="cs-CZ" sz="3100" b="1" dirty="0">
                <a:latin typeface="Cambria" pitchFamily="18" charset="0"/>
              </a:rPr>
              <a:t>legie v Itálii </a:t>
            </a:r>
            <a:endParaRPr lang="cs-CZ" sz="3100" b="1" dirty="0" smtClean="0">
              <a:latin typeface="Cambria" pitchFamily="18" charset="0"/>
            </a:endParaRPr>
          </a:p>
          <a:p>
            <a:pPr lvl="1"/>
            <a:r>
              <a:rPr lang="cs-CZ" sz="2800" dirty="0" smtClean="0">
                <a:latin typeface="Cambria" pitchFamily="18" charset="0"/>
              </a:rPr>
              <a:t>asi </a:t>
            </a:r>
            <a:r>
              <a:rPr lang="cs-CZ" sz="2800" dirty="0">
                <a:latin typeface="Cambria" pitchFamily="18" charset="0"/>
              </a:rPr>
              <a:t>20 000 </a:t>
            </a:r>
            <a:r>
              <a:rPr lang="cs-CZ" sz="2800" dirty="0" smtClean="0">
                <a:latin typeface="Cambria" pitchFamily="18" charset="0"/>
              </a:rPr>
              <a:t>vojáků</a:t>
            </a:r>
            <a:endParaRPr lang="cs-CZ" sz="2800" dirty="0">
              <a:latin typeface="Cambria" pitchFamily="18" charset="0"/>
            </a:endParaRPr>
          </a:p>
          <a:p>
            <a:pPr lvl="1"/>
            <a:r>
              <a:rPr lang="cs-CZ" sz="3000" dirty="0">
                <a:latin typeface="Cambria" pitchFamily="18" charset="0"/>
              </a:rPr>
              <a:t>bitva u Doss Altu</a:t>
            </a:r>
          </a:p>
          <a:p>
            <a:endParaRPr lang="cs-CZ" dirty="0">
              <a:latin typeface="Cambria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96766" y="764704"/>
            <a:ext cx="1944217" cy="51318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Čs. legionáři</a:t>
            </a:r>
            <a:endParaRPr lang="cs-CZ" sz="2000" b="1" dirty="0">
              <a:latin typeface="Cambria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932039" y="5919575"/>
            <a:ext cx="1080121" cy="46175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Rusko</a:t>
            </a:r>
            <a:endParaRPr lang="cs-CZ" sz="2000" b="1" dirty="0">
              <a:latin typeface="Cambria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372200" y="5937740"/>
            <a:ext cx="1080121" cy="46175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Itálie</a:t>
            </a:r>
            <a:endParaRPr lang="cs-CZ" sz="2000" b="1" dirty="0">
              <a:latin typeface="Cambria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740351" y="5919575"/>
            <a:ext cx="1239635" cy="46175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Francie</a:t>
            </a:r>
            <a:endParaRPr lang="cs-CZ" sz="20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067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251519" y="1052736"/>
            <a:ext cx="8424937" cy="5328592"/>
          </a:xfrm>
          <a:prstGeom prst="rect">
            <a:avLst/>
          </a:prstGeom>
        </p:spPr>
        <p:txBody>
          <a:bodyPr>
            <a:normAutofit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>
              <a:latin typeface="Cambria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251518" y="116632"/>
            <a:ext cx="6336705" cy="663352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sz="4800" b="1" kern="1200">
                <a:ln w="500">
                  <a:solidFill>
                    <a:schemeClr val="tx2">
                      <a:shade val="20000"/>
                      <a:satMod val="350000"/>
                    </a:schemeClr>
                  </a:solidFill>
                </a:ln>
                <a:solidFill>
                  <a:schemeClr val="tx2">
                    <a:tint val="100000"/>
                    <a:satMod val="250000"/>
                  </a:schemeClr>
                </a:solidFill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500" dirty="0" smtClean="0">
                <a:latin typeface="Cambria" pitchFamily="18" charset="0"/>
              </a:rPr>
              <a:t>Československé legie v Rusku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19" y="787691"/>
            <a:ext cx="8640961" cy="1584176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sz="2600" dirty="0" smtClean="0">
                <a:latin typeface="Cambria" pitchFamily="18" charset="0"/>
              </a:rPr>
              <a:t>vytvoření </a:t>
            </a:r>
            <a:r>
              <a:rPr lang="cs-CZ" sz="2600" b="1" dirty="0">
                <a:latin typeface="Cambria" pitchFamily="18" charset="0"/>
              </a:rPr>
              <a:t>České družiny</a:t>
            </a:r>
            <a:r>
              <a:rPr lang="cs-CZ" sz="2600" dirty="0">
                <a:latin typeface="Cambria" pitchFamily="18" charset="0"/>
              </a:rPr>
              <a:t> z řad našich krajanů v </a:t>
            </a:r>
            <a:r>
              <a:rPr lang="cs-CZ" sz="2600" dirty="0" smtClean="0">
                <a:latin typeface="Cambria" pitchFamily="18" charset="0"/>
              </a:rPr>
              <a:t>Rusku  (1914)</a:t>
            </a:r>
            <a:endParaRPr lang="cs-CZ" sz="2600" dirty="0">
              <a:latin typeface="Cambria" pitchFamily="18" charset="0"/>
            </a:endParaRPr>
          </a:p>
          <a:p>
            <a:pPr lvl="0"/>
            <a:r>
              <a:rPr lang="cs-CZ" sz="2600" dirty="0">
                <a:latin typeface="Cambria" pitchFamily="18" charset="0"/>
              </a:rPr>
              <a:t>zformování vlastních legií po Únorové revoluci</a:t>
            </a:r>
          </a:p>
          <a:p>
            <a:pPr lvl="1"/>
            <a:r>
              <a:rPr lang="cs-CZ" sz="2500" dirty="0">
                <a:latin typeface="Cambria" pitchFamily="18" charset="0"/>
              </a:rPr>
              <a:t>rychlý početní růst až na 100 000 příslušníků</a:t>
            </a:r>
          </a:p>
          <a:p>
            <a:pPr lvl="1"/>
            <a:r>
              <a:rPr lang="cs-CZ" sz="2500" dirty="0">
                <a:latin typeface="Cambria" pitchFamily="18" charset="0"/>
              </a:rPr>
              <a:t>první bojové vystoupení </a:t>
            </a:r>
            <a:r>
              <a:rPr lang="cs-CZ" sz="2500" dirty="0" smtClean="0">
                <a:latin typeface="Cambria" pitchFamily="18" charset="0"/>
              </a:rPr>
              <a:t>u </a:t>
            </a:r>
            <a:r>
              <a:rPr lang="cs-CZ" sz="2500" dirty="0">
                <a:latin typeface="Cambria" pitchFamily="18" charset="0"/>
              </a:rPr>
              <a:t>Zborova 2. července </a:t>
            </a:r>
            <a:r>
              <a:rPr lang="cs-CZ" sz="2500" dirty="0" smtClean="0">
                <a:latin typeface="Cambria" pitchFamily="18" charset="0"/>
              </a:rPr>
              <a:t>1917</a:t>
            </a:r>
            <a:endParaRPr lang="cs-CZ" sz="2500" dirty="0">
              <a:latin typeface="Cambria" pitchFamily="18" charset="0"/>
            </a:endParaRPr>
          </a:p>
          <a:p>
            <a:endParaRPr lang="cs-CZ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54330" y="2378561"/>
            <a:ext cx="4633693" cy="3786743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sz="2600" dirty="0" smtClean="0">
                <a:latin typeface="Cambria" pitchFamily="18" charset="0"/>
              </a:rPr>
              <a:t>situace </a:t>
            </a:r>
            <a:r>
              <a:rPr lang="cs-CZ" sz="2600" dirty="0">
                <a:latin typeface="Cambria" pitchFamily="18" charset="0"/>
              </a:rPr>
              <a:t>legií po Říjnové revoluci</a:t>
            </a:r>
          </a:p>
          <a:p>
            <a:pPr lvl="1"/>
            <a:r>
              <a:rPr lang="cs-CZ" sz="2500" dirty="0">
                <a:latin typeface="Cambria" pitchFamily="18" charset="0"/>
              </a:rPr>
              <a:t>snaha </a:t>
            </a:r>
            <a:r>
              <a:rPr lang="cs-CZ" sz="2500" dirty="0" smtClean="0">
                <a:latin typeface="Cambria" pitchFamily="18" charset="0"/>
              </a:rPr>
              <a:t>o přesun do Francie</a:t>
            </a:r>
            <a:endParaRPr lang="cs-CZ" sz="2500" dirty="0">
              <a:latin typeface="Cambria" pitchFamily="18" charset="0"/>
            </a:endParaRPr>
          </a:p>
          <a:p>
            <a:pPr lvl="1"/>
            <a:r>
              <a:rPr lang="cs-CZ" sz="2500" dirty="0" smtClean="0">
                <a:latin typeface="Cambria" pitchFamily="18" charset="0"/>
              </a:rPr>
              <a:t>po tzv. </a:t>
            </a:r>
            <a:r>
              <a:rPr lang="cs-CZ" sz="2500" b="1" dirty="0" smtClean="0">
                <a:latin typeface="Cambria" pitchFamily="18" charset="0"/>
              </a:rPr>
              <a:t>čeljabinském incidentu </a:t>
            </a:r>
            <a:r>
              <a:rPr lang="cs-CZ" sz="2500" dirty="0">
                <a:latin typeface="Cambria" pitchFamily="18" charset="0"/>
              </a:rPr>
              <a:t>(bolševický pokus legie odzbrojit) ovládnutí území kolem sibiřské magistrály a zapojení </a:t>
            </a:r>
            <a:r>
              <a:rPr lang="cs-CZ" sz="2500" dirty="0" smtClean="0">
                <a:latin typeface="Cambria" pitchFamily="18" charset="0"/>
              </a:rPr>
              <a:t>do </a:t>
            </a:r>
            <a:r>
              <a:rPr lang="cs-CZ" sz="2500" dirty="0">
                <a:latin typeface="Cambria" pitchFamily="18" charset="0"/>
              </a:rPr>
              <a:t>občanské války</a:t>
            </a:r>
          </a:p>
          <a:p>
            <a:pPr lvl="1"/>
            <a:r>
              <a:rPr lang="cs-CZ" sz="2500" dirty="0" smtClean="0">
                <a:latin typeface="Cambria" pitchFamily="18" charset="0"/>
              </a:rPr>
              <a:t>návrat </a:t>
            </a:r>
            <a:r>
              <a:rPr lang="cs-CZ" sz="2500" dirty="0">
                <a:latin typeface="Cambria" pitchFamily="18" charset="0"/>
              </a:rPr>
              <a:t>do samostatného Československa v roce 1920</a:t>
            </a:r>
          </a:p>
          <a:p>
            <a:endParaRPr lang="cs-CZ" dirty="0">
              <a:latin typeface="Cambria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9" y="2636912"/>
            <a:ext cx="4572001" cy="41044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Zaoblený obdélník 10"/>
          <p:cNvSpPr/>
          <p:nvPr/>
        </p:nvSpPr>
        <p:spPr>
          <a:xfrm>
            <a:off x="3671336" y="6012160"/>
            <a:ext cx="2232248" cy="72920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ve zborovských zákopech</a:t>
            </a:r>
            <a:endParaRPr lang="cs-CZ" sz="20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21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3816424" cy="663352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Zahraniční odboj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2500" dirty="0">
                <a:latin typeface="Cambria" pitchFamily="18" charset="0"/>
              </a:rPr>
              <a:t>odchod </a:t>
            </a:r>
            <a:r>
              <a:rPr lang="cs-CZ" sz="2500" b="1" dirty="0">
                <a:latin typeface="Cambria" pitchFamily="18" charset="0"/>
              </a:rPr>
              <a:t>T. G. Masaryka </a:t>
            </a:r>
            <a:r>
              <a:rPr lang="cs-CZ" sz="2500" dirty="0">
                <a:latin typeface="Cambria" pitchFamily="18" charset="0"/>
              </a:rPr>
              <a:t>do zahraničí </a:t>
            </a:r>
            <a:r>
              <a:rPr lang="cs-CZ" sz="2500" dirty="0" smtClean="0">
                <a:latin typeface="Cambria" pitchFamily="18" charset="0"/>
              </a:rPr>
              <a:t>(konec roku 1914)</a:t>
            </a:r>
          </a:p>
          <a:p>
            <a:pPr lvl="1"/>
            <a:r>
              <a:rPr lang="cs-CZ" sz="2500" dirty="0" smtClean="0">
                <a:latin typeface="Cambria" pitchFamily="18" charset="0"/>
              </a:rPr>
              <a:t>Švýcarsko</a:t>
            </a:r>
            <a:r>
              <a:rPr lang="cs-CZ" sz="2500" dirty="0">
                <a:latin typeface="Cambria" pitchFamily="18" charset="0"/>
              </a:rPr>
              <a:t>, Francie </a:t>
            </a:r>
          </a:p>
          <a:p>
            <a:pPr lvl="1"/>
            <a:r>
              <a:rPr lang="cs-CZ" sz="2500" dirty="0">
                <a:latin typeface="Cambria" pitchFamily="18" charset="0"/>
              </a:rPr>
              <a:t>zahájení akce k osamostatnění českých </a:t>
            </a:r>
            <a:r>
              <a:rPr lang="cs-CZ" sz="2500" dirty="0" smtClean="0">
                <a:latin typeface="Cambria" pitchFamily="18" charset="0"/>
              </a:rPr>
              <a:t>zemí</a:t>
            </a:r>
          </a:p>
          <a:p>
            <a:pPr marL="356616" lvl="1" indent="0">
              <a:buNone/>
            </a:pPr>
            <a:endParaRPr lang="cs-CZ" sz="2500" dirty="0">
              <a:latin typeface="Cambria" pitchFamily="18" charset="0"/>
            </a:endParaRPr>
          </a:p>
          <a:p>
            <a:pPr lvl="0"/>
            <a:r>
              <a:rPr lang="cs-CZ" sz="2500" dirty="0" smtClean="0">
                <a:latin typeface="Cambria" pitchFamily="18" charset="0"/>
              </a:rPr>
              <a:t>emigrace </a:t>
            </a:r>
            <a:r>
              <a:rPr lang="cs-CZ" sz="2500" b="1" dirty="0">
                <a:latin typeface="Cambria" pitchFamily="18" charset="0"/>
              </a:rPr>
              <a:t>E. Beneše </a:t>
            </a:r>
            <a:r>
              <a:rPr lang="cs-CZ" sz="2500" dirty="0">
                <a:latin typeface="Cambria" pitchFamily="18" charset="0"/>
              </a:rPr>
              <a:t>(září 1915)</a:t>
            </a:r>
          </a:p>
          <a:p>
            <a:pPr lvl="1"/>
            <a:r>
              <a:rPr lang="cs-CZ" sz="2500" dirty="0">
                <a:latin typeface="Cambria" pitchFamily="18" charset="0"/>
              </a:rPr>
              <a:t>začátek zahraniční spolupráce s T. G. Masarykem </a:t>
            </a:r>
            <a:endParaRPr lang="cs-CZ" sz="2500" dirty="0" smtClean="0">
              <a:latin typeface="Cambria" pitchFamily="18" charset="0"/>
            </a:endParaRPr>
          </a:p>
          <a:p>
            <a:pPr marL="356616" lvl="1" indent="0">
              <a:buNone/>
            </a:pPr>
            <a:endParaRPr lang="cs-CZ" sz="2500" dirty="0">
              <a:latin typeface="Cambria" pitchFamily="18" charset="0"/>
            </a:endParaRPr>
          </a:p>
          <a:p>
            <a:pPr lvl="0"/>
            <a:r>
              <a:rPr lang="cs-CZ" sz="2500" dirty="0">
                <a:latin typeface="Cambria" pitchFamily="18" charset="0"/>
              </a:rPr>
              <a:t>zapojení </a:t>
            </a:r>
            <a:r>
              <a:rPr lang="cs-CZ" sz="2500" b="1" dirty="0" smtClean="0">
                <a:latin typeface="Cambria" pitchFamily="18" charset="0"/>
              </a:rPr>
              <a:t>M. R. </a:t>
            </a:r>
            <a:r>
              <a:rPr lang="cs-CZ" sz="2500" b="1" dirty="0">
                <a:latin typeface="Cambria" pitchFamily="18" charset="0"/>
              </a:rPr>
              <a:t>Štefánika </a:t>
            </a:r>
            <a:r>
              <a:rPr lang="cs-CZ" sz="2500" b="1" dirty="0" smtClean="0">
                <a:latin typeface="Cambria" pitchFamily="18" charset="0"/>
              </a:rPr>
              <a:t> </a:t>
            </a:r>
            <a:r>
              <a:rPr lang="cs-CZ" sz="2500" dirty="0">
                <a:latin typeface="Cambria" pitchFamily="18" charset="0"/>
              </a:rPr>
              <a:t>do zahraničního </a:t>
            </a:r>
            <a:r>
              <a:rPr lang="cs-CZ" sz="2500" dirty="0" smtClean="0">
                <a:latin typeface="Cambria" pitchFamily="18" charset="0"/>
              </a:rPr>
              <a:t>odboje</a:t>
            </a:r>
          </a:p>
          <a:p>
            <a:pPr lvl="1"/>
            <a:r>
              <a:rPr lang="cs-CZ" sz="2500" dirty="0" smtClean="0">
                <a:latin typeface="Cambria" pitchFamily="18" charset="0"/>
              </a:rPr>
              <a:t>syn slovenského evangelického kněze, astronom </a:t>
            </a:r>
          </a:p>
          <a:p>
            <a:pPr lvl="1"/>
            <a:r>
              <a:rPr lang="cs-CZ" sz="2500" dirty="0" smtClean="0">
                <a:latin typeface="Cambria" pitchFamily="18" charset="0"/>
              </a:rPr>
              <a:t>na </a:t>
            </a:r>
            <a:r>
              <a:rPr lang="cs-CZ" sz="2500" dirty="0">
                <a:latin typeface="Cambria" pitchFamily="18" charset="0"/>
              </a:rPr>
              <a:t>počátku války </a:t>
            </a:r>
            <a:r>
              <a:rPr lang="cs-CZ" sz="2500" dirty="0" smtClean="0">
                <a:latin typeface="Cambria" pitchFamily="18" charset="0"/>
              </a:rPr>
              <a:t>důstojník francouzské </a:t>
            </a:r>
            <a:r>
              <a:rPr lang="cs-CZ" sz="2500" dirty="0">
                <a:latin typeface="Cambria" pitchFamily="18" charset="0"/>
              </a:rPr>
              <a:t>armády</a:t>
            </a:r>
          </a:p>
          <a:p>
            <a:pPr lvl="1"/>
            <a:r>
              <a:rPr lang="cs-CZ" sz="2500" dirty="0" smtClean="0">
                <a:latin typeface="Cambria" pitchFamily="18" charset="0"/>
              </a:rPr>
              <a:t>jako </a:t>
            </a:r>
            <a:r>
              <a:rPr lang="cs-CZ" sz="2500" dirty="0">
                <a:latin typeface="Cambria" pitchFamily="18" charset="0"/>
              </a:rPr>
              <a:t>uznávaný vědec (delší dobu již žil v Paříži) umožnil Masarykovi přístup k předním francouzským politikům</a:t>
            </a:r>
          </a:p>
          <a:p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430465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331136"/>
            <a:ext cx="8435280" cy="2088232"/>
          </a:xfrm>
          <a:prstGeom prst="rect">
            <a:avLst/>
          </a:prstGeom>
        </p:spPr>
        <p:txBody>
          <a:bodyPr>
            <a:normAutofit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500" dirty="0" smtClean="0">
                <a:latin typeface="Cambria" pitchFamily="18" charset="0"/>
              </a:rPr>
              <a:t>vytvoření </a:t>
            </a:r>
            <a:r>
              <a:rPr lang="cs-CZ" sz="2500" b="1" dirty="0" smtClean="0">
                <a:latin typeface="Cambria" pitchFamily="18" charset="0"/>
              </a:rPr>
              <a:t>Československé národní rady </a:t>
            </a:r>
            <a:r>
              <a:rPr lang="cs-CZ" sz="2500" dirty="0" smtClean="0">
                <a:latin typeface="Cambria" pitchFamily="18" charset="0"/>
              </a:rPr>
              <a:t>(únor 1916)</a:t>
            </a:r>
          </a:p>
          <a:p>
            <a:pPr lvl="2"/>
            <a:r>
              <a:rPr lang="cs-CZ" dirty="0" smtClean="0">
                <a:latin typeface="Cambria" pitchFamily="18" charset="0"/>
              </a:rPr>
              <a:t>propagace československé samostatnosti </a:t>
            </a:r>
          </a:p>
          <a:p>
            <a:pPr lvl="2"/>
            <a:r>
              <a:rPr lang="cs-CZ" dirty="0" smtClean="0">
                <a:latin typeface="Cambria" pitchFamily="18" charset="0"/>
              </a:rPr>
              <a:t>získání podpory dohodových mocností</a:t>
            </a:r>
          </a:p>
          <a:p>
            <a:pPr lvl="2"/>
            <a:r>
              <a:rPr lang="cs-CZ" dirty="0" smtClean="0">
                <a:latin typeface="Cambria" pitchFamily="18" charset="0"/>
              </a:rPr>
              <a:t>vytvoření vlastních vojenských jednotek (legií)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5576" y="2224820"/>
            <a:ext cx="3296434" cy="36409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91088" y="2251513"/>
            <a:ext cx="3325327" cy="36199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2123728" y="5806499"/>
            <a:ext cx="4752529" cy="78190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M. R. Štefánik </a:t>
            </a:r>
            <a:r>
              <a:rPr lang="cs-CZ" sz="2000" dirty="0" smtClean="0">
                <a:latin typeface="Cambria" pitchFamily="18" charset="0"/>
              </a:rPr>
              <a:t>a</a:t>
            </a:r>
            <a:r>
              <a:rPr lang="cs-CZ" sz="2000" b="1" dirty="0" smtClean="0">
                <a:latin typeface="Cambria" pitchFamily="18" charset="0"/>
              </a:rPr>
              <a:t> Edvard Beneš</a:t>
            </a:r>
          </a:p>
          <a:p>
            <a:pPr algn="ctr"/>
            <a:r>
              <a:rPr lang="cs-CZ" sz="2000" dirty="0" smtClean="0">
                <a:latin typeface="Cambria" pitchFamily="18" charset="0"/>
              </a:rPr>
              <a:t>(v době, kdy byli studenty T. G. Masaryka)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5155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852937"/>
            <a:ext cx="3456384" cy="38569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aoblený obdélník 7"/>
          <p:cNvSpPr/>
          <p:nvPr/>
        </p:nvSpPr>
        <p:spPr>
          <a:xfrm>
            <a:off x="7084391" y="2420888"/>
            <a:ext cx="1944217" cy="51318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M. R. Štefánik</a:t>
            </a:r>
            <a:endParaRPr lang="cs-CZ" sz="2000" b="1" dirty="0">
              <a:latin typeface="Cambria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264" y="2893504"/>
            <a:ext cx="3323119" cy="3775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Zaoblený obdélník 10"/>
          <p:cNvSpPr/>
          <p:nvPr/>
        </p:nvSpPr>
        <p:spPr>
          <a:xfrm>
            <a:off x="2859933" y="5877272"/>
            <a:ext cx="1944217" cy="51318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E. Beneš</a:t>
            </a:r>
            <a:endParaRPr lang="cs-CZ" sz="2000" b="1" dirty="0">
              <a:latin typeface="Cambria" pitchFamily="18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3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0818"/>
            <a:ext cx="4248472" cy="42322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Zaoblený obdélník 12"/>
          <p:cNvSpPr/>
          <p:nvPr/>
        </p:nvSpPr>
        <p:spPr>
          <a:xfrm>
            <a:off x="1043608" y="877280"/>
            <a:ext cx="1944217" cy="51318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T. G. Masaryk</a:t>
            </a:r>
            <a:endParaRPr lang="cs-CZ" sz="2000" b="1" dirty="0">
              <a:latin typeface="Cambria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72200" y="337675"/>
            <a:ext cx="2304256" cy="917883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ambria" pitchFamily="18" charset="0"/>
              </a:rPr>
              <a:t>Čs. zahraniční odboj</a:t>
            </a:r>
            <a:endParaRPr lang="cs-CZ" sz="24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2028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3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0472" y="116632"/>
            <a:ext cx="3772475" cy="3888432"/>
          </a:xfrm>
          <a:prstGeom prst="rect">
            <a:avLst/>
          </a:prstGeom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331136"/>
            <a:ext cx="4217640" cy="3025856"/>
          </a:xfrm>
          <a:prstGeom prst="rect">
            <a:avLst/>
          </a:prstGeom>
        </p:spPr>
        <p:txBody>
          <a:bodyPr>
            <a:normAutofit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79512" y="331136"/>
            <a:ext cx="5554960" cy="230577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sz="2600" b="1" dirty="0">
                <a:latin typeface="Cambria" pitchFamily="18" charset="0"/>
              </a:rPr>
              <a:t>Pittsburská </a:t>
            </a:r>
            <a:r>
              <a:rPr lang="cs-CZ" sz="2600" b="1" dirty="0" smtClean="0">
                <a:latin typeface="Cambria" pitchFamily="18" charset="0"/>
              </a:rPr>
              <a:t>dohoda</a:t>
            </a:r>
          </a:p>
          <a:p>
            <a:pPr lvl="1"/>
            <a:r>
              <a:rPr lang="cs-CZ" sz="2500" dirty="0" smtClean="0">
                <a:latin typeface="Cambria" pitchFamily="18" charset="0"/>
              </a:rPr>
              <a:t>31. května 1918</a:t>
            </a:r>
            <a:endParaRPr lang="cs-CZ" sz="2500" dirty="0">
              <a:latin typeface="Cambria" pitchFamily="18" charset="0"/>
            </a:endParaRPr>
          </a:p>
          <a:p>
            <a:pPr lvl="1"/>
            <a:r>
              <a:rPr lang="cs-CZ" sz="2500" dirty="0">
                <a:latin typeface="Cambria" pitchFamily="18" charset="0"/>
              </a:rPr>
              <a:t>Masarykova dohoda o společném státu s vedoucími představiteli amerických Slováků</a:t>
            </a:r>
          </a:p>
          <a:p>
            <a:pPr lvl="1"/>
            <a:r>
              <a:rPr lang="cs-CZ" sz="2500" dirty="0">
                <a:latin typeface="Cambria" pitchFamily="18" charset="0"/>
              </a:rPr>
              <a:t>příslib slovenské autonomie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734460" y="4521919"/>
            <a:ext cx="5250250" cy="194421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sz="2600" b="1" dirty="0">
                <a:latin typeface="Cambria" pitchFamily="18" charset="0"/>
              </a:rPr>
              <a:t>Washingtonská deklarace </a:t>
            </a:r>
            <a:endParaRPr lang="cs-CZ" sz="2600" b="1" dirty="0" smtClean="0">
              <a:latin typeface="Cambria" pitchFamily="18" charset="0"/>
            </a:endParaRPr>
          </a:p>
          <a:p>
            <a:pPr lvl="1"/>
            <a:r>
              <a:rPr lang="cs-CZ" sz="2500" dirty="0" smtClean="0">
                <a:latin typeface="Cambria" pitchFamily="18" charset="0"/>
              </a:rPr>
              <a:t>18</a:t>
            </a:r>
            <a:r>
              <a:rPr lang="cs-CZ" sz="2500" dirty="0">
                <a:latin typeface="Cambria" pitchFamily="18" charset="0"/>
              </a:rPr>
              <a:t>. října </a:t>
            </a:r>
            <a:r>
              <a:rPr lang="cs-CZ" sz="2500" dirty="0" smtClean="0">
                <a:latin typeface="Cambria" pitchFamily="18" charset="0"/>
              </a:rPr>
              <a:t>1918</a:t>
            </a:r>
            <a:endParaRPr lang="cs-CZ" sz="2500" dirty="0">
              <a:latin typeface="Cambria" pitchFamily="18" charset="0"/>
            </a:endParaRPr>
          </a:p>
          <a:p>
            <a:pPr lvl="1"/>
            <a:r>
              <a:rPr lang="cs-CZ" sz="2500" dirty="0">
                <a:latin typeface="Cambria" pitchFamily="18" charset="0"/>
              </a:rPr>
              <a:t>vyhlášení demokratických principů budoucí republiky T. G. Masarykem za podpory prezidenta Wilsona</a:t>
            </a:r>
          </a:p>
          <a:p>
            <a:pPr lvl="0"/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49" y="2636912"/>
            <a:ext cx="3679411" cy="41972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aoblený obdélník 7"/>
          <p:cNvSpPr/>
          <p:nvPr/>
        </p:nvSpPr>
        <p:spPr>
          <a:xfrm>
            <a:off x="2851348" y="6313713"/>
            <a:ext cx="1368152" cy="348389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W. Wilson</a:t>
            </a:r>
            <a:endParaRPr lang="cs-CZ" sz="1900" b="1" dirty="0">
              <a:latin typeface="Cambria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236295" y="3728683"/>
            <a:ext cx="1712965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pamětní deska 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v Bratislavě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140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3106688" cy="663352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Domácí odboj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620688"/>
            <a:ext cx="4906888" cy="5256584"/>
          </a:xfrm>
        </p:spPr>
        <p:txBody>
          <a:bodyPr>
            <a:normAutofit fontScale="85000" lnSpcReduction="20000"/>
          </a:bodyPr>
          <a:lstStyle/>
          <a:p>
            <a:r>
              <a:rPr lang="cs-CZ" sz="2800" i="1" dirty="0">
                <a:latin typeface="Cambria" pitchFamily="18" charset="0"/>
              </a:rPr>
              <a:t>činnost </a:t>
            </a:r>
            <a:r>
              <a:rPr lang="cs-CZ" sz="2800" i="1" dirty="0" smtClean="0">
                <a:latin typeface="Cambria" pitchFamily="18" charset="0"/>
              </a:rPr>
              <a:t> </a:t>
            </a:r>
            <a:r>
              <a:rPr lang="cs-CZ" sz="2800" b="1" i="1" dirty="0">
                <a:latin typeface="Cambria" pitchFamily="18" charset="0"/>
              </a:rPr>
              <a:t>Národního výboru </a:t>
            </a:r>
            <a:r>
              <a:rPr lang="cs-CZ" sz="2800" i="1" dirty="0">
                <a:latin typeface="Cambria" pitchFamily="18" charset="0"/>
              </a:rPr>
              <a:t>(ustaven 13. července 1918)</a:t>
            </a:r>
            <a:endParaRPr lang="cs-CZ" sz="2800" dirty="0">
              <a:latin typeface="Cambria" pitchFamily="18" charset="0"/>
            </a:endParaRPr>
          </a:p>
          <a:p>
            <a:pPr lvl="1"/>
            <a:r>
              <a:rPr lang="cs-CZ" sz="2700" dirty="0">
                <a:latin typeface="Cambria" pitchFamily="18" charset="0"/>
              </a:rPr>
              <a:t>složen ze zástupců politických stran na základě výsledků voleb </a:t>
            </a:r>
            <a:r>
              <a:rPr lang="cs-CZ" sz="2700" dirty="0" smtClean="0">
                <a:latin typeface="Cambria" pitchFamily="18" charset="0"/>
              </a:rPr>
              <a:t> z roku </a:t>
            </a:r>
            <a:r>
              <a:rPr lang="cs-CZ" sz="2700" dirty="0">
                <a:latin typeface="Cambria" pitchFamily="18" charset="0"/>
              </a:rPr>
              <a:t>1911</a:t>
            </a:r>
          </a:p>
          <a:p>
            <a:pPr lvl="1"/>
            <a:r>
              <a:rPr lang="cs-CZ" sz="2700" dirty="0">
                <a:latin typeface="Cambria" pitchFamily="18" charset="0"/>
              </a:rPr>
              <a:t>v čele </a:t>
            </a:r>
            <a:r>
              <a:rPr lang="cs-CZ" sz="2700" b="1" i="1" dirty="0">
                <a:latin typeface="Cambria" pitchFamily="18" charset="0"/>
              </a:rPr>
              <a:t>Karel </a:t>
            </a:r>
            <a:r>
              <a:rPr lang="cs-CZ" sz="2700" b="1" i="1" dirty="0" smtClean="0">
                <a:latin typeface="Cambria" pitchFamily="18" charset="0"/>
              </a:rPr>
              <a:t>Kramář</a:t>
            </a:r>
          </a:p>
          <a:p>
            <a:pPr marL="356616" lvl="1" indent="0">
              <a:buNone/>
            </a:pPr>
            <a:endParaRPr lang="cs-CZ" sz="2700" dirty="0">
              <a:latin typeface="Cambria" pitchFamily="18" charset="0"/>
            </a:endParaRPr>
          </a:p>
          <a:p>
            <a:pPr lvl="0"/>
            <a:r>
              <a:rPr lang="cs-CZ" sz="2800" i="1" dirty="0">
                <a:latin typeface="Cambria" pitchFamily="18" charset="0"/>
              </a:rPr>
              <a:t>příprava politických a hospodářských opatření k vyhlášení samostatného státu</a:t>
            </a:r>
          </a:p>
          <a:p>
            <a:pPr lvl="1"/>
            <a:r>
              <a:rPr lang="cs-CZ" sz="2700" dirty="0">
                <a:latin typeface="Cambria" pitchFamily="18" charset="0"/>
              </a:rPr>
              <a:t>předpoklad platnosti starých zákonů s výjimkou základních ústavních článků</a:t>
            </a:r>
          </a:p>
          <a:p>
            <a:pPr lvl="1"/>
            <a:r>
              <a:rPr lang="cs-CZ" sz="2700" dirty="0">
                <a:latin typeface="Cambria" pitchFamily="18" charset="0"/>
              </a:rPr>
              <a:t>příprava hospodářských změn, aby mohl být přerušen styk s Vídní a Budapeští</a:t>
            </a:r>
          </a:p>
          <a:p>
            <a:pPr marL="649224" lvl="2" indent="0">
              <a:buNone/>
            </a:pPr>
            <a:endParaRPr lang="cs-CZ" sz="2000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18" y="1419675"/>
            <a:ext cx="3744416" cy="51125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3707904" y="6052347"/>
            <a:ext cx="1584176" cy="51318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K. Kramář</a:t>
            </a:r>
            <a:endParaRPr lang="cs-CZ" sz="20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896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7560" y="1916833"/>
            <a:ext cx="3929638" cy="4759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334233" y="404664"/>
            <a:ext cx="8280920" cy="1791501"/>
          </a:xfrm>
          <a:prstGeom prst="rect">
            <a:avLst/>
          </a:prstGeom>
        </p:spPr>
        <p:txBody>
          <a:bodyPr>
            <a:normAutofit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b="1" i="1" dirty="0">
                <a:latin typeface="Cambria" pitchFamily="18" charset="0"/>
              </a:rPr>
              <a:t>Socialistická rada</a:t>
            </a:r>
            <a:endParaRPr lang="cs-CZ" sz="2600" b="1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společný orgán soc. demokracie a národních sociálů</a:t>
            </a:r>
          </a:p>
          <a:p>
            <a:pPr lvl="1"/>
            <a:r>
              <a:rPr lang="cs-CZ" sz="2400" dirty="0">
                <a:latin typeface="Cambria" pitchFamily="18" charset="0"/>
              </a:rPr>
              <a:t>snaha prosazovat socialistické požadavky vůči ostatním politickým partnerům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06376" y="2348880"/>
            <a:ext cx="4320480" cy="3679416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cs-CZ" dirty="0" smtClean="0">
                <a:latin typeface="Cambria" pitchFamily="18" charset="0"/>
              </a:rPr>
              <a:t>v</a:t>
            </a:r>
            <a:r>
              <a:rPr lang="cs-CZ" dirty="0">
                <a:latin typeface="Cambria" pitchFamily="18" charset="0"/>
              </a:rPr>
              <a:t> praxi podřízení autoritě Národního výboru</a:t>
            </a:r>
          </a:p>
          <a:p>
            <a:pPr lvl="1"/>
            <a:r>
              <a:rPr lang="cs-CZ" dirty="0" smtClean="0">
                <a:latin typeface="Cambria" pitchFamily="18" charset="0"/>
              </a:rPr>
              <a:t>organizace </a:t>
            </a:r>
            <a:r>
              <a:rPr lang="cs-CZ" b="1" i="1" dirty="0">
                <a:latin typeface="Cambria" pitchFamily="18" charset="0"/>
              </a:rPr>
              <a:t>generální </a:t>
            </a:r>
            <a:r>
              <a:rPr lang="cs-CZ" b="1" i="1" dirty="0" smtClean="0">
                <a:latin typeface="Cambria" pitchFamily="18" charset="0"/>
              </a:rPr>
              <a:t>stávky</a:t>
            </a:r>
            <a:r>
              <a:rPr lang="cs-CZ" i="1" dirty="0" smtClean="0">
                <a:latin typeface="Cambria" pitchFamily="18" charset="0"/>
              </a:rPr>
              <a:t> </a:t>
            </a:r>
            <a:r>
              <a:rPr lang="cs-CZ" i="1" dirty="0">
                <a:latin typeface="Cambria" pitchFamily="18" charset="0"/>
              </a:rPr>
              <a:t>(14. října 1918)</a:t>
            </a:r>
            <a:endParaRPr lang="cs-CZ" dirty="0">
              <a:latin typeface="Cambria" pitchFamily="18" charset="0"/>
            </a:endParaRPr>
          </a:p>
          <a:p>
            <a:pPr lvl="2"/>
            <a:r>
              <a:rPr lang="cs-CZ" sz="2500" dirty="0" smtClean="0">
                <a:latin typeface="Cambria" pitchFamily="18" charset="0"/>
              </a:rPr>
              <a:t>protest </a:t>
            </a:r>
            <a:r>
              <a:rPr lang="cs-CZ" sz="2500" dirty="0">
                <a:latin typeface="Cambria" pitchFamily="18" charset="0"/>
              </a:rPr>
              <a:t>proti vývozu potravin z českých zemí</a:t>
            </a:r>
          </a:p>
          <a:p>
            <a:pPr lvl="2"/>
            <a:r>
              <a:rPr lang="cs-CZ" sz="2500" dirty="0">
                <a:latin typeface="Cambria" pitchFamily="18" charset="0"/>
              </a:rPr>
              <a:t>na řadě míst spontánně vyhlašován samostatný stát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4490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404664"/>
            <a:ext cx="5554960" cy="3384376"/>
          </a:xfrm>
        </p:spPr>
        <p:txBody>
          <a:bodyPr>
            <a:normAutofit fontScale="92500" lnSpcReduction="10000"/>
          </a:bodyPr>
          <a:lstStyle/>
          <a:p>
            <a:r>
              <a:rPr lang="cs-CZ" sz="2600" b="1" i="1" dirty="0">
                <a:latin typeface="Cambria" pitchFamily="18" charset="0"/>
              </a:rPr>
              <a:t>Andrássyho nóta</a:t>
            </a:r>
            <a:r>
              <a:rPr lang="cs-CZ" sz="2600" i="1" dirty="0">
                <a:latin typeface="Cambria" pitchFamily="18" charset="0"/>
              </a:rPr>
              <a:t> (27. října)</a:t>
            </a:r>
            <a:endParaRPr lang="cs-CZ" sz="2600" dirty="0">
              <a:latin typeface="Cambria" pitchFamily="18" charset="0"/>
            </a:endParaRPr>
          </a:p>
          <a:p>
            <a:pPr lvl="1"/>
            <a:r>
              <a:rPr lang="cs-CZ" dirty="0" smtClean="0">
                <a:latin typeface="Cambria" pitchFamily="18" charset="0"/>
              </a:rPr>
              <a:t>po </a:t>
            </a:r>
            <a:r>
              <a:rPr lang="cs-CZ" dirty="0">
                <a:latin typeface="Cambria" pitchFamily="18" charset="0"/>
              </a:rPr>
              <a:t>zhroucení rakouské fronty </a:t>
            </a:r>
            <a:r>
              <a:rPr lang="cs-CZ" dirty="0" smtClean="0">
                <a:latin typeface="Cambria" pitchFamily="18" charset="0"/>
              </a:rPr>
              <a:t>v Itálii</a:t>
            </a:r>
            <a:endParaRPr lang="cs-CZ" sz="2000" dirty="0">
              <a:latin typeface="Cambria" pitchFamily="18" charset="0"/>
            </a:endParaRPr>
          </a:p>
          <a:p>
            <a:pPr lvl="1"/>
            <a:r>
              <a:rPr lang="cs-CZ" dirty="0" smtClean="0">
                <a:latin typeface="Cambria" pitchFamily="18" charset="0"/>
              </a:rPr>
              <a:t>prohlášení </a:t>
            </a:r>
            <a:r>
              <a:rPr lang="cs-CZ" dirty="0">
                <a:latin typeface="Cambria" pitchFamily="18" charset="0"/>
              </a:rPr>
              <a:t>rakousko-uherského ministra zahraničí </a:t>
            </a:r>
            <a:r>
              <a:rPr lang="cs-CZ" dirty="0" smtClean="0">
                <a:latin typeface="Cambria" pitchFamily="18" charset="0"/>
              </a:rPr>
              <a:t>J. </a:t>
            </a:r>
            <a:r>
              <a:rPr lang="cs-CZ" dirty="0">
                <a:latin typeface="Cambria" pitchFamily="18" charset="0"/>
              </a:rPr>
              <a:t>Andrássyho </a:t>
            </a:r>
            <a:r>
              <a:rPr lang="cs-CZ" dirty="0" smtClean="0">
                <a:latin typeface="Cambria" pitchFamily="18" charset="0"/>
              </a:rPr>
              <a:t>o </a:t>
            </a:r>
            <a:r>
              <a:rPr lang="cs-CZ" dirty="0">
                <a:latin typeface="Cambria" pitchFamily="18" charset="0"/>
              </a:rPr>
              <a:t>přistoupení na mírové podmínky prezidenta Wilsona</a:t>
            </a:r>
            <a:endParaRPr lang="cs-CZ" sz="2000" dirty="0">
              <a:latin typeface="Cambria" pitchFamily="18" charset="0"/>
            </a:endParaRPr>
          </a:p>
          <a:p>
            <a:pPr lvl="1"/>
            <a:r>
              <a:rPr lang="cs-CZ" dirty="0">
                <a:latin typeface="Cambria" pitchFamily="18" charset="0"/>
              </a:rPr>
              <a:t>součástí též uznání práv Čechoslováků a Jihoslovanů</a:t>
            </a:r>
            <a:endParaRPr lang="cs-CZ" sz="2000" dirty="0">
              <a:latin typeface="Cambria" pitchFamily="18" charset="0"/>
            </a:endParaRPr>
          </a:p>
          <a:p>
            <a:pPr lvl="1"/>
            <a:r>
              <a:rPr lang="cs-CZ" dirty="0">
                <a:latin typeface="Cambria" pitchFamily="18" charset="0"/>
              </a:rPr>
              <a:t>chápána jako konec staré monarchie</a:t>
            </a:r>
            <a:endParaRPr lang="cs-CZ" sz="2000" dirty="0">
              <a:latin typeface="Cambria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59545" y="3645024"/>
            <a:ext cx="8712968" cy="3024336"/>
          </a:xfrm>
        </p:spPr>
        <p:txBody>
          <a:bodyPr>
            <a:noAutofit/>
          </a:bodyPr>
          <a:lstStyle/>
          <a:p>
            <a:r>
              <a:rPr lang="cs-CZ" sz="2400" i="1" dirty="0">
                <a:latin typeface="Cambria" pitchFamily="18" charset="0"/>
              </a:rPr>
              <a:t>převzetí moci Národním výborem (28. října </a:t>
            </a:r>
            <a:r>
              <a:rPr lang="cs-CZ" sz="2400" i="1" dirty="0" smtClean="0">
                <a:latin typeface="Cambria" pitchFamily="18" charset="0"/>
              </a:rPr>
              <a:t>)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200" dirty="0" smtClean="0">
                <a:latin typeface="Cambria" pitchFamily="18" charset="0"/>
              </a:rPr>
              <a:t>řízeno předsednictvem </a:t>
            </a:r>
            <a:r>
              <a:rPr lang="cs-CZ" sz="2200" dirty="0">
                <a:latin typeface="Cambria" pitchFamily="18" charset="0"/>
              </a:rPr>
              <a:t>Národního výboru („muži 28. října“)</a:t>
            </a:r>
          </a:p>
          <a:p>
            <a:pPr lvl="1"/>
            <a:r>
              <a:rPr lang="cs-CZ" sz="2200" dirty="0" smtClean="0">
                <a:latin typeface="Cambria" pitchFamily="18" charset="0"/>
              </a:rPr>
              <a:t>převzetí  kontroly nad </a:t>
            </a:r>
            <a:r>
              <a:rPr lang="cs-CZ" sz="2200" dirty="0">
                <a:latin typeface="Cambria" pitchFamily="18" charset="0"/>
              </a:rPr>
              <a:t>zásobovací </a:t>
            </a:r>
            <a:r>
              <a:rPr lang="cs-CZ" sz="2200" dirty="0" smtClean="0">
                <a:latin typeface="Cambria" pitchFamily="18" charset="0"/>
              </a:rPr>
              <a:t>centrálou </a:t>
            </a:r>
            <a:r>
              <a:rPr lang="cs-CZ" sz="2200" dirty="0">
                <a:latin typeface="Cambria" pitchFamily="18" charset="0"/>
              </a:rPr>
              <a:t>(Obilní ústav) a </a:t>
            </a:r>
            <a:r>
              <a:rPr lang="cs-CZ" sz="2200" dirty="0" smtClean="0">
                <a:latin typeface="Cambria" pitchFamily="18" charset="0"/>
              </a:rPr>
              <a:t> pražským místodržitelstvím</a:t>
            </a:r>
            <a:endParaRPr lang="cs-CZ" sz="2200" dirty="0">
              <a:latin typeface="Cambria" pitchFamily="18" charset="0"/>
            </a:endParaRPr>
          </a:p>
          <a:p>
            <a:pPr lvl="1"/>
            <a:r>
              <a:rPr lang="cs-CZ" sz="2200" dirty="0">
                <a:latin typeface="Cambria" pitchFamily="18" charset="0"/>
              </a:rPr>
              <a:t>v novinách vychází zpráva o Andrássyho nótě</a:t>
            </a:r>
          </a:p>
          <a:p>
            <a:pPr lvl="1"/>
            <a:r>
              <a:rPr lang="cs-CZ" sz="2200" dirty="0">
                <a:latin typeface="Cambria" pitchFamily="18" charset="0"/>
              </a:rPr>
              <a:t>živelné shromáždění lidu na Václavském náměstí </a:t>
            </a:r>
            <a:endParaRPr lang="cs-CZ" sz="2200" dirty="0" smtClean="0">
              <a:latin typeface="Cambria" pitchFamily="18" charset="0"/>
            </a:endParaRPr>
          </a:p>
          <a:p>
            <a:pPr lvl="2"/>
            <a:r>
              <a:rPr lang="cs-CZ" sz="2200" dirty="0" smtClean="0">
                <a:latin typeface="Cambria" pitchFamily="18" charset="0"/>
              </a:rPr>
              <a:t>strhávání </a:t>
            </a:r>
            <a:r>
              <a:rPr lang="cs-CZ" sz="2200" dirty="0">
                <a:latin typeface="Cambria" pitchFamily="18" charset="0"/>
              </a:rPr>
              <a:t>symbolů rakouské moci z veřejných budov</a:t>
            </a:r>
          </a:p>
          <a:p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7200"/>
                    </a14:imgEffect>
                    <a14:imgEffect>
                      <a14:saturation sat="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88640"/>
            <a:ext cx="2826547" cy="298376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Zaoblený obdélník 5"/>
          <p:cNvSpPr/>
          <p:nvPr/>
        </p:nvSpPr>
        <p:spPr>
          <a:xfrm>
            <a:off x="6876256" y="2972104"/>
            <a:ext cx="2106467" cy="40060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Julius Andrássy</a:t>
            </a:r>
            <a:endParaRPr lang="cs-CZ" sz="19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786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4700"/>
                    </a14:imgEffect>
                    <a14:imgEffect>
                      <a14:saturation sat="3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94263" y="3717032"/>
            <a:ext cx="6195060" cy="30124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saturation sat="66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09" y="201618"/>
            <a:ext cx="4320480" cy="45738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405289" y="332656"/>
            <a:ext cx="4684033" cy="1872208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sz="4800" b="1" kern="1200">
                <a:ln w="500">
                  <a:solidFill>
                    <a:schemeClr val="tx2">
                      <a:shade val="20000"/>
                      <a:satMod val="350000"/>
                    </a:schemeClr>
                  </a:solidFill>
                </a:ln>
                <a:solidFill>
                  <a:schemeClr val="tx2">
                    <a:tint val="100000"/>
                    <a:satMod val="250000"/>
                  </a:schemeClr>
                </a:solidFill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dirty="0" smtClean="0">
                <a:latin typeface="Cambria" pitchFamily="18" charset="0"/>
              </a:rPr>
              <a:t>Vyhlášení samostatnosti</a:t>
            </a:r>
          </a:p>
          <a:p>
            <a:r>
              <a:rPr lang="cs-CZ" sz="3000" dirty="0" smtClean="0">
                <a:latin typeface="Cambria" pitchFamily="18" charset="0"/>
              </a:rPr>
              <a:t>(28. října 1918)</a:t>
            </a:r>
            <a:endParaRPr lang="cs-CZ" sz="3000" dirty="0">
              <a:latin typeface="Cambria" pitchFamily="18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283968" y="1556791"/>
            <a:ext cx="4805355" cy="2165559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i="1" dirty="0"/>
              <a:t>„Lide československý! Tvůj odvěký sen se stal skutkem. Stát československý vstoupil dnešního dne v řadu samostatných kulturních států světa.“</a:t>
            </a:r>
            <a:endParaRPr lang="cs-CZ" sz="2600" dirty="0"/>
          </a:p>
          <a:p>
            <a:pPr marL="0" lvl="0" indent="0">
              <a:buNone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79280" y="4775516"/>
            <a:ext cx="2614983" cy="10081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oslavy samostatnosti  na Václavském náměstí a u Národního divadla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5763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59632" y="3460213"/>
            <a:ext cx="3231341" cy="336889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60482" y="384898"/>
            <a:ext cx="3083517" cy="33717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90973" y="3460213"/>
            <a:ext cx="3231341" cy="336889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screen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85264" y="0"/>
            <a:ext cx="3068850" cy="336889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0" cstate="screen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04664"/>
            <a:ext cx="3085264" cy="336889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3626877" y="3101571"/>
            <a:ext cx="1728192" cy="411309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Jiří Stříbrný</a:t>
            </a:r>
            <a:endParaRPr lang="cs-CZ" sz="1900" b="1" dirty="0">
              <a:latin typeface="Cambria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923526" y="5882480"/>
            <a:ext cx="1728192" cy="411309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Vavro Šrobár</a:t>
            </a:r>
            <a:endParaRPr lang="cs-CZ" sz="1900" b="1" dirty="0">
              <a:latin typeface="Cambria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88543" y="6073622"/>
            <a:ext cx="2298194" cy="411309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František Soukup </a:t>
            </a:r>
            <a:endParaRPr lang="cs-CZ" sz="1900" b="1" dirty="0">
              <a:latin typeface="Cambria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98376" y="3163239"/>
            <a:ext cx="1922512" cy="411309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Antonín Švehla</a:t>
            </a:r>
            <a:endParaRPr lang="cs-CZ" sz="1900" b="1" dirty="0">
              <a:latin typeface="Cambria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258000" y="3368894"/>
            <a:ext cx="1728192" cy="411309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Alois Rašín</a:t>
            </a:r>
            <a:endParaRPr lang="cs-CZ" sz="1900" b="1" dirty="0">
              <a:latin typeface="Cambria" pitchFamily="18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41" y="116633"/>
            <a:ext cx="8893048" cy="6570026"/>
          </a:xfrm>
          <a:prstGeom prst="rect">
            <a:avLst/>
          </a:prstGeom>
        </p:spPr>
      </p:pic>
      <p:sp>
        <p:nvSpPr>
          <p:cNvPr id="20" name="Zaoblený obdélník 19"/>
          <p:cNvSpPr/>
          <p:nvPr/>
        </p:nvSpPr>
        <p:spPr>
          <a:xfrm>
            <a:off x="3463617" y="4277713"/>
            <a:ext cx="2304256" cy="661291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Muži 28. října</a:t>
            </a:r>
            <a:endParaRPr lang="cs-CZ" sz="2400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7108908" y="4886242"/>
            <a:ext cx="1357427" cy="411309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A. Švehla</a:t>
            </a:r>
            <a:endParaRPr lang="cs-CZ" sz="1900" b="1" dirty="0">
              <a:latin typeface="Cambria" pitchFamily="18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638002" y="384898"/>
            <a:ext cx="1337092" cy="411309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V. Šrobár</a:t>
            </a:r>
            <a:endParaRPr lang="cs-CZ" sz="1900" b="1" dirty="0">
              <a:latin typeface="Cambria" pitchFamily="18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626877" y="2654291"/>
            <a:ext cx="1728192" cy="411309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J. Stříbrný</a:t>
            </a:r>
            <a:endParaRPr lang="cs-CZ" sz="1900" b="1" dirty="0">
              <a:latin typeface="Cambria" pitchFamily="18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937640" y="308854"/>
            <a:ext cx="1393585" cy="411309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F. Soukup </a:t>
            </a:r>
            <a:endParaRPr lang="cs-CZ" sz="1900" b="1" dirty="0">
              <a:latin typeface="Cambria" pitchFamily="18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912401" y="4939004"/>
            <a:ext cx="1336658" cy="411309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A. Rašín</a:t>
            </a:r>
            <a:endParaRPr lang="cs-CZ" sz="19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508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20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9993" y="1556792"/>
            <a:ext cx="8124013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1.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>
                <a:latin typeface="Cambria" pitchFamily="18" charset="0"/>
              </a:rPr>
              <a:t>	</a:t>
            </a:r>
            <a:r>
              <a:rPr lang="cs-CZ" sz="2400" dirty="0" smtClean="0">
                <a:latin typeface="Cambria" pitchFamily="18" charset="0"/>
              </a:rPr>
              <a:t>Co byly československé legie a v čem spočíval jejich 	význam pro vznik samostatného státu?</a:t>
            </a:r>
          </a:p>
          <a:p>
            <a:r>
              <a:rPr lang="cs-CZ" sz="2400" dirty="0" smtClean="0">
                <a:latin typeface="Cambria" pitchFamily="18" charset="0"/>
              </a:rPr>
              <a:t>2.	Jmenujte hlavní představitele našeho zahraničního 	odboje a popište jejich činnost.</a:t>
            </a:r>
          </a:p>
          <a:p>
            <a:r>
              <a:rPr lang="cs-CZ" sz="2400" dirty="0" smtClean="0">
                <a:latin typeface="Cambria" pitchFamily="18" charset="0"/>
              </a:rPr>
              <a:t>3.	Co bylo obsahem Pittsburské dohody a 	Washingtonské deklarace?</a:t>
            </a:r>
          </a:p>
          <a:p>
            <a:r>
              <a:rPr lang="cs-CZ" sz="2400" dirty="0" smtClean="0">
                <a:latin typeface="Cambria" pitchFamily="18" charset="0"/>
              </a:rPr>
              <a:t>4.	Charakterizujte situaci domácího odboje v posledním 	válečném roce.</a:t>
            </a:r>
          </a:p>
          <a:p>
            <a:r>
              <a:rPr lang="cs-CZ" sz="2400" dirty="0" smtClean="0">
                <a:latin typeface="Cambria" pitchFamily="18" charset="0"/>
              </a:rPr>
              <a:t>5.	Popište okolnosti vedoucí bezprostředně k vyhlášení 	samostatného státu. Kdo patřil mezi „muže  28. října“?</a:t>
            </a:r>
          </a:p>
        </p:txBody>
      </p:sp>
    </p:spTree>
    <p:extLst>
      <p:ext uri="{BB962C8B-B14F-4D97-AF65-F5344CB8AC3E}">
        <p14:creationId xmlns:p14="http://schemas.microsoft.com/office/powerpoint/2010/main" val="4189041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2150" y="260648"/>
            <a:ext cx="8784976" cy="64017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Cambria" pitchFamily="18" charset="0"/>
              </a:rPr>
              <a:t>Text: Mgr. František Šturma</a:t>
            </a:r>
          </a:p>
          <a:p>
            <a:endParaRPr lang="cs-CZ" sz="2000" dirty="0">
              <a:latin typeface="Cambria" pitchFamily="18" charset="0"/>
            </a:endParaRPr>
          </a:p>
          <a:p>
            <a:r>
              <a:rPr lang="cs-CZ" sz="2000" dirty="0" smtClean="0">
                <a:latin typeface="Cambria" pitchFamily="18" charset="0"/>
              </a:rPr>
              <a:t>Použité obrázky: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smtClean="0">
                <a:latin typeface="Cambria" pitchFamily="18" charset="0"/>
              </a:rPr>
              <a:t>Soubor:Příslušníci_7_roty_ve_Zborovských_zákopech.jpg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2011-11-02].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http://cs.wikipedia.org/wiki/Soubor:Příslušníci_7_roty_ve_Zborovských_zákopech.jpg&gt;.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Soubor:Milan_Rastislav_Štefánik.jpg</a:t>
            </a:r>
            <a:r>
              <a:rPr lang="cs-CZ" sz="1400" dirty="0">
                <a:latin typeface="Cambria" pitchFamily="18" charset="0"/>
              </a:rPr>
              <a:t> 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2011-11-02]. Dostupné z WWW: &lt;http://</a:t>
            </a:r>
            <a:r>
              <a:rPr lang="cs-CZ" sz="1400" dirty="0" smtClean="0">
                <a:latin typeface="Cambria" pitchFamily="18" charset="0"/>
              </a:rPr>
              <a:t>cs.wikipedia.org/wiki/</a:t>
            </a:r>
            <a:r>
              <a:rPr lang="cs-CZ" sz="1400" dirty="0" err="1" smtClean="0">
                <a:latin typeface="Cambria" pitchFamily="18" charset="0"/>
              </a:rPr>
              <a:t>Soubor:Milan_Rastislav_Štefánik.jpg</a:t>
            </a:r>
            <a:endParaRPr lang="cs-CZ" sz="1400" dirty="0" smtClean="0">
              <a:latin typeface="Cambria" pitchFamily="18" charset="0"/>
            </a:endParaRP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Soubor:Masaryk_kulaty.jpg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2011-11-02].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</a:t>
            </a:r>
            <a:r>
              <a:rPr lang="cs-CZ" sz="1400" dirty="0" err="1">
                <a:latin typeface="Cambria" pitchFamily="18" charset="0"/>
              </a:rPr>
              <a:t>Soubor:Masaryk_kulaty.jpg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Soubor:Stávka_14.10.1918.jpg.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2011-11-02]. Dostupné z WWW: &lt; 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http://cs.wikipedia.org/wiki/Soubor:Stávka_14.10.1918.jpg&gt;.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Soubor:Ww28.gif.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2011-11-02].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http://cs.wikipedia.org/wiki/Soubor:Ww28.gif&gt;.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Soubor:Bratislava_tabula_Cesko-Slovenska_dohoda.jpg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2011-11-02].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</a:t>
            </a:r>
            <a:r>
              <a:rPr lang="cs-CZ" sz="1400" dirty="0" err="1">
                <a:latin typeface="Cambria" pitchFamily="18" charset="0"/>
              </a:rPr>
              <a:t>Soubor:Bratislava_tabula_Cesko-Slovenska_dohoda.jpg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564734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568952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Cambria" pitchFamily="18" charset="0"/>
              </a:rPr>
              <a:t>Soubor:Andrassy2.jpg.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2011-11-02].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http://cs.wikipedia.org/wiki/Soubor:Andrassy2.jpg&gt;.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Soubor:28._říjen_1918.jpg.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2011-11-02]. Dostupné z WWW: &lt; 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http://cs.wikipedia.org/wiki/Soubor:28._říjen_1918.jpg&gt;.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  <a:endParaRPr lang="cs-CZ" sz="1400" dirty="0" smtClean="0">
              <a:latin typeface="Cambria" pitchFamily="18" charset="0"/>
            </a:endParaRPr>
          </a:p>
          <a:p>
            <a:r>
              <a:rPr lang="cs-CZ" sz="1400" dirty="0" smtClean="0">
                <a:latin typeface="Cambria" pitchFamily="18" charset="0"/>
              </a:rPr>
              <a:t>Mahler, Z. </a:t>
            </a:r>
            <a:r>
              <a:rPr lang="cs-CZ" sz="1400" i="1" dirty="0" smtClean="0">
                <a:latin typeface="Cambria" pitchFamily="18" charset="0"/>
              </a:rPr>
              <a:t>Ano, Masaryk </a:t>
            </a:r>
            <a:r>
              <a:rPr lang="cs-CZ" sz="1400" dirty="0" smtClean="0">
                <a:latin typeface="Cambria" pitchFamily="18" charset="0"/>
              </a:rPr>
              <a:t>Praha: Primus, 2002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400" dirty="0" smtClean="0">
                <a:latin typeface="Cambria" pitchFamily="18" charset="0"/>
              </a:rPr>
              <a:t>student M. Štefánik, maturant E. Beneš (str. 30)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400" dirty="0" smtClean="0">
                <a:latin typeface="Cambria" pitchFamily="18" charset="0"/>
              </a:rPr>
              <a:t>Karel Kramář (str. 56)</a:t>
            </a:r>
          </a:p>
          <a:p>
            <a:pPr lvl="1"/>
            <a:endParaRPr lang="cs-CZ" sz="1400" dirty="0" smtClean="0">
              <a:latin typeface="Cambria" pitchFamily="18" charset="0"/>
            </a:endParaRPr>
          </a:p>
          <a:p>
            <a:r>
              <a:rPr lang="cs-CZ" sz="1400" dirty="0" smtClean="0">
                <a:latin typeface="Cambria" pitchFamily="18" charset="0"/>
              </a:rPr>
              <a:t>Olivová, V. </a:t>
            </a:r>
            <a:r>
              <a:rPr lang="cs-CZ" sz="1400" i="1" dirty="0" smtClean="0">
                <a:latin typeface="Cambria" pitchFamily="18" charset="0"/>
              </a:rPr>
              <a:t>Československá republika v letech 1918 – 1938 </a:t>
            </a:r>
            <a:r>
              <a:rPr lang="cs-CZ" sz="1400" dirty="0" smtClean="0">
                <a:latin typeface="Cambria" pitchFamily="18" charset="0"/>
              </a:rPr>
              <a:t>Praha: SPN, 1993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400" dirty="0" smtClean="0">
                <a:latin typeface="Cambria" pitchFamily="18" charset="0"/>
              </a:rPr>
              <a:t>„Mužové 28. října“ (str. 9)</a:t>
            </a:r>
          </a:p>
          <a:p>
            <a:pPr lvl="1"/>
            <a:endParaRPr lang="cs-CZ" sz="1400" dirty="0">
              <a:latin typeface="Cambria" pitchFamily="18" charset="0"/>
            </a:endParaRPr>
          </a:p>
          <a:p>
            <a:r>
              <a:rPr lang="cs-CZ" sz="1400" dirty="0" smtClean="0">
                <a:latin typeface="Cambria" pitchFamily="18" charset="0"/>
              </a:rPr>
              <a:t>Pečenka M. a kol.  </a:t>
            </a:r>
            <a:r>
              <a:rPr lang="cs-CZ" sz="1400" i="1" dirty="0" smtClean="0">
                <a:latin typeface="Cambria" pitchFamily="18" charset="0"/>
              </a:rPr>
              <a:t>Dějiny moderní doby </a:t>
            </a:r>
            <a:r>
              <a:rPr lang="cs-CZ" sz="1400" dirty="0" smtClean="0">
                <a:latin typeface="Cambria" pitchFamily="18" charset="0"/>
              </a:rPr>
              <a:t> Praha: SPL – Práce, 2000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400" dirty="0" smtClean="0">
                <a:latin typeface="Cambria" pitchFamily="18" charset="0"/>
              </a:rPr>
              <a:t>čs. legionáři (str. 37)</a:t>
            </a:r>
          </a:p>
          <a:p>
            <a:pPr marL="742950" lvl="1" indent="-285750">
              <a:buFont typeface="Arial" pitchFamily="34" charset="0"/>
              <a:buChar char="•"/>
            </a:pPr>
            <a:endParaRPr lang="cs-CZ" sz="1400" dirty="0">
              <a:latin typeface="Cambria" pitchFamily="18" charset="0"/>
            </a:endParaRPr>
          </a:p>
          <a:p>
            <a:r>
              <a:rPr lang="cs-CZ" sz="1400" dirty="0">
                <a:latin typeface="Cambria" pitchFamily="18" charset="0"/>
              </a:rPr>
              <a:t>Pokorný, J. </a:t>
            </a:r>
            <a:r>
              <a:rPr lang="cs-CZ" sz="1400" i="1" dirty="0">
                <a:latin typeface="Cambria" pitchFamily="18" charset="0"/>
              </a:rPr>
              <a:t>Dějepis pro 9. ročník ZŠ</a:t>
            </a:r>
            <a:r>
              <a:rPr lang="cs-CZ" sz="1400" dirty="0">
                <a:latin typeface="Cambria" pitchFamily="18" charset="0"/>
              </a:rPr>
              <a:t>  Praha: Práce, 1995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400" dirty="0">
                <a:latin typeface="Cambria" pitchFamily="18" charset="0"/>
              </a:rPr>
              <a:t>Ant. Švehla, A. Rašín, F. Soukup, Jiří Stříbrný,  Vavro </a:t>
            </a:r>
            <a:r>
              <a:rPr lang="cs-CZ" sz="1400" dirty="0" smtClean="0">
                <a:latin typeface="Cambria" pitchFamily="18" charset="0"/>
              </a:rPr>
              <a:t>Šrobár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400" dirty="0" smtClean="0">
                <a:latin typeface="Cambria" pitchFamily="18" charset="0"/>
              </a:rPr>
              <a:t>28 říjen 1918 u Národního divadla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400" dirty="0" smtClean="0">
                <a:latin typeface="Cambria" pitchFamily="18" charset="0"/>
              </a:rPr>
              <a:t>Edvard Beneš</a:t>
            </a:r>
            <a:endParaRPr lang="cs-CZ" sz="1400" dirty="0">
              <a:latin typeface="Cambria" pitchFamily="18" charset="0"/>
            </a:endParaRP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0289" y="4954588"/>
            <a:ext cx="5718175" cy="1138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764579" y="6290545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2635310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541</TotalTime>
  <Words>626</Words>
  <Application>Microsoft Office PowerPoint</Application>
  <PresentationFormat>Předvádění na obrazovce (4:3)</PresentationFormat>
  <Paragraphs>166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Deluxe</vt:lpstr>
      <vt:lpstr>Vznik Československa</vt:lpstr>
      <vt:lpstr>Prezentace aplikace PowerPoint</vt:lpstr>
      <vt:lpstr>Prezentace aplikace PowerPoint</vt:lpstr>
      <vt:lpstr>Prezentace aplikace PowerPoint</vt:lpstr>
      <vt:lpstr>Zahraniční odboj</vt:lpstr>
      <vt:lpstr>Prezentace aplikace PowerPoint</vt:lpstr>
      <vt:lpstr>Prezentace aplikace PowerPoint</vt:lpstr>
      <vt:lpstr>Prezentace aplikace PowerPoint</vt:lpstr>
      <vt:lpstr>Domácí odboj</vt:lpstr>
      <vt:lpstr>Prezentace aplikace PowerPoint</vt:lpstr>
      <vt:lpstr>Prezentace aplikace PowerPoint</vt:lpstr>
      <vt:lpstr>Prezentace aplikace PowerPoint</vt:lpstr>
      <vt:lpstr>Prezentace aplikace PowerPoint</vt:lpstr>
      <vt:lpstr>Otázky a úkoly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Kyli</dc:creator>
  <cp:lastModifiedBy>Kyli</cp:lastModifiedBy>
  <cp:revision>55</cp:revision>
  <dcterms:modified xsi:type="dcterms:W3CDTF">2012-01-21T19:39:13Z</dcterms:modified>
</cp:coreProperties>
</file>