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CA82C"/>
    <a:srgbClr val="FC980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31374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6167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34087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30008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43383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23334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04447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87044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39261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35188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81278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000">
              <a:srgbClr val="FCA82C"/>
            </a:gs>
            <a:gs pos="72000">
              <a:schemeClr val="bg1"/>
            </a:gs>
            <a:gs pos="100000">
              <a:schemeClr val="bg1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789041-5E10-4A65-B92A-B13219C2ED19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5914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-4200525" y="22336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188913"/>
            <a:ext cx="5759450" cy="2390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755650" y="3756025"/>
            <a:ext cx="7993063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r>
              <a:rPr lang="cs-CZ"/>
              <a:t/>
            </a:r>
            <a:br>
              <a:rPr lang="cs-CZ"/>
            </a:br>
            <a:endParaRPr lang="cs-CZ"/>
          </a:p>
        </p:txBody>
      </p:sp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1187450" y="4502150"/>
            <a:ext cx="72009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dirty="0"/>
              <a:t>Číslo DUM:  </a:t>
            </a:r>
            <a:r>
              <a:rPr lang="cs-CZ" dirty="0" smtClean="0"/>
              <a:t>VY_32_INOVACE_09</a:t>
            </a:r>
            <a:endParaRPr lang="cs-CZ" dirty="0"/>
          </a:p>
        </p:txBody>
      </p:sp>
      <p:sp>
        <p:nvSpPr>
          <p:cNvPr id="2054" name="Rectangle 8"/>
          <p:cNvSpPr>
            <a:spLocks noChangeArrowheads="1"/>
          </p:cNvSpPr>
          <p:nvPr/>
        </p:nvSpPr>
        <p:spPr bwMode="auto">
          <a:xfrm>
            <a:off x="3132138" y="2849563"/>
            <a:ext cx="3070225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1200" b="1"/>
              <a:t>NÁZEV TEMATICKÉHO CELKU – SADY:</a:t>
            </a:r>
          </a:p>
        </p:txBody>
      </p:sp>
      <p:sp>
        <p:nvSpPr>
          <p:cNvPr id="2055" name="Text Box 9"/>
          <p:cNvSpPr txBox="1">
            <a:spLocks noChangeArrowheads="1"/>
          </p:cNvSpPr>
          <p:nvPr/>
        </p:nvSpPr>
        <p:spPr bwMode="auto">
          <a:xfrm>
            <a:off x="971550" y="3287713"/>
            <a:ext cx="7488238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800" b="1" dirty="0"/>
              <a:t>MATEMATIKA PRO 1. ROČNÍK</a:t>
            </a:r>
            <a:r>
              <a:rPr lang="cs-CZ" dirty="0"/>
              <a:t/>
            </a:r>
            <a:br>
              <a:rPr lang="cs-CZ" dirty="0"/>
            </a:br>
            <a:r>
              <a:rPr lang="cs-CZ" b="1" dirty="0" smtClean="0"/>
              <a:t>Číselné řady</a:t>
            </a:r>
            <a:endParaRPr lang="cs-CZ" b="1" dirty="0"/>
          </a:p>
        </p:txBody>
      </p:sp>
      <p:sp>
        <p:nvSpPr>
          <p:cNvPr id="2056" name="Text Box 6"/>
          <p:cNvSpPr txBox="1">
            <a:spLocks noChangeArrowheads="1"/>
          </p:cNvSpPr>
          <p:nvPr/>
        </p:nvSpPr>
        <p:spPr bwMode="auto">
          <a:xfrm>
            <a:off x="1258888" y="4933950"/>
            <a:ext cx="69850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dirty="0"/>
              <a:t>Autor:  Mgr. Lubor </a:t>
            </a:r>
            <a:r>
              <a:rPr lang="cs-CZ" dirty="0" err="1"/>
              <a:t>Durda</a:t>
            </a:r>
            <a:endParaRPr lang="cs-CZ" dirty="0"/>
          </a:p>
        </p:txBody>
      </p:sp>
      <p:sp>
        <p:nvSpPr>
          <p:cNvPr id="2057" name="Text Box 13"/>
          <p:cNvSpPr txBox="1">
            <a:spLocks noChangeArrowheads="1"/>
          </p:cNvSpPr>
          <p:nvPr/>
        </p:nvSpPr>
        <p:spPr bwMode="auto">
          <a:xfrm>
            <a:off x="1547813" y="5775325"/>
            <a:ext cx="7200900" cy="738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400" dirty="0"/>
              <a:t>Anotace:</a:t>
            </a:r>
          </a:p>
          <a:p>
            <a:pPr eaLnBrk="1" hangingPunct="1"/>
            <a:r>
              <a:rPr lang="cs-CZ" sz="1400" dirty="0"/>
              <a:t>Tento materiál slouží jako interaktivní pomůcka k procvičování učiva matematiky </a:t>
            </a:r>
            <a:br>
              <a:rPr lang="cs-CZ" sz="1400" dirty="0"/>
            </a:br>
            <a:r>
              <a:rPr lang="cs-CZ" sz="1400" dirty="0"/>
              <a:t>v 1. ročníku základní školy.</a:t>
            </a:r>
          </a:p>
        </p:txBody>
      </p:sp>
      <p:sp>
        <p:nvSpPr>
          <p:cNvPr id="2058" name="Text Box 6"/>
          <p:cNvSpPr txBox="1">
            <a:spLocks noChangeArrowheads="1"/>
          </p:cNvSpPr>
          <p:nvPr/>
        </p:nvSpPr>
        <p:spPr bwMode="auto">
          <a:xfrm>
            <a:off x="1258888" y="5300663"/>
            <a:ext cx="6985000" cy="261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1100" dirty="0"/>
              <a:t>Vytvořeno:  </a:t>
            </a:r>
            <a:r>
              <a:rPr lang="cs-CZ" sz="1100" dirty="0" smtClean="0"/>
              <a:t>7.10.2011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3185028484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000">
              <a:srgbClr val="00B0F0"/>
            </a:gs>
            <a:gs pos="72000">
              <a:schemeClr val="bg1"/>
            </a:gs>
            <a:gs pos="100000">
              <a:schemeClr val="bg1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635000" y="692696"/>
            <a:ext cx="7632700" cy="52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800" b="1" dirty="0"/>
              <a:t>1. </a:t>
            </a:r>
            <a:r>
              <a:rPr lang="cs-CZ" sz="2800" b="1" dirty="0" smtClean="0"/>
              <a:t>Doplň čísla</a:t>
            </a:r>
            <a:endParaRPr lang="cs-CZ" sz="2800" b="1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3197132"/>
              </p:ext>
            </p:extLst>
          </p:nvPr>
        </p:nvGraphicFramePr>
        <p:xfrm>
          <a:off x="1619672" y="2132856"/>
          <a:ext cx="6096000" cy="396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792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9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32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32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</a:tr>
              <a:tr h="792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92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9200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0</a:t>
                      </a:r>
                      <a:endParaRPr lang="cs-CZ" sz="320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3</a:t>
                      </a:r>
                      <a:endParaRPr lang="cs-CZ" sz="320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5</a:t>
                      </a:r>
                      <a:endParaRPr lang="cs-CZ" sz="320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75940241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000">
              <a:srgbClr val="00B0F0"/>
            </a:gs>
            <a:gs pos="72000">
              <a:schemeClr val="bg1"/>
            </a:gs>
            <a:gs pos="100000">
              <a:schemeClr val="bg1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635000" y="855663"/>
            <a:ext cx="7632700" cy="52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1. ŘEŠENÍ</a:t>
            </a:r>
          </a:p>
        </p:txBody>
      </p:sp>
      <p:graphicFrame>
        <p:nvGraphicFramePr>
          <p:cNvPr id="25" name="Tabulka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7321851"/>
              </p:ext>
            </p:extLst>
          </p:nvPr>
        </p:nvGraphicFramePr>
        <p:xfrm>
          <a:off x="1619672" y="2132856"/>
          <a:ext cx="6096000" cy="396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79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4400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0</a:t>
                      </a:r>
                      <a:endParaRPr lang="cs-CZ" sz="44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4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4400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44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4400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44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4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4400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  <a:endParaRPr lang="cs-CZ" sz="44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9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32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32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</a:tr>
              <a:tr h="792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9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000" b="1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4000" b="1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4000" b="1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4000" b="1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4000" b="1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000" b="1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4000" b="1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4000" b="1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000" b="1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9200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0</a:t>
                      </a:r>
                      <a:endParaRPr lang="cs-CZ" sz="320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3</a:t>
                      </a:r>
                      <a:endParaRPr lang="cs-CZ" sz="320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5</a:t>
                      </a:r>
                      <a:endParaRPr lang="cs-CZ" sz="320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7258768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635000" y="692696"/>
            <a:ext cx="7632700" cy="52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800" b="1" dirty="0" smtClean="0"/>
              <a:t>2. Doplň čísla</a:t>
            </a:r>
            <a:endParaRPr lang="cs-CZ" sz="28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9184250"/>
              </p:ext>
            </p:extLst>
          </p:nvPr>
        </p:nvGraphicFramePr>
        <p:xfrm>
          <a:off x="1619672" y="2132856"/>
          <a:ext cx="6096000" cy="396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79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4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4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4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4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4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4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9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  <a:endParaRPr lang="cs-CZ" sz="32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32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</a:tr>
              <a:tr h="792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9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000" b="1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000" b="1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000" b="1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000" b="1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000" b="1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000" b="1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92000"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4</a:t>
                      </a:r>
                      <a:endParaRPr lang="cs-CZ" sz="320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2</a:t>
                      </a:r>
                      <a:endParaRPr lang="cs-CZ" sz="320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03435299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635000" y="855663"/>
            <a:ext cx="7632700" cy="52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800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2. </a:t>
            </a:r>
            <a:r>
              <a:rPr lang="cs-CZ" sz="2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ŘEŠENÍ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2098515"/>
              </p:ext>
            </p:extLst>
          </p:nvPr>
        </p:nvGraphicFramePr>
        <p:xfrm>
          <a:off x="1619672" y="2132856"/>
          <a:ext cx="6096000" cy="396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79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4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4400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44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4400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44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4400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44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4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4400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0</a:t>
                      </a:r>
                      <a:endParaRPr lang="cs-CZ" sz="44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9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  <a:endParaRPr lang="cs-CZ" sz="32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32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</a:tr>
              <a:tr h="792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9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4000" b="1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  <a:endParaRPr lang="cs-CZ" sz="4000" b="1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000" b="1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4000" b="1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4000" b="1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000" b="1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4000" b="1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4000" b="1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4000" b="1" kern="120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0</a:t>
                      </a:r>
                      <a:endParaRPr lang="cs-CZ" sz="4000" b="1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92000"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4</a:t>
                      </a:r>
                      <a:endParaRPr lang="cs-CZ" sz="320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2</a:t>
                      </a:r>
                      <a:endParaRPr lang="cs-CZ" sz="320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2101688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000">
              <a:srgbClr val="00B0F0"/>
            </a:gs>
            <a:gs pos="72000">
              <a:schemeClr val="bg1"/>
            </a:gs>
            <a:gs pos="100000">
              <a:schemeClr val="bg1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635000" y="692696"/>
            <a:ext cx="7632700" cy="52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800" b="1" dirty="0" smtClean="0"/>
              <a:t>3. Doplň čísla</a:t>
            </a:r>
            <a:endParaRPr lang="cs-CZ" sz="28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4472008"/>
              </p:ext>
            </p:extLst>
          </p:nvPr>
        </p:nvGraphicFramePr>
        <p:xfrm>
          <a:off x="1619672" y="2132856"/>
          <a:ext cx="6096000" cy="396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79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4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4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4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4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4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4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9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32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32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/>
                    </a:solidFill>
                  </a:tcPr>
                </a:tc>
              </a:tr>
              <a:tr h="792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9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000" b="1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000" b="1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000" b="1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000" b="1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000" b="1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000" b="1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92000"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1</a:t>
                      </a:r>
                      <a:endParaRPr lang="cs-CZ" sz="320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3</a:t>
                      </a:r>
                      <a:endParaRPr lang="cs-CZ" sz="320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96269528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000">
              <a:srgbClr val="00B0F0"/>
            </a:gs>
            <a:gs pos="72000">
              <a:schemeClr val="bg1"/>
            </a:gs>
            <a:gs pos="100000">
              <a:schemeClr val="bg1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635000" y="855663"/>
            <a:ext cx="7632700" cy="52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800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3. </a:t>
            </a:r>
            <a:r>
              <a:rPr lang="cs-CZ" sz="2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ŘEŠENÍ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3576663"/>
              </p:ext>
            </p:extLst>
          </p:nvPr>
        </p:nvGraphicFramePr>
        <p:xfrm>
          <a:off x="1619672" y="2132856"/>
          <a:ext cx="6096000" cy="396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79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4400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  <a:endParaRPr lang="cs-CZ" sz="44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4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4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4400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44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4400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44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4400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0</a:t>
                      </a:r>
                      <a:endParaRPr lang="cs-CZ" sz="44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9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32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32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/>
                    </a:solidFill>
                  </a:tcPr>
                </a:tc>
              </a:tr>
              <a:tr h="792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9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4000" b="1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0</a:t>
                      </a:r>
                      <a:endParaRPr lang="cs-CZ" sz="4000" b="1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000" b="1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4000" b="1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4000" b="1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000" b="1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4000" b="1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4000" b="1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4000" b="1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  <a:endParaRPr lang="cs-CZ" sz="4000" b="1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92000"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1</a:t>
                      </a:r>
                      <a:endParaRPr lang="cs-CZ" sz="320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3</a:t>
                      </a:r>
                      <a:endParaRPr lang="cs-CZ" sz="320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33790540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635000" y="692696"/>
            <a:ext cx="7632700" cy="52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800" b="1" dirty="0" smtClean="0"/>
              <a:t>4. Doplň čísla</a:t>
            </a:r>
            <a:endParaRPr lang="cs-CZ" sz="28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0030441"/>
              </p:ext>
            </p:extLst>
          </p:nvPr>
        </p:nvGraphicFramePr>
        <p:xfrm>
          <a:off x="1619672" y="2132856"/>
          <a:ext cx="6096000" cy="396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79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4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4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4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4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4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4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9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32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32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</a:tr>
              <a:tr h="792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9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000" b="1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000" b="1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000" b="1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000" b="1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000" b="1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000" b="1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92000"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3</a:t>
                      </a:r>
                      <a:endParaRPr lang="cs-CZ" sz="320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1</a:t>
                      </a:r>
                      <a:endParaRPr lang="cs-CZ" sz="320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79672422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635000" y="855663"/>
            <a:ext cx="7632700" cy="52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800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4. </a:t>
            </a:r>
            <a:r>
              <a:rPr lang="cs-CZ" sz="2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ŘEŠENÍ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9577360"/>
              </p:ext>
            </p:extLst>
          </p:nvPr>
        </p:nvGraphicFramePr>
        <p:xfrm>
          <a:off x="1619672" y="2132856"/>
          <a:ext cx="6096000" cy="396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79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4400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0</a:t>
                      </a:r>
                      <a:endParaRPr lang="cs-CZ" sz="44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4400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44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4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4400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44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4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4400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  <a:endParaRPr lang="cs-CZ" sz="44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9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32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32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</a:tr>
              <a:tr h="792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9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4000" b="1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  <a:endParaRPr lang="cs-CZ" sz="4000" b="1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4000" b="1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4000" b="1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000" b="1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4000" b="1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4000" b="1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000" b="1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4000" b="1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0</a:t>
                      </a:r>
                      <a:endParaRPr lang="cs-CZ" sz="4000" b="1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92000"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3</a:t>
                      </a:r>
                      <a:endParaRPr lang="cs-CZ" sz="320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1</a:t>
                      </a:r>
                      <a:endParaRPr lang="cs-CZ" sz="320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00038758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59</TotalTime>
  <Words>129</Words>
  <Application>Microsoft Office PowerPoint</Application>
  <PresentationFormat>Předvádění na obrazovce (4:3)</PresentationFormat>
  <Paragraphs>81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uzivatel</cp:lastModifiedBy>
  <cp:revision>8</cp:revision>
  <dcterms:created xsi:type="dcterms:W3CDTF">2011-10-23T06:51:42Z</dcterms:created>
  <dcterms:modified xsi:type="dcterms:W3CDTF">2011-11-19T20:50:30Z</dcterms:modified>
</cp:coreProperties>
</file>