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  <p:sldMasterId id="2147483876" r:id="rId3"/>
    <p:sldMasterId id="2147483888" r:id="rId4"/>
    <p:sldMasterId id="2147483900" r:id="rId5"/>
  </p:sldMasterIdLst>
  <p:notesMasterIdLst>
    <p:notesMasterId r:id="rId17"/>
  </p:notesMasterIdLst>
  <p:sldIdLst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1F754CD-B6AC-47AA-8F68-734B606CB4B5}">
          <p14:sldIdLst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</p14:sldIdLst>
        </p14:section>
        <p14:section name="Oddíl bez názvu" id="{11563837-9081-446A-B297-5174888A4271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8D36"/>
    <a:srgbClr val="FFD44B"/>
    <a:srgbClr val="FDCA7F"/>
    <a:srgbClr val="FC9804"/>
    <a:srgbClr val="FCA8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FAA1A-C6D3-4C1B-BA97-19FDCF8F5D7F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D6FF9C-1C71-47B9-800F-3BF6BE5DAF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585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D6FF9C-1C71-47B9-800F-3BF6BE5DAFE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679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100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971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066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58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554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248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258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77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488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734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2591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/>
            </a:gs>
            <a:gs pos="9000">
              <a:srgbClr val="FF6633"/>
            </a:gs>
            <a:gs pos="47000">
              <a:srgbClr val="FFFF00"/>
            </a:gs>
            <a:gs pos="92000">
              <a:srgbClr val="01A78F"/>
            </a:gs>
            <a:gs pos="100000">
              <a:srgbClr val="3366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313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5789041-5E10-4A65-B92A-B13219C2ED19}" type="datetimeFigureOut">
              <a:rPr lang="cs-CZ" smtClean="0"/>
              <a:t>6.11.2011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9531D07-B8B7-4FC2-82F2-9B56E812E48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 flip="none" rotWithShape="1">
          <a:gsLst>
            <a:gs pos="0">
              <a:srgbClr val="FF0000"/>
            </a:gs>
            <a:gs pos="29000">
              <a:srgbClr val="FF6633"/>
            </a:gs>
            <a:gs pos="75000">
              <a:srgbClr val="FFFF00"/>
            </a:gs>
            <a:gs pos="92000">
              <a:srgbClr val="01A78F"/>
            </a:gs>
            <a:gs pos="100000">
              <a:srgbClr val="3366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-4200525" y="22336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88913"/>
            <a:ext cx="5759450" cy="2390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755650" y="3756025"/>
            <a:ext cx="79930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1187450" y="4502150"/>
            <a:ext cx="72009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VY_32_INOVACE_14</a:t>
            </a:r>
            <a:endParaRPr lang="cs-CZ" dirty="0"/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3132138" y="2849563"/>
            <a:ext cx="30702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200" b="1"/>
              <a:t>NÁZEV TEMATICKÉHO CELKU – SADY:</a:t>
            </a:r>
          </a:p>
        </p:txBody>
      </p:sp>
      <p:sp>
        <p:nvSpPr>
          <p:cNvPr id="2055" name="Text Box 9"/>
          <p:cNvSpPr txBox="1">
            <a:spLocks noChangeArrowheads="1"/>
          </p:cNvSpPr>
          <p:nvPr/>
        </p:nvSpPr>
        <p:spPr bwMode="auto">
          <a:xfrm>
            <a:off x="971550" y="3287713"/>
            <a:ext cx="7488238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800" b="1" dirty="0"/>
              <a:t>MATEMATIKA PRO 1. ROČNÍK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Magické čtverce</a:t>
            </a:r>
            <a:endParaRPr lang="cs-CZ" b="1" dirty="0"/>
          </a:p>
        </p:txBody>
      </p:sp>
      <p:sp>
        <p:nvSpPr>
          <p:cNvPr id="2056" name="Text Box 6"/>
          <p:cNvSpPr txBox="1">
            <a:spLocks noChangeArrowheads="1"/>
          </p:cNvSpPr>
          <p:nvPr/>
        </p:nvSpPr>
        <p:spPr bwMode="auto">
          <a:xfrm>
            <a:off x="1258888" y="4933950"/>
            <a:ext cx="6985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dirty="0"/>
              <a:t>Autor:  Mgr. Lubor </a:t>
            </a:r>
            <a:r>
              <a:rPr lang="cs-CZ" dirty="0" err="1"/>
              <a:t>Durda</a:t>
            </a:r>
            <a:endParaRPr lang="cs-CZ" dirty="0"/>
          </a:p>
        </p:txBody>
      </p:sp>
      <p:sp>
        <p:nvSpPr>
          <p:cNvPr id="2057" name="Text Box 13"/>
          <p:cNvSpPr txBox="1">
            <a:spLocks noChangeArrowheads="1"/>
          </p:cNvSpPr>
          <p:nvPr/>
        </p:nvSpPr>
        <p:spPr bwMode="auto">
          <a:xfrm>
            <a:off x="1547813" y="5775325"/>
            <a:ext cx="7200900" cy="738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dirty="0"/>
              <a:t>Anotace:</a:t>
            </a:r>
          </a:p>
          <a:p>
            <a:pPr eaLnBrk="1" hangingPunct="1"/>
            <a:r>
              <a:rPr lang="cs-CZ" sz="1400" dirty="0"/>
              <a:t>Tento materiál slouží jako interaktivní pomůcka k procvičování učiva matematiky </a:t>
            </a:r>
            <a:br>
              <a:rPr lang="cs-CZ" sz="1400" dirty="0"/>
            </a:br>
            <a:r>
              <a:rPr lang="cs-CZ" sz="1400" dirty="0"/>
              <a:t>v 1. ročníku základní školy.</a:t>
            </a:r>
          </a:p>
        </p:txBody>
      </p:sp>
      <p:sp>
        <p:nvSpPr>
          <p:cNvPr id="2058" name="Text Box 6"/>
          <p:cNvSpPr txBox="1">
            <a:spLocks noChangeArrowheads="1"/>
          </p:cNvSpPr>
          <p:nvPr/>
        </p:nvSpPr>
        <p:spPr bwMode="auto">
          <a:xfrm>
            <a:off x="1258888" y="5300663"/>
            <a:ext cx="6985000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100" dirty="0"/>
              <a:t>Vytvořeno:  </a:t>
            </a:r>
            <a:r>
              <a:rPr lang="cs-CZ" sz="1100" dirty="0" smtClean="0"/>
              <a:t>25</a:t>
            </a:r>
            <a:r>
              <a:rPr lang="cs-CZ" sz="1100" dirty="0" smtClean="0"/>
              <a:t>.10.2011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18502848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24000">
              <a:srgbClr val="FF6633"/>
            </a:gs>
            <a:gs pos="80000">
              <a:srgbClr val="FFFF00"/>
            </a:gs>
            <a:gs pos="92000">
              <a:srgbClr val="01A78F"/>
            </a:gs>
            <a:gs pos="100000">
              <a:srgbClr val="3366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9323" y="548680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 dirty="0">
                <a:solidFill>
                  <a:schemeClr val="bg1"/>
                </a:solidFill>
              </a:rPr>
              <a:t>1. </a:t>
            </a:r>
            <a:r>
              <a:rPr lang="cs-CZ" sz="2400" b="1" dirty="0" smtClean="0">
                <a:solidFill>
                  <a:schemeClr val="bg1"/>
                </a:solidFill>
              </a:rPr>
              <a:t>Doplň čísla tak, </a:t>
            </a:r>
            <a:r>
              <a:rPr lang="cs-CZ" sz="2400" b="1" dirty="0">
                <a:solidFill>
                  <a:schemeClr val="bg1"/>
                </a:solidFill>
              </a:rPr>
              <a:t>aby se </a:t>
            </a:r>
            <a:r>
              <a:rPr lang="cs-CZ" sz="2400" b="1" dirty="0" smtClean="0">
                <a:solidFill>
                  <a:schemeClr val="bg1"/>
                </a:solidFill>
              </a:rPr>
              <a:t>součet všech čísel </a:t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	v každém sloupci a v každém řádku rovnal 4: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7521881"/>
              </p:ext>
            </p:extLst>
          </p:nvPr>
        </p:nvGraphicFramePr>
        <p:xfrm>
          <a:off x="2843808" y="2276872"/>
          <a:ext cx="3456384" cy="3566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1152128"/>
                <a:gridCol w="1152128"/>
              </a:tblGrid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594024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24000">
              <a:srgbClr val="FF6633"/>
            </a:gs>
            <a:gs pos="80000">
              <a:srgbClr val="FFFF00"/>
            </a:gs>
            <a:gs pos="92000">
              <a:srgbClr val="01A78F"/>
            </a:gs>
            <a:gs pos="100000">
              <a:srgbClr val="3366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9923" y="935608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1. ŘEŠENÍ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6975441"/>
              </p:ext>
            </p:extLst>
          </p:nvPr>
        </p:nvGraphicFramePr>
        <p:xfrm>
          <a:off x="2843808" y="2276872"/>
          <a:ext cx="3456384" cy="3566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1152128"/>
                <a:gridCol w="1152128"/>
              </a:tblGrid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25876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9323" y="548680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 dirty="0" smtClean="0"/>
              <a:t>2. Doplň čísla tak, </a:t>
            </a:r>
            <a:r>
              <a:rPr lang="cs-CZ" sz="2400" b="1" dirty="0"/>
              <a:t>aby se </a:t>
            </a:r>
            <a:r>
              <a:rPr lang="cs-CZ" sz="2400" b="1" dirty="0" smtClean="0"/>
              <a:t>součet všech čísel </a:t>
            </a:r>
            <a:br>
              <a:rPr lang="cs-CZ" sz="2400" b="1" dirty="0" smtClean="0"/>
            </a:br>
            <a:r>
              <a:rPr lang="cs-CZ" sz="2400" b="1" dirty="0" smtClean="0"/>
              <a:t>	v každém sloupci a v každém řádku rovnal 4:</a:t>
            </a:r>
            <a:endParaRPr lang="cs-CZ" sz="24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411346"/>
              </p:ext>
            </p:extLst>
          </p:nvPr>
        </p:nvGraphicFramePr>
        <p:xfrm>
          <a:off x="2843808" y="2276872"/>
          <a:ext cx="3456384" cy="3566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1152128"/>
                <a:gridCol w="1152128"/>
              </a:tblGrid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3011139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9923" y="935608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 smtClean="0">
                <a:ln>
                  <a:solidFill>
                    <a:schemeClr val="tx1"/>
                  </a:solidFill>
                </a:ln>
              </a:rPr>
              <a:t>2. </a:t>
            </a:r>
            <a:r>
              <a:rPr lang="cs-CZ" sz="5400" b="1" dirty="0">
                <a:ln>
                  <a:solidFill>
                    <a:schemeClr val="tx1"/>
                  </a:solidFill>
                </a:ln>
              </a:rPr>
              <a:t>ŘEŠENÍ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4968815"/>
              </p:ext>
            </p:extLst>
          </p:nvPr>
        </p:nvGraphicFramePr>
        <p:xfrm>
          <a:off x="2843808" y="2276872"/>
          <a:ext cx="3456384" cy="3566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1152128"/>
                <a:gridCol w="1152128"/>
              </a:tblGrid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464323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9323" y="548680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 dirty="0" smtClean="0">
                <a:solidFill>
                  <a:srgbClr val="FF0000"/>
                </a:solidFill>
              </a:rPr>
              <a:t>3. Doplň čísla tak, </a:t>
            </a:r>
            <a:r>
              <a:rPr lang="cs-CZ" sz="2400" b="1" dirty="0">
                <a:solidFill>
                  <a:srgbClr val="FF0000"/>
                </a:solidFill>
              </a:rPr>
              <a:t>aby se </a:t>
            </a:r>
            <a:r>
              <a:rPr lang="cs-CZ" sz="2400" b="1" dirty="0" smtClean="0">
                <a:solidFill>
                  <a:srgbClr val="FF0000"/>
                </a:solidFill>
              </a:rPr>
              <a:t>součet všech čísel </a:t>
            </a:r>
            <a:br>
              <a:rPr lang="cs-CZ" sz="2400" b="1" dirty="0" smtClean="0">
                <a:solidFill>
                  <a:srgbClr val="FF0000"/>
                </a:solidFill>
              </a:rPr>
            </a:br>
            <a:r>
              <a:rPr lang="cs-CZ" sz="2400" b="1" dirty="0" smtClean="0">
                <a:solidFill>
                  <a:srgbClr val="FF0000"/>
                </a:solidFill>
              </a:rPr>
              <a:t>	v každém sloupci a v každém řádku rovnal 5: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1008621"/>
              </p:ext>
            </p:extLst>
          </p:nvPr>
        </p:nvGraphicFramePr>
        <p:xfrm>
          <a:off x="2843808" y="2276872"/>
          <a:ext cx="3456384" cy="3566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1152128"/>
                <a:gridCol w="1152128"/>
              </a:tblGrid>
              <a:tr h="1128125"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4319026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9923" y="935608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3. </a:t>
            </a: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ŘEŠENÍ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4708570"/>
              </p:ext>
            </p:extLst>
          </p:nvPr>
        </p:nvGraphicFramePr>
        <p:xfrm>
          <a:off x="2843808" y="2276872"/>
          <a:ext cx="3456384" cy="3566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1152128"/>
                <a:gridCol w="1152128"/>
              </a:tblGrid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8322112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9323" y="548680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 dirty="0" smtClean="0">
                <a:solidFill>
                  <a:schemeClr val="bg1"/>
                </a:solidFill>
              </a:rPr>
              <a:t>4. Doplň čísla tak, </a:t>
            </a:r>
            <a:r>
              <a:rPr lang="cs-CZ" sz="2400" b="1" dirty="0">
                <a:solidFill>
                  <a:schemeClr val="bg1"/>
                </a:solidFill>
              </a:rPr>
              <a:t>aby se </a:t>
            </a:r>
            <a:r>
              <a:rPr lang="cs-CZ" sz="2400" b="1" dirty="0" smtClean="0">
                <a:solidFill>
                  <a:schemeClr val="bg1"/>
                </a:solidFill>
              </a:rPr>
              <a:t>součet všech čísel </a:t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	v každém sloupci a v každém řádku rovnal 5: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5517332"/>
              </p:ext>
            </p:extLst>
          </p:nvPr>
        </p:nvGraphicFramePr>
        <p:xfrm>
          <a:off x="2843808" y="2276872"/>
          <a:ext cx="3456384" cy="3566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1152128"/>
                <a:gridCol w="1152128"/>
              </a:tblGrid>
              <a:tr h="1128125"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5480070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9923" y="935608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4. </a:t>
            </a: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4228087"/>
              </p:ext>
            </p:extLst>
          </p:nvPr>
        </p:nvGraphicFramePr>
        <p:xfrm>
          <a:off x="2843808" y="2276872"/>
          <a:ext cx="3456384" cy="3566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1152128"/>
                <a:gridCol w="1152128"/>
              </a:tblGrid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5891144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639323" y="548680"/>
            <a:ext cx="76327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 b="1" dirty="0" smtClean="0">
                <a:solidFill>
                  <a:schemeClr val="bg1"/>
                </a:solidFill>
              </a:rPr>
              <a:t>5. Doplň čísla tak, </a:t>
            </a:r>
            <a:r>
              <a:rPr lang="cs-CZ" sz="2400" b="1" dirty="0">
                <a:solidFill>
                  <a:schemeClr val="bg1"/>
                </a:solidFill>
              </a:rPr>
              <a:t>aby se </a:t>
            </a:r>
            <a:r>
              <a:rPr lang="cs-CZ" sz="2400" b="1" dirty="0" smtClean="0">
                <a:solidFill>
                  <a:schemeClr val="bg1"/>
                </a:solidFill>
              </a:rPr>
              <a:t>součet všech čísel </a:t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	v každém sloupci a v každém řádku rovnal 5: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833032"/>
              </p:ext>
            </p:extLst>
          </p:nvPr>
        </p:nvGraphicFramePr>
        <p:xfrm>
          <a:off x="2843808" y="2276872"/>
          <a:ext cx="3456384" cy="3566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1152128"/>
                <a:gridCol w="1152128"/>
              </a:tblGrid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4965952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619923" y="935608"/>
            <a:ext cx="76327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54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5. </a:t>
            </a:r>
            <a:r>
              <a:rPr lang="cs-CZ" sz="5400" b="1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061703"/>
              </p:ext>
            </p:extLst>
          </p:nvPr>
        </p:nvGraphicFramePr>
        <p:xfrm>
          <a:off x="2843808" y="2276872"/>
          <a:ext cx="3456384" cy="3566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52128"/>
                <a:gridCol w="1152128"/>
                <a:gridCol w="1152128"/>
              </a:tblGrid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128125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7200" b="1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endParaRPr lang="cs-CZ" sz="7200" b="1" dirty="0">
                        <a:solidFill>
                          <a:schemeClr val="tx2">
                            <a:lumMod val="75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875189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nění">
  <a:themeElements>
    <a:clrScheme name="Vlastní 2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1AB800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Vlnění">
  <a:themeElements>
    <a:clrScheme name="Vlastní 4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0B87D5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265</TotalTime>
  <Words>178</Words>
  <Application>Microsoft Office PowerPoint</Application>
  <PresentationFormat>Předvádění na obrazovce (4:3)</PresentationFormat>
  <Paragraphs>90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Motiv systému Office</vt:lpstr>
      <vt:lpstr>Vlnění</vt:lpstr>
      <vt:lpstr>Tok</vt:lpstr>
      <vt:lpstr>Aerodynamika</vt:lpstr>
      <vt:lpstr>1_Vlnění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36</cp:revision>
  <dcterms:created xsi:type="dcterms:W3CDTF">2011-10-23T06:51:42Z</dcterms:created>
  <dcterms:modified xsi:type="dcterms:W3CDTF">2011-11-06T08:00:05Z</dcterms:modified>
</cp:coreProperties>
</file>