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1F754CD-B6AC-47AA-8F68-734B606CB4B5}">
          <p14:sldIdLst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</p14:sldIdLst>
        </p14:section>
        <p14:section name="Oddíl bez názvu" id="{11563837-9081-446A-B297-5174888A4271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8D36"/>
    <a:srgbClr val="FCA82C"/>
    <a:srgbClr val="FC9804"/>
    <a:srgbClr val="27F018"/>
    <a:srgbClr val="FFD44B"/>
    <a:srgbClr val="FDCA7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8D230F3-CF80-4859-8CE7-A43EE81993B5}" styleName="Světlý styl 1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2FAA1A-C6D3-4C1B-BA97-19FDCF8F5D7F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D6FF9C-1C71-47B9-800F-3BF6BE5DAF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585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4517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1112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5778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1826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779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686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456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1423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6290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8286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4098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FFFF00"/>
            </a:gs>
            <a:gs pos="57000">
              <a:schemeClr val="bg1"/>
            </a:gs>
            <a:gs pos="100000">
              <a:srgbClr val="27F018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6427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-4200525" y="22336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88913"/>
            <a:ext cx="5759450" cy="2390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755650" y="3756025"/>
            <a:ext cx="799306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1187450" y="4502150"/>
            <a:ext cx="72009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dirty="0"/>
              <a:t>Číslo DUM:  </a:t>
            </a:r>
            <a:r>
              <a:rPr lang="cs-CZ" dirty="0" smtClean="0"/>
              <a:t>VY_32_INOVACE_15</a:t>
            </a:r>
            <a:endParaRPr lang="cs-CZ" dirty="0"/>
          </a:p>
        </p:txBody>
      </p:sp>
      <p:sp>
        <p:nvSpPr>
          <p:cNvPr id="2054" name="Rectangle 8"/>
          <p:cNvSpPr>
            <a:spLocks noChangeArrowheads="1"/>
          </p:cNvSpPr>
          <p:nvPr/>
        </p:nvSpPr>
        <p:spPr bwMode="auto">
          <a:xfrm>
            <a:off x="3132138" y="2849563"/>
            <a:ext cx="3070225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1200" b="1"/>
              <a:t>NÁZEV TEMATICKÉHO CELKU – SADY:</a:t>
            </a:r>
          </a:p>
        </p:txBody>
      </p:sp>
      <p:sp>
        <p:nvSpPr>
          <p:cNvPr id="2055" name="Text Box 9"/>
          <p:cNvSpPr txBox="1">
            <a:spLocks noChangeArrowheads="1"/>
          </p:cNvSpPr>
          <p:nvPr/>
        </p:nvSpPr>
        <p:spPr bwMode="auto">
          <a:xfrm>
            <a:off x="971550" y="3287713"/>
            <a:ext cx="7488238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/>
              <a:t>MATEMATIKA PRO 1. ROČNÍK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Pyramidy</a:t>
            </a:r>
            <a:endParaRPr lang="cs-CZ" b="1" dirty="0"/>
          </a:p>
        </p:txBody>
      </p:sp>
      <p:sp>
        <p:nvSpPr>
          <p:cNvPr id="2056" name="Text Box 6"/>
          <p:cNvSpPr txBox="1">
            <a:spLocks noChangeArrowheads="1"/>
          </p:cNvSpPr>
          <p:nvPr/>
        </p:nvSpPr>
        <p:spPr bwMode="auto">
          <a:xfrm>
            <a:off x="1258888" y="4933950"/>
            <a:ext cx="6985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dirty="0"/>
              <a:t>Autor:  Mgr. Lubor </a:t>
            </a:r>
            <a:r>
              <a:rPr lang="cs-CZ" dirty="0" err="1"/>
              <a:t>Durda</a:t>
            </a:r>
            <a:endParaRPr lang="cs-CZ" dirty="0"/>
          </a:p>
        </p:txBody>
      </p:sp>
      <p:sp>
        <p:nvSpPr>
          <p:cNvPr id="2057" name="Text Box 13"/>
          <p:cNvSpPr txBox="1">
            <a:spLocks noChangeArrowheads="1"/>
          </p:cNvSpPr>
          <p:nvPr/>
        </p:nvSpPr>
        <p:spPr bwMode="auto">
          <a:xfrm>
            <a:off x="1547813" y="5775325"/>
            <a:ext cx="7200900" cy="738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400" dirty="0"/>
              <a:t>Anotace:</a:t>
            </a:r>
          </a:p>
          <a:p>
            <a:pPr eaLnBrk="1" hangingPunct="1"/>
            <a:r>
              <a:rPr lang="cs-CZ" sz="1400" dirty="0"/>
              <a:t>Tento materiál slouží jako interaktivní pomůcka k procvičování učiva matematiky </a:t>
            </a:r>
            <a:br>
              <a:rPr lang="cs-CZ" sz="1400" dirty="0"/>
            </a:br>
            <a:r>
              <a:rPr lang="cs-CZ" sz="1400" dirty="0"/>
              <a:t>v 1. ročníku základní školy.</a:t>
            </a:r>
          </a:p>
        </p:txBody>
      </p:sp>
      <p:sp>
        <p:nvSpPr>
          <p:cNvPr id="2058" name="Text Box 6"/>
          <p:cNvSpPr txBox="1">
            <a:spLocks noChangeArrowheads="1"/>
          </p:cNvSpPr>
          <p:nvPr/>
        </p:nvSpPr>
        <p:spPr bwMode="auto">
          <a:xfrm>
            <a:off x="1258888" y="5300663"/>
            <a:ext cx="6985000" cy="261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1100" dirty="0"/>
              <a:t>Vytvořeno: </a:t>
            </a:r>
            <a:r>
              <a:rPr lang="cs-CZ" sz="1100" dirty="0" smtClean="0"/>
              <a:t>28.10.2011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185028484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1791451" y="764704"/>
            <a:ext cx="5732877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 dirty="0"/>
              <a:t>1. </a:t>
            </a:r>
            <a:r>
              <a:rPr lang="cs-CZ" sz="2400" b="1" dirty="0" smtClean="0"/>
              <a:t>Sčítej čísla v sousedních polích. </a:t>
            </a:r>
            <a:br>
              <a:rPr lang="cs-CZ" sz="2400" b="1" dirty="0" smtClean="0"/>
            </a:br>
            <a:r>
              <a:rPr lang="cs-CZ" sz="2400" b="1" dirty="0" smtClean="0"/>
              <a:t>    Výsledky zapiš o úroveň výš.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4964975"/>
            <a:ext cx="1368152" cy="1200329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7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1920" y="4964975"/>
            <a:ext cx="1368152" cy="1200329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7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36096" y="4964975"/>
            <a:ext cx="1368152" cy="1200329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7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59832" y="3596823"/>
            <a:ext cx="1368152" cy="1200329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7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44008" y="3596823"/>
            <a:ext cx="1368152" cy="1200329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7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2204864"/>
            <a:ext cx="1368152" cy="1200329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7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5940241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19923" y="935608"/>
            <a:ext cx="76327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54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1. ŘEŠENÍ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267744" y="4964975"/>
            <a:ext cx="1368152" cy="1200329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7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51920" y="4964975"/>
            <a:ext cx="1368152" cy="1200329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7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6096" y="4964975"/>
            <a:ext cx="1368152" cy="1200329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7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59832" y="3596823"/>
            <a:ext cx="1368152" cy="1200329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644008" y="3596823"/>
            <a:ext cx="1368152" cy="1200329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7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51920" y="2204864"/>
            <a:ext cx="1368152" cy="1200329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7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258768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FFFF00"/>
            </a:gs>
            <a:gs pos="57000">
              <a:schemeClr val="bg1"/>
            </a:gs>
            <a:gs pos="100000">
              <a:srgbClr val="F68D36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1791451" y="764704"/>
            <a:ext cx="5732877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 dirty="0" smtClean="0"/>
              <a:t>2. </a:t>
            </a:r>
            <a:r>
              <a:rPr lang="cs-CZ" sz="2400" b="1" dirty="0" smtClean="0"/>
              <a:t>Sčítej čísla v sousedních polích. </a:t>
            </a:r>
            <a:br>
              <a:rPr lang="cs-CZ" sz="2400" b="1" dirty="0" smtClean="0"/>
            </a:br>
            <a:r>
              <a:rPr lang="cs-CZ" sz="2400" b="1" dirty="0" smtClean="0"/>
              <a:t>    Výsledky zapiš o úroveň výš.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4964975"/>
            <a:ext cx="1368152" cy="1200329"/>
          </a:xfrm>
          <a:prstGeom prst="rect">
            <a:avLst/>
          </a:prstGeom>
          <a:solidFill>
            <a:srgbClr val="27F018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7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1920" y="4964975"/>
            <a:ext cx="1368152" cy="1200329"/>
          </a:xfrm>
          <a:prstGeom prst="rect">
            <a:avLst/>
          </a:prstGeom>
          <a:solidFill>
            <a:srgbClr val="27F018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7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36096" y="4964975"/>
            <a:ext cx="1368152" cy="1200329"/>
          </a:xfrm>
          <a:prstGeom prst="rect">
            <a:avLst/>
          </a:prstGeom>
          <a:solidFill>
            <a:srgbClr val="27F018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7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59832" y="3596823"/>
            <a:ext cx="1368152" cy="1200329"/>
          </a:xfrm>
          <a:prstGeom prst="rect">
            <a:avLst/>
          </a:prstGeom>
          <a:solidFill>
            <a:srgbClr val="27F018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7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44008" y="3596823"/>
            <a:ext cx="1368152" cy="1200329"/>
          </a:xfrm>
          <a:prstGeom prst="rect">
            <a:avLst/>
          </a:prstGeom>
          <a:solidFill>
            <a:srgbClr val="27F018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7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2204864"/>
            <a:ext cx="1368152" cy="1200329"/>
          </a:xfrm>
          <a:prstGeom prst="rect">
            <a:avLst/>
          </a:prstGeom>
          <a:solidFill>
            <a:srgbClr val="27F018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7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0570283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FFFF00"/>
            </a:gs>
            <a:gs pos="57000">
              <a:schemeClr val="bg1"/>
            </a:gs>
            <a:gs pos="100000">
              <a:srgbClr val="F68D36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19923" y="935608"/>
            <a:ext cx="76327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54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2. </a:t>
            </a:r>
            <a:r>
              <a:rPr lang="cs-CZ" sz="54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ŘEŠENÍ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267744" y="4964975"/>
            <a:ext cx="1368152" cy="1200329"/>
          </a:xfrm>
          <a:prstGeom prst="rect">
            <a:avLst/>
          </a:prstGeom>
          <a:solidFill>
            <a:srgbClr val="27F018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7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51920" y="4964975"/>
            <a:ext cx="1368152" cy="1200329"/>
          </a:xfrm>
          <a:prstGeom prst="rect">
            <a:avLst/>
          </a:prstGeom>
          <a:solidFill>
            <a:srgbClr val="27F018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7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6096" y="4964975"/>
            <a:ext cx="1368152" cy="1200329"/>
          </a:xfrm>
          <a:prstGeom prst="rect">
            <a:avLst/>
          </a:prstGeom>
          <a:solidFill>
            <a:srgbClr val="27F018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7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59832" y="3596823"/>
            <a:ext cx="1368152" cy="1200329"/>
          </a:xfrm>
          <a:prstGeom prst="rect">
            <a:avLst/>
          </a:prstGeom>
          <a:solidFill>
            <a:srgbClr val="27F018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7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44008" y="3596823"/>
            <a:ext cx="1368152" cy="1200329"/>
          </a:xfrm>
          <a:prstGeom prst="rect">
            <a:avLst/>
          </a:prstGeom>
          <a:solidFill>
            <a:srgbClr val="27F018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7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51920" y="2204864"/>
            <a:ext cx="1368152" cy="1200329"/>
          </a:xfrm>
          <a:prstGeom prst="rect">
            <a:avLst/>
          </a:prstGeom>
          <a:solidFill>
            <a:srgbClr val="27F018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7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5216361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chemeClr val="tx2">
                <a:lumMod val="40000"/>
                <a:lumOff val="60000"/>
              </a:schemeClr>
            </a:gs>
            <a:gs pos="57000">
              <a:schemeClr val="bg1"/>
            </a:gs>
            <a:gs pos="100000">
              <a:srgbClr val="27F018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1791451" y="349634"/>
            <a:ext cx="5732877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 dirty="0" smtClean="0"/>
              <a:t>3. </a:t>
            </a:r>
            <a:r>
              <a:rPr lang="cs-CZ" sz="2400" b="1" dirty="0" smtClean="0"/>
              <a:t>Sčítej čísla v sousedních polích. </a:t>
            </a:r>
            <a:br>
              <a:rPr lang="cs-CZ" sz="2400" b="1" dirty="0" smtClean="0"/>
            </a:br>
            <a:r>
              <a:rPr lang="cs-CZ" sz="2400" b="1" dirty="0" smtClean="0"/>
              <a:t>    Výsledky zapiš o úroveň výš.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91991" y="5437673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19872" y="5437673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35851" y="5437673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84168" y="5437673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71800" y="4213537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67944" y="4213537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64088" y="4213537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19871" y="2989401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35850" y="2989401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067944" y="1765265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9156297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chemeClr val="tx2">
                <a:lumMod val="40000"/>
                <a:lumOff val="60000"/>
              </a:schemeClr>
            </a:gs>
            <a:gs pos="57000">
              <a:schemeClr val="bg1"/>
            </a:gs>
            <a:gs pos="100000">
              <a:srgbClr val="27F018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11634" y="332656"/>
            <a:ext cx="76327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54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3. </a:t>
            </a:r>
            <a:r>
              <a:rPr lang="cs-CZ" sz="54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ŘEŠENÍ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091991" y="5437673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19872" y="5437673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35851" y="5437673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84168" y="5437673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771800" y="4213537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67944" y="4213537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4213537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419871" y="2989401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735850" y="2989401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067944" y="1765265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2553419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FF0000"/>
            </a:gs>
            <a:gs pos="57000">
              <a:schemeClr val="bg1"/>
            </a:gs>
            <a:gs pos="100000">
              <a:srgbClr val="00B0F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1791451" y="349634"/>
            <a:ext cx="5732877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 dirty="0" smtClean="0">
                <a:solidFill>
                  <a:schemeClr val="bg1"/>
                </a:solidFill>
              </a:rPr>
              <a:t>4. </a:t>
            </a:r>
            <a:r>
              <a:rPr lang="cs-CZ" sz="2400" b="1" dirty="0" smtClean="0">
                <a:solidFill>
                  <a:schemeClr val="bg1"/>
                </a:solidFill>
              </a:rPr>
              <a:t>Sčítej čísla v sousedních polích. </a:t>
            </a:r>
            <a:br>
              <a:rPr lang="cs-CZ" sz="2400" b="1" dirty="0" smtClean="0">
                <a:solidFill>
                  <a:schemeClr val="bg1"/>
                </a:solidFill>
              </a:rPr>
            </a:br>
            <a:r>
              <a:rPr lang="cs-CZ" sz="2400" b="1" dirty="0" smtClean="0">
                <a:solidFill>
                  <a:schemeClr val="bg1"/>
                </a:solidFill>
              </a:rPr>
              <a:t>    Výsledky zapiš o úroveň výš.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91991" y="5437673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19872" y="5437673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35851" y="5437673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84168" y="5437673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71800" y="4213537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67944" y="4213537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64088" y="4213537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19871" y="2989401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35850" y="2989401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067944" y="1765265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7420638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FF0000"/>
            </a:gs>
            <a:gs pos="57000">
              <a:schemeClr val="bg1"/>
            </a:gs>
            <a:gs pos="100000">
              <a:srgbClr val="00B0F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11634" y="332656"/>
            <a:ext cx="76327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54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4. </a:t>
            </a:r>
            <a:r>
              <a:rPr lang="cs-CZ" sz="54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ŘEŠENÍ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091991" y="5437673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19872" y="5437673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35851" y="5437673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84168" y="5437673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771800" y="4213537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67944" y="4213537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4213537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419871" y="2989401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735850" y="2989401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067944" y="1765265"/>
            <a:ext cx="1039849" cy="101566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4570115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365</TotalTime>
  <Words>130</Words>
  <Application>Microsoft Office PowerPoint</Application>
  <PresentationFormat>Předvádění na obrazovce (4:3)</PresentationFormat>
  <Paragraphs>66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42</cp:revision>
  <dcterms:created xsi:type="dcterms:W3CDTF">2011-10-23T06:51:42Z</dcterms:created>
  <dcterms:modified xsi:type="dcterms:W3CDTF">2011-11-06T09:41:25Z</dcterms:modified>
</cp:coreProperties>
</file>