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5"/>
  </p:notesMasterIdLst>
  <p:sldIdLst>
    <p:sldId id="257" r:id="rId2"/>
    <p:sldId id="258" r:id="rId3"/>
    <p:sldId id="259" r:id="rId4"/>
    <p:sldId id="262" r:id="rId5"/>
    <p:sldId id="263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1F754CD-B6AC-47AA-8F68-734B606CB4B5}">
          <p14:sldIdLst>
            <p14:sldId id="257"/>
            <p14:sldId id="258"/>
            <p14:sldId id="259"/>
            <p14:sldId id="262"/>
            <p14:sldId id="263"/>
            <p14:sldId id="260"/>
            <p14:sldId id="261"/>
            <p14:sldId id="264"/>
            <p14:sldId id="265"/>
            <p14:sldId id="266"/>
            <p14:sldId id="267"/>
            <p14:sldId id="268"/>
            <p14:sldId id="269"/>
          </p14:sldIdLst>
        </p14:section>
        <p14:section name="Oddíl bez názvu" id="{11563837-9081-446A-B297-5174888A4271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44B"/>
    <a:srgbClr val="FCA82C"/>
    <a:srgbClr val="F68D36"/>
    <a:srgbClr val="FC9804"/>
    <a:srgbClr val="27F018"/>
    <a:srgbClr val="FDCA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Světlý styl 1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FAA1A-C6D3-4C1B-BA97-19FDCF8F5D7F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D6FF9C-1C71-47B9-800F-3BF6BE5DAF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585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6FF9C-1C71-47B9-800F-3BF6BE5DAFE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679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6FF9C-1C71-47B9-800F-3BF6BE5DAFE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679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6FF9C-1C71-47B9-800F-3BF6BE5DAFE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679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6FF9C-1C71-47B9-800F-3BF6BE5DAFE2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6795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6FF9C-1C71-47B9-800F-3BF6BE5DAFE2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679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6FF9C-1C71-47B9-800F-3BF6BE5DAFE2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679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451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1112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5778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826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779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686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456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7142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629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828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098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B050"/>
            </a:gs>
            <a:gs pos="57000">
              <a:schemeClr val="bg1"/>
            </a:gs>
            <a:gs pos="100000">
              <a:srgbClr val="FFF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89041-5E10-4A65-B92A-B13219C2ED19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31D07-B8B7-4FC2-82F2-9B56E812E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427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-4200525" y="22336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88913"/>
            <a:ext cx="575945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755650" y="3756025"/>
            <a:ext cx="79930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187450" y="4502150"/>
            <a:ext cx="7200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dirty="0"/>
              <a:t>Číslo DUM:  </a:t>
            </a:r>
            <a:r>
              <a:rPr lang="cs-CZ" dirty="0" smtClean="0"/>
              <a:t>VY_32_INOVACE_17</a:t>
            </a:r>
            <a:endParaRPr lang="cs-CZ" dirty="0"/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3132138" y="2849563"/>
            <a:ext cx="30702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 b="1"/>
              <a:t>NÁZEV TEMATICKÉHO CELKU – SADY:</a:t>
            </a: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971550" y="3287713"/>
            <a:ext cx="7488238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2800" b="1" dirty="0"/>
              <a:t>MATEMATIKA PRO 1. ROČNÍK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Čtvercové sítě</a:t>
            </a:r>
            <a:endParaRPr lang="cs-CZ" b="1" dirty="0"/>
          </a:p>
        </p:txBody>
      </p:sp>
      <p:sp>
        <p:nvSpPr>
          <p:cNvPr id="2056" name="Text Box 6"/>
          <p:cNvSpPr txBox="1">
            <a:spLocks noChangeArrowheads="1"/>
          </p:cNvSpPr>
          <p:nvPr/>
        </p:nvSpPr>
        <p:spPr bwMode="auto">
          <a:xfrm>
            <a:off x="1258888" y="4933950"/>
            <a:ext cx="698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dirty="0"/>
              <a:t>Autor:  Mgr. Lubor </a:t>
            </a:r>
            <a:r>
              <a:rPr lang="cs-CZ" dirty="0" err="1"/>
              <a:t>Durda</a:t>
            </a:r>
            <a:endParaRPr lang="cs-CZ" dirty="0"/>
          </a:p>
        </p:txBody>
      </p:sp>
      <p:sp>
        <p:nvSpPr>
          <p:cNvPr id="2057" name="Text Box 13"/>
          <p:cNvSpPr txBox="1">
            <a:spLocks noChangeArrowheads="1"/>
          </p:cNvSpPr>
          <p:nvPr/>
        </p:nvSpPr>
        <p:spPr bwMode="auto">
          <a:xfrm>
            <a:off x="1547813" y="5775325"/>
            <a:ext cx="7200900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400" dirty="0"/>
              <a:t>Anotace:</a:t>
            </a:r>
          </a:p>
          <a:p>
            <a:pPr eaLnBrk="1" hangingPunct="1"/>
            <a:r>
              <a:rPr lang="cs-CZ" sz="1400" dirty="0"/>
              <a:t>Tento materiál slouží jako interaktivní pomůcka k procvičování učiva matematiky </a:t>
            </a:r>
            <a:br>
              <a:rPr lang="cs-CZ" sz="1400" dirty="0"/>
            </a:br>
            <a:r>
              <a:rPr lang="cs-CZ" sz="1400" dirty="0"/>
              <a:t>v 1. ročníku základní školy.</a:t>
            </a:r>
          </a:p>
        </p:txBody>
      </p:sp>
      <p:sp>
        <p:nvSpPr>
          <p:cNvPr id="2058" name="Text Box 6"/>
          <p:cNvSpPr txBox="1">
            <a:spLocks noChangeArrowheads="1"/>
          </p:cNvSpPr>
          <p:nvPr/>
        </p:nvSpPr>
        <p:spPr bwMode="auto">
          <a:xfrm>
            <a:off x="1258888" y="5300663"/>
            <a:ext cx="6985000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1100" dirty="0"/>
              <a:t>Vytvořeno: </a:t>
            </a:r>
            <a:r>
              <a:rPr lang="cs-CZ" sz="1100" dirty="0" smtClean="0"/>
              <a:t>6.11.2011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185028484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B050"/>
            </a:gs>
            <a:gs pos="57000">
              <a:schemeClr val="bg1"/>
            </a:gs>
            <a:gs pos="100000">
              <a:srgbClr val="FFFF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11560" y="404664"/>
            <a:ext cx="79208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b="1" dirty="0"/>
              <a:t>1. </a:t>
            </a:r>
            <a:r>
              <a:rPr lang="cs-CZ" b="1" dirty="0" smtClean="0"/>
              <a:t>Z kolika čtverců jsou složeny tyto útvary? 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854535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594024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B050"/>
            </a:gs>
            <a:gs pos="57000">
              <a:schemeClr val="bg1"/>
            </a:gs>
            <a:gs pos="100000">
              <a:srgbClr val="FFFF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19646" y="332656"/>
            <a:ext cx="76327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1. ŘEŠENÍ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85116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1101967" y="3645024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62005" y="2636912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932356" y="1700808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5876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11560" y="404664"/>
            <a:ext cx="79208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b="1" dirty="0" smtClean="0"/>
              <a:t>2. Z kolika čtverců jsou složeny tyto útvary? 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550530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116699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3104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19646" y="332656"/>
            <a:ext cx="76327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2. </a:t>
            </a: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827584" y="2420888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35896" y="1124744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690282" y="2615457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764074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B0F0"/>
            </a:gs>
            <a:gs pos="57000">
              <a:schemeClr val="bg1"/>
            </a:gs>
            <a:gs pos="100000">
              <a:srgbClr val="FFF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11560" y="404664"/>
            <a:ext cx="79208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b="1" dirty="0" smtClean="0"/>
              <a:t>3. Z kolika čtverců jsou složeny tyto útvary? 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712752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6580284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B0F0"/>
            </a:gs>
            <a:gs pos="57000">
              <a:schemeClr val="bg1"/>
            </a:gs>
            <a:gs pos="100000">
              <a:srgbClr val="FFF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32614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19646" y="332656"/>
            <a:ext cx="76327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3. </a:t>
            </a: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1090536" y="3573016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22248" y="1484784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372200" y="3609046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420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FFD44B"/>
            </a:gs>
            <a:gs pos="57000">
              <a:schemeClr val="bg1"/>
            </a:gs>
            <a:gs pos="100000">
              <a:srgbClr val="00B0F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11560" y="404664"/>
            <a:ext cx="79208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b="1" dirty="0" smtClean="0"/>
              <a:t>4. Z kolika čtverců jsou složeny tyto útvary? 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96597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5367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FFD44B"/>
            </a:gs>
            <a:gs pos="57000">
              <a:schemeClr val="bg1"/>
            </a:gs>
            <a:gs pos="100000">
              <a:srgbClr val="00B0F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78314"/>
              </p:ext>
            </p:extLst>
          </p:nvPr>
        </p:nvGraphicFramePr>
        <p:xfrm>
          <a:off x="395538" y="1052736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19646" y="332656"/>
            <a:ext cx="76327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4. </a:t>
            </a: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1115616" y="6309320"/>
            <a:ext cx="151216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815916" y="6299727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516216" y="6299727"/>
            <a:ext cx="1512168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1105199" y="3565638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63888" y="764704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372200" y="2996952"/>
            <a:ext cx="14199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endParaRPr lang="cs-CZ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918384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11560" y="404664"/>
            <a:ext cx="79208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b="1" dirty="0" smtClean="0"/>
              <a:t>5. Vyznač barevně cestu podle návodu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319130"/>
              </p:ext>
            </p:extLst>
          </p:nvPr>
        </p:nvGraphicFramePr>
        <p:xfrm>
          <a:off x="395535" y="2204864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Šipka doprava 1"/>
          <p:cNvSpPr/>
          <p:nvPr/>
        </p:nvSpPr>
        <p:spPr>
          <a:xfrm>
            <a:off x="11970" y="5517232"/>
            <a:ext cx="395536" cy="288032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09738" y="1052736"/>
            <a:ext cx="8682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sym typeface="Wingdings"/>
              </a:rPr>
              <a:t>3    2   5   1    2   3   1    2   4   3   2</a:t>
            </a:r>
            <a:r>
              <a:rPr lang="cs-CZ" sz="2800" b="1" dirty="0">
                <a:solidFill>
                  <a:srgbClr val="FF0000"/>
                </a:solidFill>
                <a:sym typeface="Wingdings"/>
              </a:rPr>
              <a:t>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707076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19646" y="332656"/>
            <a:ext cx="76327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5. </a:t>
            </a: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816233"/>
              </p:ext>
            </p:extLst>
          </p:nvPr>
        </p:nvGraphicFramePr>
        <p:xfrm>
          <a:off x="395535" y="2204864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Šipka doprava 12"/>
          <p:cNvSpPr/>
          <p:nvPr/>
        </p:nvSpPr>
        <p:spPr>
          <a:xfrm>
            <a:off x="11970" y="5517232"/>
            <a:ext cx="395536" cy="288032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09738" y="1052736"/>
            <a:ext cx="8682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sym typeface="Wingdings"/>
              </a:rPr>
              <a:t>3    2   5   1    2   3   1    2   4   3   2</a:t>
            </a:r>
            <a:r>
              <a:rPr lang="cs-CZ" sz="2800" b="1" dirty="0">
                <a:solidFill>
                  <a:srgbClr val="FF0000"/>
                </a:solidFill>
                <a:sym typeface="Wingdings"/>
              </a:rPr>
              <a:t>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96036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B050"/>
            </a:gs>
            <a:gs pos="57000">
              <a:schemeClr val="bg1"/>
            </a:gs>
            <a:gs pos="100000">
              <a:srgbClr val="FFC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11560" y="404664"/>
            <a:ext cx="79208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b="1" dirty="0" smtClean="0"/>
              <a:t>6. Vyznač barevně cestu podle návodu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8115001"/>
              </p:ext>
            </p:extLst>
          </p:nvPr>
        </p:nvGraphicFramePr>
        <p:xfrm>
          <a:off x="395535" y="2204864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Šipka doprava 1"/>
          <p:cNvSpPr/>
          <p:nvPr/>
        </p:nvSpPr>
        <p:spPr>
          <a:xfrm rot="10800000">
            <a:off x="8694712" y="3429000"/>
            <a:ext cx="395536" cy="288032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1052736"/>
            <a:ext cx="90902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 smtClean="0">
                <a:solidFill>
                  <a:srgbClr val="0070C0"/>
                </a:solidFill>
                <a:sym typeface="Wingdings"/>
              </a:rPr>
              <a:t>4    1   5   3   2   1   3   3   4   1   5   1   4</a:t>
            </a:r>
            <a:endParaRPr lang="cs-CZ" sz="2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633424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B050"/>
            </a:gs>
            <a:gs pos="57000">
              <a:schemeClr val="bg1"/>
            </a:gs>
            <a:gs pos="100000">
              <a:srgbClr val="FFC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19646" y="332656"/>
            <a:ext cx="76327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6. </a:t>
            </a: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ŘEŠENÍ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510572"/>
              </p:ext>
            </p:extLst>
          </p:nvPr>
        </p:nvGraphicFramePr>
        <p:xfrm>
          <a:off x="395535" y="2204864"/>
          <a:ext cx="8352930" cy="4248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  <a:gridCol w="556862"/>
              </a:tblGrid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310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Šipka doprava 6"/>
          <p:cNvSpPr/>
          <p:nvPr/>
        </p:nvSpPr>
        <p:spPr>
          <a:xfrm rot="10800000">
            <a:off x="8694712" y="3429000"/>
            <a:ext cx="395536" cy="288032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1052736"/>
            <a:ext cx="90902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 smtClean="0">
                <a:solidFill>
                  <a:srgbClr val="0070C0"/>
                </a:solidFill>
                <a:sym typeface="Wingdings"/>
              </a:rPr>
              <a:t>4    1   5   3   2   1   3   3   4   1   5   1   4</a:t>
            </a:r>
            <a:endParaRPr lang="cs-CZ" sz="2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06699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503</TotalTime>
  <Words>222</Words>
  <Application>Microsoft Office PowerPoint</Application>
  <PresentationFormat>Předvádění na obrazovce (4:3)</PresentationFormat>
  <Paragraphs>42</Paragraphs>
  <Slides>13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Lubor Durda</cp:lastModifiedBy>
  <cp:revision>58</cp:revision>
  <dcterms:created xsi:type="dcterms:W3CDTF">2011-10-23T06:51:42Z</dcterms:created>
  <dcterms:modified xsi:type="dcterms:W3CDTF">2011-11-11T07:38:49Z</dcterms:modified>
</cp:coreProperties>
</file>