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1F754CD-B6AC-47AA-8F68-734B606CB4B5}">
          <p14:sldIdLst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</p14:sldIdLst>
        </p14:section>
        <p14:section name="Oddíl bez názvu" id="{11563837-9081-446A-B297-5174888A4271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3FA06"/>
    <a:srgbClr val="FFD44B"/>
    <a:srgbClr val="F68D36"/>
    <a:srgbClr val="FC9804"/>
    <a:srgbClr val="FCA82C"/>
    <a:srgbClr val="27F018"/>
    <a:srgbClr val="FC8136"/>
    <a:srgbClr val="FDCA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FAA1A-C6D3-4C1B-BA97-19FDCF8F5D7F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6FF9C-1C71-47B9-800F-3BF6BE5DA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85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9451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112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778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826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779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686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456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142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629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828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098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00B0F0"/>
            </a:gs>
            <a:gs pos="57000">
              <a:schemeClr val="bg1"/>
            </a:gs>
            <a:gs pos="100000">
              <a:srgbClr val="FDCA7F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427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>
          <a:gsLst>
            <a:gs pos="4000">
              <a:srgbClr val="00B050"/>
            </a:gs>
            <a:gs pos="100000">
              <a:srgbClr val="23FA0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8913"/>
            <a:ext cx="5759450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3756025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187450" y="4502150"/>
            <a:ext cx="7200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VY_32_INOVACE_20</a:t>
            </a:r>
            <a:endParaRPr lang="cs-CZ" dirty="0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3132138" y="2849563"/>
            <a:ext cx="30702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200" b="1"/>
              <a:t>NÁZEV TEMATICKÉHO CELKU – SADY:</a:t>
            </a:r>
          </a:p>
        </p:txBody>
      </p:sp>
      <p:sp>
        <p:nvSpPr>
          <p:cNvPr id="2055" name="Text Box 9"/>
          <p:cNvSpPr txBox="1">
            <a:spLocks noChangeArrowheads="1"/>
          </p:cNvSpPr>
          <p:nvPr/>
        </p:nvSpPr>
        <p:spPr bwMode="auto">
          <a:xfrm>
            <a:off x="971550" y="3287713"/>
            <a:ext cx="7488238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MATEMATIKA PRO 1. ROČNÍK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Matematické šifry</a:t>
            </a:r>
            <a:endParaRPr lang="cs-CZ" b="1" dirty="0"/>
          </a:p>
        </p:txBody>
      </p:sp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1258888" y="493395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Autor:  Mgr. Lubor </a:t>
            </a:r>
            <a:r>
              <a:rPr lang="cs-CZ" dirty="0" err="1"/>
              <a:t>Durda</a:t>
            </a:r>
            <a:endParaRPr lang="cs-CZ" dirty="0"/>
          </a:p>
        </p:txBody>
      </p:sp>
      <p:sp>
        <p:nvSpPr>
          <p:cNvPr id="2057" name="Text Box 13"/>
          <p:cNvSpPr txBox="1">
            <a:spLocks noChangeArrowheads="1"/>
          </p:cNvSpPr>
          <p:nvPr/>
        </p:nvSpPr>
        <p:spPr bwMode="auto">
          <a:xfrm>
            <a:off x="1547813" y="5775325"/>
            <a:ext cx="7200900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/>
              <a:t>Anotace:</a:t>
            </a:r>
          </a:p>
          <a:p>
            <a:pPr eaLnBrk="1" hangingPunct="1"/>
            <a:r>
              <a:rPr lang="cs-CZ" sz="1400" dirty="0"/>
              <a:t>Tento materiál slouží jako interaktivní pomůcka k procvičování učiva matematiky </a:t>
            </a:r>
            <a:br>
              <a:rPr lang="cs-CZ" sz="1400" dirty="0"/>
            </a:br>
            <a:r>
              <a:rPr lang="cs-CZ" sz="1400" dirty="0"/>
              <a:t>v 1. ročníku základní školy.</a:t>
            </a:r>
          </a:p>
        </p:txBody>
      </p:sp>
      <p:sp>
        <p:nvSpPr>
          <p:cNvPr id="2058" name="Text Box 6"/>
          <p:cNvSpPr txBox="1">
            <a:spLocks noChangeArrowheads="1"/>
          </p:cNvSpPr>
          <p:nvPr/>
        </p:nvSpPr>
        <p:spPr bwMode="auto">
          <a:xfrm>
            <a:off x="1258888" y="5300663"/>
            <a:ext cx="698500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100" dirty="0"/>
              <a:t>Vytvořeno: </a:t>
            </a:r>
            <a:r>
              <a:rPr lang="cs-CZ" sz="1100" dirty="0" smtClean="0"/>
              <a:t>12.11.2011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850284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380563"/>
            <a:ext cx="792088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/>
              <a:t>1. </a:t>
            </a:r>
            <a:r>
              <a:rPr lang="cs-CZ" sz="2400" b="1" dirty="0" smtClean="0"/>
              <a:t>Vypočítejte příklady. </a:t>
            </a:r>
            <a:br>
              <a:rPr lang="cs-CZ" sz="2400" b="1" dirty="0" smtClean="0"/>
            </a:br>
            <a:r>
              <a:rPr lang="cs-CZ" sz="2400" b="1" dirty="0" smtClean="0"/>
              <a:t>    K </a:t>
            </a:r>
            <a:r>
              <a:rPr lang="cs-CZ" sz="2400" b="1" dirty="0"/>
              <a:t>výsledkům přiřaďte </a:t>
            </a:r>
            <a:r>
              <a:rPr lang="cs-CZ" sz="2400" b="1" dirty="0" smtClean="0"/>
              <a:t>písmena podle klíče. </a:t>
            </a:r>
            <a:br>
              <a:rPr lang="cs-CZ" sz="2400" b="1" dirty="0" smtClean="0"/>
            </a:br>
            <a:r>
              <a:rPr lang="cs-CZ" sz="2400" b="1" dirty="0" smtClean="0"/>
              <a:t>    Vzniklá slova přečtěte.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224866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Klíč: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1318583"/>
              </p:ext>
            </p:extLst>
          </p:nvPr>
        </p:nvGraphicFramePr>
        <p:xfrm>
          <a:off x="1547664" y="2248664"/>
          <a:ext cx="6096000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Ů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6915120"/>
              </p:ext>
            </p:extLst>
          </p:nvPr>
        </p:nvGraphicFramePr>
        <p:xfrm>
          <a:off x="395536" y="3897052"/>
          <a:ext cx="3524228" cy="20522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9143583"/>
              </p:ext>
            </p:extLst>
          </p:nvPr>
        </p:nvGraphicFramePr>
        <p:xfrm>
          <a:off x="5076056" y="3897052"/>
          <a:ext cx="3524228" cy="20522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594024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1560" y="257383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1. ŘEŠENÍ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9552" y="224866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Klíč:</a:t>
            </a:r>
            <a:endParaRPr lang="cs-CZ" sz="28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5306460"/>
              </p:ext>
            </p:extLst>
          </p:nvPr>
        </p:nvGraphicFramePr>
        <p:xfrm>
          <a:off x="1547664" y="2248664"/>
          <a:ext cx="6096000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Ů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3669484"/>
              </p:ext>
            </p:extLst>
          </p:nvPr>
        </p:nvGraphicFramePr>
        <p:xfrm>
          <a:off x="395536" y="3897052"/>
          <a:ext cx="3524228" cy="20522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1594857"/>
              </p:ext>
            </p:extLst>
          </p:nvPr>
        </p:nvGraphicFramePr>
        <p:xfrm>
          <a:off x="5076056" y="3897052"/>
          <a:ext cx="3524228" cy="20522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Ů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2587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00B050"/>
            </a:gs>
            <a:gs pos="57000">
              <a:schemeClr val="bg1"/>
            </a:gs>
            <a:gs pos="100000">
              <a:srgbClr val="FFFF00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380563"/>
            <a:ext cx="792088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 smtClean="0"/>
              <a:t>2. Vypočítejte příklady. </a:t>
            </a:r>
            <a:br>
              <a:rPr lang="cs-CZ" sz="2400" b="1" dirty="0" smtClean="0"/>
            </a:br>
            <a:r>
              <a:rPr lang="cs-CZ" sz="2400" b="1" dirty="0" smtClean="0"/>
              <a:t>    K </a:t>
            </a:r>
            <a:r>
              <a:rPr lang="cs-CZ" sz="2400" b="1" dirty="0"/>
              <a:t>výsledkům přiřaďte </a:t>
            </a:r>
            <a:r>
              <a:rPr lang="cs-CZ" sz="2400" b="1" dirty="0" smtClean="0"/>
              <a:t>písmena podle klíče. </a:t>
            </a:r>
            <a:br>
              <a:rPr lang="cs-CZ" sz="2400" b="1" dirty="0" smtClean="0"/>
            </a:br>
            <a:r>
              <a:rPr lang="cs-CZ" sz="2400" b="1" dirty="0" smtClean="0"/>
              <a:t>    Vzniklá slova přečtěte.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9888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Klíč: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0668133"/>
              </p:ext>
            </p:extLst>
          </p:nvPr>
        </p:nvGraphicFramePr>
        <p:xfrm>
          <a:off x="1547664" y="1988840"/>
          <a:ext cx="6096000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3858259"/>
              </p:ext>
            </p:extLst>
          </p:nvPr>
        </p:nvGraphicFramePr>
        <p:xfrm>
          <a:off x="395536" y="3501008"/>
          <a:ext cx="352422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435009"/>
              </p:ext>
            </p:extLst>
          </p:nvPr>
        </p:nvGraphicFramePr>
        <p:xfrm>
          <a:off x="5076056" y="3501008"/>
          <a:ext cx="352422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081956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00B050"/>
            </a:gs>
            <a:gs pos="57000">
              <a:schemeClr val="bg1"/>
            </a:gs>
            <a:gs pos="100000">
              <a:srgbClr val="FFFF00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1560" y="257383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2. </a:t>
            </a: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19888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Klíč:</a:t>
            </a:r>
            <a:endParaRPr lang="cs-CZ" sz="28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571760"/>
              </p:ext>
            </p:extLst>
          </p:nvPr>
        </p:nvGraphicFramePr>
        <p:xfrm>
          <a:off x="1547664" y="1988840"/>
          <a:ext cx="6096000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1194264"/>
              </p:ext>
            </p:extLst>
          </p:nvPr>
        </p:nvGraphicFramePr>
        <p:xfrm>
          <a:off x="395536" y="3501008"/>
          <a:ext cx="352422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M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8914420"/>
              </p:ext>
            </p:extLst>
          </p:nvPr>
        </p:nvGraphicFramePr>
        <p:xfrm>
          <a:off x="5076056" y="3501008"/>
          <a:ext cx="352422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7635572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00B0F0"/>
            </a:gs>
            <a:gs pos="57000">
              <a:schemeClr val="bg1"/>
            </a:gs>
            <a:gs pos="100000">
              <a:srgbClr val="FFFF00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380563"/>
            <a:ext cx="792088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 smtClean="0"/>
              <a:t>3. Vypočítejte příklady. </a:t>
            </a:r>
            <a:br>
              <a:rPr lang="cs-CZ" sz="2400" b="1" dirty="0" smtClean="0"/>
            </a:br>
            <a:r>
              <a:rPr lang="cs-CZ" sz="2400" b="1" dirty="0" smtClean="0"/>
              <a:t>    K </a:t>
            </a:r>
            <a:r>
              <a:rPr lang="cs-CZ" sz="2400" b="1" dirty="0"/>
              <a:t>výsledkům přiřaďte </a:t>
            </a:r>
            <a:r>
              <a:rPr lang="cs-CZ" sz="2400" b="1" dirty="0" smtClean="0"/>
              <a:t>písmena podle klíče. </a:t>
            </a:r>
            <a:br>
              <a:rPr lang="cs-CZ" sz="2400" b="1" dirty="0" smtClean="0"/>
            </a:br>
            <a:r>
              <a:rPr lang="cs-CZ" sz="2400" b="1" dirty="0" smtClean="0"/>
              <a:t>    Vzniklá slova přečtěte.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9888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Klíč: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58007"/>
              </p:ext>
            </p:extLst>
          </p:nvPr>
        </p:nvGraphicFramePr>
        <p:xfrm>
          <a:off x="1547664" y="1988840"/>
          <a:ext cx="6096000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599213"/>
              </p:ext>
            </p:extLst>
          </p:nvPr>
        </p:nvGraphicFramePr>
        <p:xfrm>
          <a:off x="395536" y="3501008"/>
          <a:ext cx="352422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8233784"/>
              </p:ext>
            </p:extLst>
          </p:nvPr>
        </p:nvGraphicFramePr>
        <p:xfrm>
          <a:off x="5076056" y="3501008"/>
          <a:ext cx="352422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499384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">
              <a:srgbClr val="00B0F0"/>
            </a:gs>
            <a:gs pos="57000">
              <a:schemeClr val="bg1"/>
            </a:gs>
            <a:gs pos="100000">
              <a:srgbClr val="FFFF00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1560" y="257383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3. </a:t>
            </a: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9552" y="19888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Klíč:</a:t>
            </a:r>
            <a:endParaRPr lang="cs-CZ" sz="28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605228"/>
              </p:ext>
            </p:extLst>
          </p:nvPr>
        </p:nvGraphicFramePr>
        <p:xfrm>
          <a:off x="1547664" y="1988840"/>
          <a:ext cx="6096000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285587"/>
              </p:ext>
            </p:extLst>
          </p:nvPr>
        </p:nvGraphicFramePr>
        <p:xfrm>
          <a:off x="395536" y="3501008"/>
          <a:ext cx="352422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I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06368"/>
              </p:ext>
            </p:extLst>
          </p:nvPr>
        </p:nvGraphicFramePr>
        <p:xfrm>
          <a:off x="5076056" y="3501008"/>
          <a:ext cx="352422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781047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50000">
              <a:srgbClr val="4BC784"/>
            </a:gs>
            <a:gs pos="100000">
              <a:schemeClr val="bg1"/>
            </a:gs>
          </a:gsLst>
          <a:lin ang="5400000" scaled="0"/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39552" y="380563"/>
            <a:ext cx="792088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 smtClean="0"/>
              <a:t>4. Vypočítejte příklady. </a:t>
            </a:r>
            <a:br>
              <a:rPr lang="cs-CZ" sz="2400" b="1" dirty="0" smtClean="0"/>
            </a:br>
            <a:r>
              <a:rPr lang="cs-CZ" sz="2400" b="1" dirty="0" smtClean="0"/>
              <a:t>    K </a:t>
            </a:r>
            <a:r>
              <a:rPr lang="cs-CZ" sz="2400" b="1" dirty="0"/>
              <a:t>výsledkům přiřaďte </a:t>
            </a:r>
            <a:r>
              <a:rPr lang="cs-CZ" sz="2400" b="1" dirty="0" smtClean="0"/>
              <a:t>písmena podle klíče. </a:t>
            </a:r>
            <a:br>
              <a:rPr lang="cs-CZ" sz="2400" b="1" dirty="0" smtClean="0"/>
            </a:br>
            <a:r>
              <a:rPr lang="cs-CZ" sz="2400" b="1" dirty="0" smtClean="0"/>
              <a:t>    Vzniklá slova přečtěte.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9888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Klíč:</a:t>
            </a:r>
            <a:endParaRPr lang="cs-CZ" sz="2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9562049"/>
              </p:ext>
            </p:extLst>
          </p:nvPr>
        </p:nvGraphicFramePr>
        <p:xfrm>
          <a:off x="1547664" y="1988840"/>
          <a:ext cx="6096000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Í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9028470"/>
              </p:ext>
            </p:extLst>
          </p:nvPr>
        </p:nvGraphicFramePr>
        <p:xfrm>
          <a:off x="395536" y="3501008"/>
          <a:ext cx="352422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9046157"/>
              </p:ext>
            </p:extLst>
          </p:nvPr>
        </p:nvGraphicFramePr>
        <p:xfrm>
          <a:off x="5076056" y="3501008"/>
          <a:ext cx="352422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2719030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50000">
              <a:srgbClr val="4BC784"/>
            </a:gs>
            <a:gs pos="100000">
              <a:schemeClr val="bg1"/>
            </a:gs>
          </a:gsLst>
          <a:lin ang="5400000" scaled="0"/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1560" y="257383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4. </a:t>
            </a:r>
            <a:r>
              <a:rPr lang="cs-CZ" sz="48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9552" y="1988840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Klíč:</a:t>
            </a:r>
            <a:endParaRPr lang="cs-CZ" sz="28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9616792"/>
              </p:ext>
            </p:extLst>
          </p:nvPr>
        </p:nvGraphicFramePr>
        <p:xfrm>
          <a:off x="1547664" y="1988840"/>
          <a:ext cx="6096000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Í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035896"/>
              </p:ext>
            </p:extLst>
          </p:nvPr>
        </p:nvGraphicFramePr>
        <p:xfrm>
          <a:off x="395536" y="3501008"/>
          <a:ext cx="352422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9957404"/>
              </p:ext>
            </p:extLst>
          </p:nvPr>
        </p:nvGraphicFramePr>
        <p:xfrm>
          <a:off x="5076056" y="3501008"/>
          <a:ext cx="3524228" cy="27363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5231"/>
                <a:gridCol w="575231"/>
                <a:gridCol w="575231"/>
                <a:gridCol w="575231"/>
                <a:gridCol w="611652"/>
                <a:gridCol w="611652"/>
              </a:tblGrid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Í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+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68407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=</a:t>
                      </a:r>
                      <a:endParaRPr lang="cs-CZ" sz="3200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779065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742</TotalTime>
  <Words>484</Words>
  <Application>Microsoft Office PowerPoint</Application>
  <PresentationFormat>Předvádění na obrazovce (4:3)</PresentationFormat>
  <Paragraphs>424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84</cp:revision>
  <dcterms:created xsi:type="dcterms:W3CDTF">2011-10-23T06:51:42Z</dcterms:created>
  <dcterms:modified xsi:type="dcterms:W3CDTF">2011-11-15T22:58:58Z</dcterms:modified>
</cp:coreProperties>
</file>