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0" r:id="rId2"/>
    <p:sldId id="256" r:id="rId3"/>
    <p:sldId id="257" r:id="rId4"/>
    <p:sldId id="258" r:id="rId5"/>
    <p:sldId id="259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561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06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6"/>
          <p:cNvGrpSpPr>
            <a:grpSpLocks/>
          </p:cNvGrpSpPr>
          <p:nvPr/>
        </p:nvGrpSpPr>
        <p:grpSpPr bwMode="auto">
          <a:xfrm>
            <a:off x="0" y="3268663"/>
            <a:ext cx="9144000" cy="146050"/>
            <a:chOff x="0" y="3268345"/>
            <a:chExt cx="9144000" cy="146304"/>
          </a:xfrm>
        </p:grpSpPr>
        <p:sp>
          <p:nvSpPr>
            <p:cNvPr id="5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3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4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5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197C8-1F66-4243-B3D6-CBA749F7CA0A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64B37-96CE-43E6-9832-D1AFE00BE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0" y="1371600"/>
            <a:ext cx="9144000" cy="73025"/>
            <a:chOff x="0" y="3268345"/>
            <a:chExt cx="9144000" cy="146304"/>
          </a:xfrm>
        </p:grpSpPr>
        <p:sp>
          <p:nvSpPr>
            <p:cNvPr id="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5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7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C6458-C077-4D36-8BA9-571379EF5E27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141E8-3B07-452C-82A5-CEF0D295B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2"/>
          <p:cNvGrpSpPr>
            <a:grpSpLocks/>
          </p:cNvGrpSpPr>
          <p:nvPr/>
        </p:nvGrpSpPr>
        <p:grpSpPr bwMode="auto">
          <a:xfrm flipH="1">
            <a:off x="0" y="4229100"/>
            <a:ext cx="9144000" cy="146050"/>
            <a:chOff x="0" y="3268345"/>
            <a:chExt cx="9144000" cy="146304"/>
          </a:xfrm>
        </p:grpSpPr>
        <p:sp>
          <p:nvSpPr>
            <p:cNvPr id="5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4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5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6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C2BED-FC5A-4244-AA70-2CC474D32D3E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FBFB4-5ED4-439E-A4B7-8529A18AF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0" y="1371600"/>
            <a:ext cx="9144000" cy="73025"/>
            <a:chOff x="0" y="3268345"/>
            <a:chExt cx="9144000" cy="146304"/>
          </a:xfrm>
        </p:grpSpPr>
        <p:sp>
          <p:nvSpPr>
            <p:cNvPr id="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7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8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2A4FB-0C5C-4F9C-9B81-A1A25B41FECA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D2BAF-F7C0-4F24-A6F4-767034814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>
            <a:grpSpLocks/>
          </p:cNvGrpSpPr>
          <p:nvPr/>
        </p:nvGrpSpPr>
        <p:grpSpPr bwMode="auto">
          <a:xfrm>
            <a:off x="0" y="1371600"/>
            <a:ext cx="9144000" cy="73025"/>
            <a:chOff x="0" y="3268345"/>
            <a:chExt cx="9144000" cy="146304"/>
          </a:xfrm>
        </p:grpSpPr>
        <p:sp>
          <p:nvSpPr>
            <p:cNvPr id="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8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Rectangle 19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Rectangle 20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8335D-8D77-4938-BD25-643C85E335B1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3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26906-F8FE-4D03-B321-D986EC509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2"/>
          <p:cNvGrpSpPr>
            <a:grpSpLocks/>
          </p:cNvGrpSpPr>
          <p:nvPr/>
        </p:nvGrpSpPr>
        <p:grpSpPr bwMode="auto">
          <a:xfrm flipH="1">
            <a:off x="0" y="1371600"/>
            <a:ext cx="9144000" cy="73025"/>
            <a:chOff x="0" y="3268345"/>
            <a:chExt cx="9144000" cy="146304"/>
          </a:xfrm>
        </p:grpSpPr>
        <p:sp>
          <p:nvSpPr>
            <p:cNvPr id="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" name="Rectangle 14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5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9FC1B-1CF1-48B5-8A58-0CC7E32C71B2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58AA7-D562-44F7-B482-FCF0104CC2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-9525" y="-19050"/>
            <a:ext cx="9144000" cy="147638"/>
            <a:chOff x="0" y="3268345"/>
            <a:chExt cx="9144000" cy="146304"/>
          </a:xfrm>
        </p:grpSpPr>
        <p:sp>
          <p:nvSpPr>
            <p:cNvPr id="3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" name="Rectangle 12"/>
            <p:cNvSpPr/>
            <p:nvPr userDrawn="1"/>
          </p:nvSpPr>
          <p:spPr>
            <a:xfrm>
              <a:off x="5495925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" name="Rectangle 13"/>
            <p:cNvSpPr/>
            <p:nvPr userDrawn="1"/>
          </p:nvSpPr>
          <p:spPr>
            <a:xfrm>
              <a:off x="6592888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4"/>
            <p:cNvSpPr/>
            <p:nvPr userDrawn="1"/>
          </p:nvSpPr>
          <p:spPr>
            <a:xfrm>
              <a:off x="7689850" y="3268345"/>
              <a:ext cx="1096963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65103-C5FD-44C6-9B5C-A0C50C1FAC5D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6D987-99B4-4E11-8319-C26660210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3"/>
          <p:cNvGrpSpPr>
            <a:grpSpLocks/>
          </p:cNvGrpSpPr>
          <p:nvPr/>
        </p:nvGrpSpPr>
        <p:grpSpPr bwMode="auto">
          <a:xfrm flipH="1">
            <a:off x="0" y="1143000"/>
            <a:ext cx="9144000" cy="73025"/>
            <a:chOff x="0" y="3268345"/>
            <a:chExt cx="9144000" cy="146304"/>
          </a:xfrm>
        </p:grpSpPr>
        <p:sp>
          <p:nvSpPr>
            <p:cNvPr id="6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5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6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7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B8AA5-52A9-4AD2-AE8A-E751FE262FF2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7FA05-87D1-470E-861D-A6B4D30FCA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9525" y="-19050"/>
            <a:ext cx="9144000" cy="147638"/>
            <a:chOff x="0" y="3268345"/>
            <a:chExt cx="9144000" cy="146304"/>
          </a:xfrm>
        </p:grpSpPr>
        <p:sp>
          <p:nvSpPr>
            <p:cNvPr id="6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7"/>
            <p:cNvSpPr/>
            <p:nvPr userDrawn="1"/>
          </p:nvSpPr>
          <p:spPr>
            <a:xfrm>
              <a:off x="5495925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8"/>
            <p:cNvSpPr/>
            <p:nvPr userDrawn="1"/>
          </p:nvSpPr>
          <p:spPr>
            <a:xfrm>
              <a:off x="6592888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9"/>
            <p:cNvSpPr/>
            <p:nvPr userDrawn="1"/>
          </p:nvSpPr>
          <p:spPr>
            <a:xfrm>
              <a:off x="7689850" y="3268345"/>
              <a:ext cx="1096963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341D1-79E7-44A6-B640-2F315B3FDBCF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E8367-4026-45FE-B76C-83B61CC3E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 flipH="1">
            <a:off x="0" y="1371600"/>
            <a:ext cx="9144000" cy="73025"/>
            <a:chOff x="0" y="3268345"/>
            <a:chExt cx="9144000" cy="146304"/>
          </a:xfrm>
        </p:grpSpPr>
        <p:sp>
          <p:nvSpPr>
            <p:cNvPr id="5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9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0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1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7DD7D-D23D-404C-82C6-457BF4C38B41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0C9AA-F265-4F15-A7D9-8BA82830B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 rot="5400000" flipH="1">
            <a:off x="3332163" y="3384550"/>
            <a:ext cx="6867525" cy="73025"/>
            <a:chOff x="0" y="3268345"/>
            <a:chExt cx="9144000" cy="146304"/>
          </a:xfrm>
        </p:grpSpPr>
        <p:sp>
          <p:nvSpPr>
            <p:cNvPr id="5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 userDrawn="1"/>
          </p:nvSpPr>
          <p:spPr>
            <a:xfrm>
              <a:off x="5180755" y="3268344"/>
              <a:ext cx="109914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 userDrawn="1"/>
          </p:nvSpPr>
          <p:spPr>
            <a:xfrm>
              <a:off x="6279894" y="3268345"/>
              <a:ext cx="1097027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0"/>
            <p:cNvSpPr/>
            <p:nvPr userDrawn="1"/>
          </p:nvSpPr>
          <p:spPr>
            <a:xfrm>
              <a:off x="7376922" y="3268344"/>
              <a:ext cx="1097026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838950" y="6356350"/>
            <a:ext cx="18684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F56358-C4C5-4E2F-98D8-A1BC528EDCA7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72160-E18C-4147-B92F-882FAAB82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ko-KR" alt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383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ysClr val="windowText" lastClr="000000"/>
                </a:solidFill>
                <a:latin typeface="+mn-lt"/>
              </a:defRPr>
            </a:lvl1pPr>
          </a:lstStyle>
          <a:p>
            <a:pPr>
              <a:defRPr/>
            </a:pPr>
            <a:fld id="{AC6A8ED4-179A-46F1-AA74-89457CFC90C3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ysClr val="windowText" lastClr="000000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375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ysClr val="windowText" lastClr="000000"/>
                </a:solidFill>
                <a:latin typeface="+mn-lt"/>
              </a:defRPr>
            </a:lvl1pPr>
          </a:lstStyle>
          <a:p>
            <a:pPr>
              <a:defRPr/>
            </a:pPr>
            <a:fld id="{F7814928-826A-4C66-B11C-65EA009AB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rgbClr val="108BB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rgbClr val="DA7328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rgbClr val="AE589F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01" name="Object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39012450"/>
              </p:ext>
            </p:extLst>
          </p:nvPr>
        </p:nvGraphicFramePr>
        <p:xfrm>
          <a:off x="73025" y="12700"/>
          <a:ext cx="9094788" cy="6818313"/>
        </p:xfrm>
        <a:graphic>
          <a:graphicData uri="http://schemas.openxmlformats.org/presentationml/2006/ole">
            <p:oleObj spid="_x0000_s4102" name="Prezentace" r:id="rId3" imgW="4209434" imgH="3156233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836713"/>
            <a:ext cx="9036496" cy="1368152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5"/>
                </a:solidFill>
              </a:rPr>
              <a:t>Směr svislý a vodorovný</a:t>
            </a:r>
            <a:endParaRPr lang="cs-CZ" sz="6000" b="1" dirty="0">
              <a:solidFill>
                <a:schemeClr val="accent5"/>
              </a:solidFill>
            </a:endParaRPr>
          </a:p>
        </p:txBody>
      </p:sp>
      <p:pic>
        <p:nvPicPr>
          <p:cNvPr id="7171" name="Picture 3" descr="C:\Users\ZSTREBON\AppData\Local\Microsoft\Windows\Temporary Internet Files\Content.IE5\VNE1GDJN\MC9000561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3351213"/>
            <a:ext cx="3578225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950" y="1500188"/>
            <a:ext cx="8928100" cy="5241925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9600" dirty="0" smtClean="0">
                <a:solidFill>
                  <a:schemeClr val="accent5"/>
                </a:solidFill>
              </a:rPr>
              <a:t>?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Kam směřuje gravitační síla Země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Uveď příklady svislého a vodorovného směru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Čím je změříš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5"/>
                </a:solidFill>
              </a:rPr>
              <a:t>Umíš </a:t>
            </a:r>
            <a:r>
              <a:rPr lang="cs-CZ" sz="5400" b="1" dirty="0" smtClean="0">
                <a:solidFill>
                  <a:schemeClr val="accent5"/>
                </a:solidFill>
              </a:rPr>
              <a:t>odpovědět</a:t>
            </a:r>
            <a:endParaRPr lang="cs-CZ" sz="6000" b="1" dirty="0">
              <a:solidFill>
                <a:schemeClr val="accent5"/>
              </a:solidFill>
            </a:endParaRPr>
          </a:p>
        </p:txBody>
      </p:sp>
      <p:pic>
        <p:nvPicPr>
          <p:cNvPr id="8194" name="Picture 2" descr="C:\Users\ZSTREBON\AppData\Local\Microsoft\Windows\Temporary Internet Files\Content.IE5\PJJ4B25O\MC9003466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557338"/>
            <a:ext cx="1547812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 descr="C:\Users\ZSTREBON\AppData\Local\Microsoft\Windows\Temporary Internet Files\Content.IE5\VNE1GDJN\MC9004360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1350" y="4410075"/>
            <a:ext cx="23558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511300"/>
            <a:ext cx="9144000" cy="51847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5"/>
                </a:solidFill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směr do středu Země – směr gravitační síly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určí se pomocí olovnice / provázek + závaží /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užití – rovná zeď, usazení nábytku, oken, dveří 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accent5"/>
                </a:solidFill>
              </a:rPr>
              <a:t>Směr svislý</a:t>
            </a:r>
            <a:endParaRPr lang="cs-CZ" sz="5400" b="1" dirty="0">
              <a:solidFill>
                <a:schemeClr val="accent5"/>
              </a:solidFill>
            </a:endParaRPr>
          </a:p>
        </p:txBody>
      </p:sp>
      <p:pic>
        <p:nvPicPr>
          <p:cNvPr id="6146" name="Picture 2" descr="C:\Users\ZSTREBON\AppData\Local\Microsoft\Windows\Temporary Internet Files\Content.IE5\PJJ4B25O\MP9004037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518333"/>
            <a:ext cx="1872208" cy="2339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ZSTREBON\AppData\Local\Microsoft\Windows\Temporary Internet Files\Content.IE5\XJ5LUPFK\MP9004014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518333"/>
            <a:ext cx="1872208" cy="2339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C:\Users\ZSTREBON\AppData\Local\Microsoft\Windows\Temporary Internet Files\Content.IE5\8NBSO597\MC9002986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553644"/>
            <a:ext cx="1751197" cy="2304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r>
              <a:rPr lang="cs-CZ" sz="3600" smtClean="0"/>
              <a:t>směr kolmý na směr svislý</a:t>
            </a:r>
          </a:p>
          <a:p>
            <a:r>
              <a:rPr lang="cs-CZ" sz="3600" smtClean="0"/>
              <a:t>určuje se vodováhou / libelou / - dřevěná, hliníková, kruhová, elektronická, laserová, hadicová apod. </a:t>
            </a:r>
          </a:p>
          <a:p>
            <a:r>
              <a:rPr lang="cs-CZ" sz="3600" smtClean="0"/>
              <a:t>užití – rovná podlaha, stůl, tabule, nábytek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accent5"/>
                </a:solidFill>
              </a:rPr>
              <a:t>Směr vodorovný</a:t>
            </a:r>
            <a:endParaRPr lang="cs-CZ" sz="5400" b="1" dirty="0">
              <a:solidFill>
                <a:schemeClr val="accent5"/>
              </a:solidFill>
            </a:endParaRPr>
          </a:p>
        </p:txBody>
      </p:sp>
      <p:pic>
        <p:nvPicPr>
          <p:cNvPr id="5122" name="Picture 2" descr="C:\Users\ZSTREBON\AppData\Local\Microsoft\Windows\Temporary Internet Files\Content.IE5\PJJ4B25O\MP900386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5888" y="4597400"/>
            <a:ext cx="3168650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51689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1.Co je to svislý směr a čím ho změříš ?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Směr do středu Země; olovnicí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2.Jak sestavíš olovnici ?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Provázek se závažím.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3.Co je to libela, k čemu se používá ?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Vodováha k určení vodorovného směru.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4.Vysvětli funkci hadicové vodováhy.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5"/>
                </a:solidFill>
              </a:rPr>
              <a:t>Úlohy k procvičení</a:t>
            </a:r>
            <a:endParaRPr lang="cs-CZ" sz="5400" dirty="0">
              <a:solidFill>
                <a:schemeClr val="accent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350"/>
            <a:ext cx="8686800" cy="58197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Použitá literatura a zdroje obrázků :</a:t>
            </a: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TESAŘ, Jiří; JÁCHYM, František. </a:t>
            </a:r>
            <a:r>
              <a:rPr lang="cs-CZ" sz="24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Fyzika 2 pro ZŠ : Síla a 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její účinky -</a:t>
            </a:r>
            <a:r>
              <a:rPr lang="cs-CZ" sz="24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pohyb </a:t>
            </a:r>
            <a:r>
              <a:rPr lang="cs-CZ" sz="24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těles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1. vydání. Praha : SPN, 2008. 88 s. ISBN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978-80-7235-381-1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www.office.microsoft.com</a:t>
            </a:r>
          </a:p>
          <a:p>
            <a:pPr marL="4572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97</TotalTime>
  <Words>171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Mountain</vt:lpstr>
      <vt:lpstr>Prezentace</vt:lpstr>
      <vt:lpstr>Snímek 1</vt:lpstr>
      <vt:lpstr>Směr svislý a vodorovný</vt:lpstr>
      <vt:lpstr>Umíš odpovědět</vt:lpstr>
      <vt:lpstr>Směr svislý</vt:lpstr>
      <vt:lpstr>Směr vodorovný</vt:lpstr>
      <vt:lpstr>Úlohy k procvičení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Směr svislý a vodorovný</dc:title>
  <dc:creator>ZSTREBON</dc:creator>
  <cp:lastModifiedBy>Dum</cp:lastModifiedBy>
  <cp:revision>13</cp:revision>
  <dcterms:created xsi:type="dcterms:W3CDTF">2011-09-14T19:45:59Z</dcterms:created>
  <dcterms:modified xsi:type="dcterms:W3CDTF">2012-06-01T19:18:22Z</dcterms:modified>
</cp:coreProperties>
</file>