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864D0E5-F830-4F5F-89C7-54638D786944}" type="datetimeFigureOut">
              <a:rPr lang="cs-CZ" smtClean="0"/>
              <a:t>17.10.2011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8182E0-3F82-42D8-A239-EF13BC6CE6B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583012"/>
              </p:ext>
            </p:extLst>
          </p:nvPr>
        </p:nvGraphicFramePr>
        <p:xfrm>
          <a:off x="73025" y="12700"/>
          <a:ext cx="9094788" cy="681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6" name="Prezentace" r:id="rId3" imgW="3846527" imgH="2884784" progId="PowerPoint.Show.8">
                  <p:embed/>
                </p:oleObj>
              </mc:Choice>
              <mc:Fallback>
                <p:oleObj name="Prezentace" r:id="rId3" imgW="3846527" imgH="2884784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4788" cy="681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698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2920" y="1412776"/>
            <a:ext cx="8229600" cy="3530097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Zákon akce a reakce</a:t>
            </a:r>
            <a:endParaRPr lang="cs-CZ" sz="6000" dirty="0"/>
          </a:p>
        </p:txBody>
      </p:sp>
      <p:pic>
        <p:nvPicPr>
          <p:cNvPr id="1029" name="Picture 5" descr="C:\Users\ZSTREBON\AppData\Local\Microsoft\Windows\Temporary Internet Files\Content.IE5\S7678PEZ\MP9002891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872" y="2852936"/>
            <a:ext cx="281025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53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odpovědět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617" y="1385654"/>
            <a:ext cx="9144000" cy="52565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0000" dirty="0" smtClean="0"/>
              <a:t>?</a:t>
            </a:r>
          </a:p>
          <a:p>
            <a:pPr marL="0" indent="0">
              <a:buNone/>
            </a:pPr>
            <a:r>
              <a:rPr lang="cs-CZ" sz="3600" dirty="0" smtClean="0"/>
              <a:t>Najdeš příklady vzájemného působení těles</a:t>
            </a:r>
          </a:p>
          <a:p>
            <a:pPr marL="0" indent="0">
              <a:buNone/>
            </a:pPr>
            <a:r>
              <a:rPr lang="cs-CZ" sz="3600" dirty="0" smtClean="0"/>
              <a:t>Co cítíš při stlačení míče</a:t>
            </a:r>
          </a:p>
          <a:p>
            <a:pPr marL="0" indent="0">
              <a:buNone/>
            </a:pPr>
            <a:r>
              <a:rPr lang="cs-CZ" sz="3600" dirty="0" smtClean="0"/>
              <a:t>Dovedeš vysvětlit pohyb nafouknutého balónku</a:t>
            </a:r>
            <a:endParaRPr lang="cs-CZ" sz="3600" dirty="0"/>
          </a:p>
        </p:txBody>
      </p:sp>
      <p:pic>
        <p:nvPicPr>
          <p:cNvPr id="2051" name="Picture 3" descr="C:\Users\ZSTREBON\AppData\Local\Microsoft\Windows\Temporary Internet Files\Content.IE5\O0P3MEHA\MC9004135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13176"/>
            <a:ext cx="1769283" cy="159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DBOT6G0E\MC9002871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748" y="908720"/>
            <a:ext cx="2082297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DBOT6G0E\MC9002380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74690"/>
            <a:ext cx="2107685" cy="183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ZSTREBON\AppData\Local\Microsoft\Windows\Temporary Internet Files\Content.IE5\S7678PEZ\MP9004000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013176"/>
            <a:ext cx="2553609" cy="170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041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Vzájemné silové působení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9036496" cy="55172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/>
              <a:t>t</a:t>
            </a:r>
            <a:r>
              <a:rPr lang="cs-CZ" sz="3600" dirty="0" smtClean="0"/>
              <a:t>ělesa na sebe navzájem působí silou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tělesa se dotýkají nebo se nemusí dotýkat</a:t>
            </a:r>
          </a:p>
          <a:p>
            <a:pPr marL="0" indent="0">
              <a:buNone/>
            </a:pPr>
            <a:r>
              <a:rPr lang="cs-CZ" sz="3600" dirty="0" smtClean="0"/>
              <a:t>    např. gravitační, magnetická, elektrická síla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jedno těleso působí na druhé a opačně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/>
              <a:t>s</a:t>
            </a:r>
            <a:r>
              <a:rPr lang="cs-CZ" sz="3600" dirty="0" smtClean="0"/>
              <a:t>íly jsou stejně velké opačného směru</a:t>
            </a:r>
            <a:endParaRPr lang="cs-CZ" sz="3600" dirty="0"/>
          </a:p>
        </p:txBody>
      </p:sp>
      <p:pic>
        <p:nvPicPr>
          <p:cNvPr id="3074" name="Picture 2" descr="C:\Users\ZSTREBON\AppData\Local\Microsoft\Windows\Temporary Internet Files\Content.IE5\JWNLB98A\MC9002321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212976"/>
            <a:ext cx="1224136" cy="3484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7954317" y="5687500"/>
            <a:ext cx="180020" cy="748491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7956376" y="4922823"/>
            <a:ext cx="180020" cy="764677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ZSTREBON\AppData\Local\Microsoft\Windows\Temporary Internet Files\Content.IE5\JWNLB98A\MM90030332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505272"/>
            <a:ext cx="1764546" cy="23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>
            <a:off x="3527884" y="5305160"/>
            <a:ext cx="216024" cy="75658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3527884" y="4596811"/>
            <a:ext cx="216024" cy="652024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89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Zákon akce a reakce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324528" cy="58052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900" b="1" i="1" dirty="0" smtClean="0">
                <a:solidFill>
                  <a:srgbClr val="FFC000"/>
                </a:solidFill>
              </a:rPr>
              <a:t>Dvě tělesa na sebe navzájem působí stejně velkými silami opačného směru. Každá akce vyvolává stejně velkou reakci.</a:t>
            </a:r>
          </a:p>
          <a:p>
            <a:pPr marL="0" indent="0">
              <a:buNone/>
            </a:pPr>
            <a:endParaRPr lang="cs-CZ" sz="39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900" dirty="0"/>
              <a:t>obě síly současně vznikají a zanikají, každá síla působí na jiné těleso a proto </a:t>
            </a:r>
            <a:r>
              <a:rPr lang="cs-CZ" sz="3900" b="1" i="1" dirty="0" smtClean="0"/>
              <a:t>nenastává</a:t>
            </a:r>
            <a:r>
              <a:rPr lang="cs-CZ" sz="3900" dirty="0" smtClean="0"/>
              <a:t> </a:t>
            </a:r>
            <a:r>
              <a:rPr lang="cs-CZ" sz="3900" dirty="0"/>
              <a:t>rovnováha sil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b="1" dirty="0"/>
          </a:p>
          <a:p>
            <a:pPr marL="0" indent="0">
              <a:buNone/>
            </a:pPr>
            <a:endParaRPr lang="cs-CZ" sz="4000" b="1" dirty="0" smtClean="0"/>
          </a:p>
          <a:p>
            <a:pPr marL="0" indent="0">
              <a:buNone/>
            </a:pPr>
            <a:endParaRPr lang="cs-CZ" sz="4000" b="1" dirty="0"/>
          </a:p>
        </p:txBody>
      </p:sp>
      <p:pic>
        <p:nvPicPr>
          <p:cNvPr id="6146" name="Picture 2" descr="C:\Users\ZSTREBON\AppData\Local\Microsoft\Windows\Temporary Internet Files\Content.IE5\DBOT6G0E\MC9002504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1682436" cy="278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STREBON\AppData\Local\Microsoft\Windows\Temporary Internet Files\Content.IE5\JWNLB98A\MM90033657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94959"/>
            <a:ext cx="1440160" cy="226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370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Užití zákona akce a reakce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328592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aketový motor		lodní šroub		        ryby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dělo, zbraně		bruslení		</a:t>
            </a:r>
            <a:r>
              <a:rPr lang="cs-CZ" dirty="0"/>
              <a:t> </a:t>
            </a:r>
            <a:r>
              <a:rPr lang="cs-CZ" dirty="0" smtClean="0"/>
              <a:t>     loďky</a:t>
            </a:r>
            <a:endParaRPr lang="cs-CZ" dirty="0"/>
          </a:p>
        </p:txBody>
      </p:sp>
      <p:pic>
        <p:nvPicPr>
          <p:cNvPr id="4098" name="Picture 2" descr="C:\Users\ZSTREBON\AppData\Local\Microsoft\Windows\Temporary Internet Files\Content.IE5\S7678PEZ\MC9000832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60848"/>
            <a:ext cx="1774850" cy="170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O0P3MEHA\MC900335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60848"/>
            <a:ext cx="1756195" cy="170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TREBON\AppData\Local\Microsoft\Windows\Temporary Internet Files\Content.IE5\DBOT6G0E\MP9004317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817" y="2137404"/>
            <a:ext cx="190079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TREBON\AppData\Local\Microsoft\Windows\Temporary Internet Files\Content.IE5\JWNLB98A\MC900200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1716"/>
            <a:ext cx="211733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ZSTREBON\AppData\Local\Microsoft\Windows\Temporary Internet Files\Content.IE5\O0P3MEHA\MC9004360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48102"/>
            <a:ext cx="17367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ZSTREBON\AppData\Local\Microsoft\Windows\Temporary Internet Files\Content.IE5\O0P3MEHA\MC9002314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734" y="4748102"/>
            <a:ext cx="2448962" cy="2006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023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Otázky k procvičení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1.Co znamená vzájemné silové působení těles?</a:t>
            </a:r>
          </a:p>
          <a:p>
            <a:pPr marL="0" indent="0">
              <a:buNone/>
            </a:pPr>
            <a:r>
              <a:rPr lang="cs-CZ" sz="3600" i="1" dirty="0" smtClean="0">
                <a:solidFill>
                  <a:srgbClr val="FFC000"/>
                </a:solidFill>
              </a:rPr>
              <a:t>Tělesa </a:t>
            </a:r>
            <a:r>
              <a:rPr lang="cs-CZ" sz="3600" i="1" dirty="0">
                <a:solidFill>
                  <a:srgbClr val="FFC000"/>
                </a:solidFill>
              </a:rPr>
              <a:t>na sebe navzájem působí </a:t>
            </a:r>
            <a:r>
              <a:rPr lang="cs-CZ" sz="3600" i="1" dirty="0" smtClean="0">
                <a:solidFill>
                  <a:srgbClr val="FFC000"/>
                </a:solidFill>
              </a:rPr>
              <a:t>stejnou silou opačného směru.</a:t>
            </a:r>
          </a:p>
          <a:p>
            <a:pPr marL="0" indent="0">
              <a:buNone/>
            </a:pPr>
            <a:r>
              <a:rPr lang="cs-CZ" sz="3600" dirty="0" smtClean="0"/>
              <a:t>2.Jak zní zákon akce a reakce ?</a:t>
            </a:r>
            <a:endParaRPr lang="cs-CZ" sz="3600" dirty="0"/>
          </a:p>
          <a:p>
            <a:pPr marL="0" indent="0">
              <a:buNone/>
            </a:pPr>
            <a:r>
              <a:rPr lang="cs-CZ" sz="3600" i="1" dirty="0">
                <a:solidFill>
                  <a:srgbClr val="FFC000"/>
                </a:solidFill>
              </a:rPr>
              <a:t>Dvě tělesa na sebe navzájem působí stejně velkými silami opačného směru. Každá akce vyvolává stejně velkou reakci</a:t>
            </a:r>
            <a:r>
              <a:rPr lang="cs-CZ" sz="3600" i="1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600" dirty="0" smtClean="0"/>
              <a:t>3.Kde se využívá zákona akce a reakce ?</a:t>
            </a:r>
          </a:p>
          <a:p>
            <a:pPr marL="0" indent="0">
              <a:buNone/>
            </a:pPr>
            <a:r>
              <a:rPr lang="cs-CZ" sz="3600" i="1" dirty="0">
                <a:solidFill>
                  <a:srgbClr val="FFC000"/>
                </a:solidFill>
              </a:rPr>
              <a:t>r</a:t>
            </a:r>
            <a:r>
              <a:rPr lang="cs-CZ" sz="3600" i="1" dirty="0" smtClean="0">
                <a:solidFill>
                  <a:srgbClr val="FFC000"/>
                </a:solidFill>
              </a:rPr>
              <a:t>aketový motor, pohyb, brusle, loďky, magnety..</a:t>
            </a:r>
            <a:endParaRPr lang="cs-CZ" sz="3600" i="1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3600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182487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64488" cy="6858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Použitá literatura a zdroj obrázků :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sz="3200" dirty="0"/>
          </a:p>
          <a:p>
            <a:pPr marL="0" indent="0">
              <a:buNone/>
            </a:pPr>
            <a:r>
              <a:rPr lang="cs-CZ" sz="2800" dirty="0"/>
              <a:t>TESAŘ, Jiří; JÁCHYM, František . </a:t>
            </a:r>
            <a:r>
              <a:rPr lang="cs-CZ" sz="2800" i="1" dirty="0"/>
              <a:t>Fyzika 2 pro ZŠ : Síla a její účinky</a:t>
            </a:r>
            <a:r>
              <a:rPr lang="cs-CZ" sz="2800" dirty="0"/>
              <a:t>. Vyd. 1. Praha : SPN, 2008. 88 s. ISBN 978-80-7235-381-1.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1274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154</TotalTime>
  <Words>202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Deluxe</vt:lpstr>
      <vt:lpstr>Prezentace aplikace Microsoft PowerPoint 97–2003</vt:lpstr>
      <vt:lpstr>Prezentace aplikace PowerPoint</vt:lpstr>
      <vt:lpstr>Zákon akce a reakce</vt:lpstr>
      <vt:lpstr>Umíš odpovědět</vt:lpstr>
      <vt:lpstr>Vzájemné silové působení</vt:lpstr>
      <vt:lpstr>Zákon akce a reakce</vt:lpstr>
      <vt:lpstr>Užití zákona akce a reakce</vt:lpstr>
      <vt:lpstr>Otázky k procvičení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akce a reakce</dc:title>
  <dc:creator>ZSTREBON</dc:creator>
  <cp:lastModifiedBy>ZSTREBON</cp:lastModifiedBy>
  <cp:revision>13</cp:revision>
  <dcterms:created xsi:type="dcterms:W3CDTF">2011-09-29T16:26:37Z</dcterms:created>
  <dcterms:modified xsi:type="dcterms:W3CDTF">2011-10-17T11:37:32Z</dcterms:modified>
</cp:coreProperties>
</file>