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56" r:id="rId3"/>
    <p:sldId id="257" r:id="rId4"/>
    <p:sldId id="258" r:id="rId5"/>
    <p:sldId id="260" r:id="rId6"/>
    <p:sldId id="259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CoverOverlay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6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7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5EBD71E1-748A-411D-9862-E5D6C7CC85E2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A1CA39B3-B35E-4737-B5BE-D93DADF383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12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6" name="Straight Connector 13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4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5D8C78-DC09-4EEE-A6BD-7276ED065CDC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9CEB8E-37B9-48D6-9117-595831C281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1" descr="CoverOverlay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Group 7"/>
          <p:cNvGrpSpPr>
            <a:grpSpLocks/>
          </p:cNvGrpSpPr>
          <p:nvPr/>
        </p:nvGrpSpPr>
        <p:grpSpPr bwMode="auto">
          <a:xfrm>
            <a:off x="1173163" y="2887663"/>
            <a:ext cx="6778625" cy="923925"/>
            <a:chOff x="1172584" y="1381459"/>
            <a:chExt cx="6779110" cy="923330"/>
          </a:xfrm>
        </p:grpSpPr>
        <p:sp>
          <p:nvSpPr>
            <p:cNvPr id="6" name="TextBox 8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7" name="Straight Connector 9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10800000">
              <a:off x="4832033" y="1927207"/>
              <a:ext cx="3119661" cy="1586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48C102-D50A-412D-8D5B-01188DCEB03F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6F4A0-7482-406D-86D9-6D99C904FF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2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6" name="TextBox 13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7" name="Straight Connector 1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68BECC-AE05-4557-B3A6-6A41545CE367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01F1BF-2864-44B0-B117-C9CEA4380D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3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8" name="TextBox 15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9" name="Straight Connector 16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7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992382-1389-4ECE-B71F-4C393AE1EDCC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12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A834B-27A9-4737-89B3-9E2FA79F9D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9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4" name="TextBox 13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5" name="Straight Connector 1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78C55-C41B-4C7F-B1EA-0F1E3B6A2A62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06B731-30C2-4AC7-B551-9D6966AF13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95156E-EEE0-4EE1-B1FA-D98902AE9C29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5B3AD-D222-45D7-B767-C4337CFD04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A1392B-2C7A-476C-BD54-88AB246FB691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C793DF-E64C-42C4-A893-C89F1D3EC9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5CBAA-6A37-4042-81CB-859DC7A0AC6F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946C64-903B-4F05-8A25-8516E72A60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14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6" name="Straight Connector 15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6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F6C2D-EDF8-4365-9B06-8629CE8E7736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61041-17C8-41E1-99E1-A4B8DA17F2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 rot="5400000">
            <a:off x="3908425" y="2881313"/>
            <a:ext cx="5481637" cy="922338"/>
            <a:chOff x="1815339" y="1381459"/>
            <a:chExt cx="5480154" cy="923330"/>
          </a:xfrm>
        </p:grpSpPr>
        <p:sp>
          <p:nvSpPr>
            <p:cNvPr id="5" name="TextBox 11"/>
            <p:cNvSpPr txBox="1"/>
            <p:nvPr/>
          </p:nvSpPr>
          <p:spPr>
            <a:xfrm>
              <a:off x="4146745" y="1381458"/>
              <a:ext cx="877650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6" name="Straight Connector 12"/>
            <p:cNvCxnSpPr/>
            <p:nvPr/>
          </p:nvCxnSpPr>
          <p:spPr>
            <a:xfrm flipH="1" flipV="1">
              <a:off x="1815339" y="1924967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3"/>
            <p:cNvCxnSpPr/>
            <p:nvPr/>
          </p:nvCxnSpPr>
          <p:spPr>
            <a:xfrm rot="10800000">
              <a:off x="4826011" y="1928146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7993C1-CC4D-4181-A9E3-FAD6A963E976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1600F0-E09A-435E-87B1-A93B07D021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9" name="Title Placeholder 1"/>
          <p:cNvSpPr>
            <a:spLocks noGrp="1"/>
          </p:cNvSpPr>
          <p:nvPr>
            <p:ph type="title"/>
          </p:nvPr>
        </p:nvSpPr>
        <p:spPr bwMode="auto">
          <a:xfrm>
            <a:off x="688975" y="569913"/>
            <a:ext cx="7756525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98500" y="2247900"/>
            <a:ext cx="7747000" cy="387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63" y="61610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473F0E0F-5BE4-4114-983E-940983A77CA9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08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8925" y="61610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171DE8F7-B93B-4203-99A8-F0E7AEBC99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695" r:id="rId7"/>
    <p:sldLayoutId id="2147483694" r:id="rId8"/>
    <p:sldLayoutId id="2147483693" r:id="rId9"/>
    <p:sldLayoutId id="2147483702" r:id="rId10"/>
    <p:sldLayoutId id="214748370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125" indent="-365125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2400" kern="1200">
          <a:solidFill>
            <a:srgbClr val="262626"/>
          </a:solidFill>
          <a:latin typeface="+mn-lt"/>
          <a:ea typeface="+mn-ea"/>
          <a:cs typeface="+mn-cs"/>
        </a:defRPr>
      </a:lvl1pPr>
      <a:lvl2pPr marL="776288" indent="-365125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"/>
        <a:defRPr sz="2200" kern="1200">
          <a:solidFill>
            <a:srgbClr val="262626"/>
          </a:solidFill>
          <a:latin typeface="+mn-lt"/>
          <a:ea typeface="+mn-ea"/>
          <a:cs typeface="+mn-cs"/>
        </a:defRPr>
      </a:lvl2pPr>
      <a:lvl3pPr marL="1143000" indent="-365125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2000" kern="1200">
          <a:solidFill>
            <a:srgbClr val="262626"/>
          </a:solidFill>
          <a:latin typeface="+mn-lt"/>
          <a:ea typeface="+mn-ea"/>
          <a:cs typeface="+mn-cs"/>
        </a:defRPr>
      </a:lvl3pPr>
      <a:lvl4pPr marL="1508125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kern="1200">
          <a:solidFill>
            <a:srgbClr val="262626"/>
          </a:solidFill>
          <a:latin typeface="+mn-lt"/>
          <a:ea typeface="+mn-ea"/>
          <a:cs typeface="+mn-cs"/>
        </a:defRPr>
      </a:lvl4pPr>
      <a:lvl5pPr marL="1828800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1600" kern="1200">
          <a:solidFill>
            <a:srgbClr val="262626"/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wmf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10" Type="http://schemas.openxmlformats.org/officeDocument/2006/relationships/image" Target="../media/image26.wmf"/><Relationship Id="rId4" Type="http://schemas.openxmlformats.org/officeDocument/2006/relationships/image" Target="../media/image20.wmf"/><Relationship Id="rId9" Type="http://schemas.openxmlformats.org/officeDocument/2006/relationships/image" Target="../media/image2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3" name="Object 5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6623583"/>
              </p:ext>
            </p:extLst>
          </p:nvPr>
        </p:nvGraphicFramePr>
        <p:xfrm>
          <a:off x="73025" y="12700"/>
          <a:ext cx="9093200" cy="6818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4" name="Prezentace" r:id="rId3" imgW="3846527" imgH="2884784" progId="PowerPoint.Show.8">
                  <p:embed/>
                </p:oleObj>
              </mc:Choice>
              <mc:Fallback>
                <p:oleObj name="Prezentace" r:id="rId3" imgW="3846527" imgH="2884784" progId="PowerPoint.Show.8">
                  <p:embed/>
                  <p:pic>
                    <p:nvPicPr>
                      <p:cNvPr id="0" name="Picture 5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025" y="12700"/>
                        <a:ext cx="9093200" cy="68183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2099319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effectLst/>
              </a:rPr>
              <a:t>ZÁKON SETRVAČNOSTI</a:t>
            </a:r>
            <a:endParaRPr lang="cs-CZ" sz="6000" b="1" dirty="0"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767138"/>
            <a:ext cx="64008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26" name="Picture 2" descr="C:\Users\ZSTREBON\AppData\Local\Microsoft\Windows\Temporary Internet Files\Content.IE5\JWNLB98A\MC90041330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36813" y="3573463"/>
            <a:ext cx="4672012" cy="306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50" y="2224088"/>
            <a:ext cx="7745413" cy="3878262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100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Dovedeš vysvětlit co je setrvačnost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Najdeš příklady setrvačnosti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Proč se těleso vždy zastaví</a:t>
            </a:r>
          </a:p>
          <a:p>
            <a:pPr marL="0" indent="0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10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Umíš odpovědět</a:t>
            </a:r>
          </a:p>
        </p:txBody>
      </p:sp>
      <p:pic>
        <p:nvPicPr>
          <p:cNvPr id="5122" name="Picture 2" descr="C:\Users\ZSTREBON\AppData\Local\Microsoft\Windows\Temporary Internet Files\Content.IE5\O0P3MEHA\MP90039952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2017713"/>
            <a:ext cx="2670175" cy="177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 descr="C:\Users\ZSTREBON\AppData\Local\Microsoft\Windows\Temporary Internet Files\Content.IE5\JWNLB98A\MC900439791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56325" y="4164013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 descr="C:\Users\ZSTREBON\AppData\Local\Microsoft\Windows\Temporary Internet Files\Content.IE5\S7678PEZ\MP90031376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64388" y="1557338"/>
            <a:ext cx="1463675" cy="223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Popiš pohyb těchto těles</a:t>
            </a:r>
          </a:p>
        </p:txBody>
      </p:sp>
      <p:pic>
        <p:nvPicPr>
          <p:cNvPr id="2050" name="Picture 2" descr="C:\Users\ZSTREBON\AppData\Local\Microsoft\Windows\Temporary Internet Files\Content.IE5\S7678PEZ\MC900440361[1].pn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79388" y="2060575"/>
            <a:ext cx="2160587" cy="2160588"/>
          </a:xfrm>
        </p:spPr>
      </p:pic>
      <p:pic>
        <p:nvPicPr>
          <p:cNvPr id="2053" name="Picture 5" descr="C:\Users\ZSTREBON\AppData\Local\Microsoft\Windows\Temporary Internet Files\Content.IE5\JWNLB98A\MC90043979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5875" y="2349500"/>
            <a:ext cx="2868613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 descr="C:\Users\ZSTREBON\AppData\Local\Microsoft\Windows\Temporary Internet Files\Content.IE5\O0P3MEHA\MP900399455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00788" y="2065338"/>
            <a:ext cx="1593850" cy="1992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Users\ZSTREBON\AppData\Local\Microsoft\Windows\Temporary Internet Files\Content.IE5\S7678PEZ\MP900399869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1188" y="4581525"/>
            <a:ext cx="2706687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0" descr="C:\Users\ZSTREBON\AppData\Local\Microsoft\Windows\Temporary Internet Files\Content.IE5\JWNLB98A\MP900399261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879850" y="4310063"/>
            <a:ext cx="1560513" cy="234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12" descr="C:\Users\ZSTREBON\AppData\Local\Microsoft\Windows\Temporary Internet Files\Content.IE5\S7678PEZ\MC90021225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300788" y="4297363"/>
            <a:ext cx="1760537" cy="235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813"/>
            <a:ext cx="8229600" cy="1223962"/>
          </a:xfrm>
        </p:spPr>
        <p:txBody>
          <a:bodyPr/>
          <a:lstStyle/>
          <a:p>
            <a:r>
              <a:rPr lang="cs-CZ" b="1" smtClean="0"/>
              <a:t>Setrvačnost</a:t>
            </a:r>
            <a:br>
              <a:rPr lang="cs-CZ" b="1" smtClean="0"/>
            </a:br>
            <a:endParaRPr lang="cs-CZ" b="1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950" y="1052513"/>
            <a:ext cx="8928100" cy="5689600"/>
          </a:xfrm>
        </p:spPr>
        <p:txBody>
          <a:bodyPr/>
          <a:lstStyle/>
          <a:p>
            <a:pPr marL="0" indent="0">
              <a:lnSpc>
                <a:spcPct val="90000"/>
              </a:lnSpc>
              <a:buFont typeface="Wingdings" pitchFamily="2" charset="2"/>
              <a:buNone/>
            </a:pPr>
            <a:r>
              <a:rPr lang="cs-CZ" sz="3200" b="1" smtClean="0"/>
              <a:t>Schopnost tělesa setrvávat v klidu nebo v rovnoměrném přímočarém pohybu, pokud na něj nepůsobí žádné síly.</a:t>
            </a:r>
          </a:p>
          <a:p>
            <a:pPr marL="0" indent="0">
              <a:lnSpc>
                <a:spcPct val="90000"/>
              </a:lnSpc>
              <a:buFont typeface="Wingdings" pitchFamily="2" charset="2"/>
              <a:buNone/>
            </a:pPr>
            <a:r>
              <a:rPr lang="cs-CZ" sz="3200" b="1" i="1" smtClean="0"/>
              <a:t>rovnoměrný pohyb – </a:t>
            </a:r>
            <a:r>
              <a:rPr lang="cs-CZ" sz="3200" b="1" smtClean="0"/>
              <a:t>má stále stejnou rychlost</a:t>
            </a:r>
          </a:p>
          <a:p>
            <a:pPr marL="0" indent="0">
              <a:lnSpc>
                <a:spcPct val="90000"/>
              </a:lnSpc>
              <a:buFont typeface="Wingdings" pitchFamily="2" charset="2"/>
              <a:buNone/>
            </a:pPr>
            <a:endParaRPr lang="cs-CZ" sz="3200" b="1" i="1" smtClean="0"/>
          </a:p>
          <a:p>
            <a:pPr marL="0" indent="0">
              <a:lnSpc>
                <a:spcPct val="90000"/>
              </a:lnSpc>
              <a:buFont typeface="Wingdings" pitchFamily="2" charset="2"/>
              <a:buNone/>
            </a:pPr>
            <a:endParaRPr lang="cs-CZ" sz="3200" b="1" i="1" smtClean="0"/>
          </a:p>
          <a:p>
            <a:pPr marL="0" indent="0">
              <a:lnSpc>
                <a:spcPct val="90000"/>
              </a:lnSpc>
              <a:buFont typeface="Wingdings" pitchFamily="2" charset="2"/>
              <a:buNone/>
            </a:pPr>
            <a:endParaRPr lang="cs-CZ" sz="3200" b="1" i="1" smtClean="0"/>
          </a:p>
          <a:p>
            <a:pPr marL="0" indent="0">
              <a:lnSpc>
                <a:spcPct val="90000"/>
              </a:lnSpc>
              <a:buFont typeface="Wingdings" pitchFamily="2" charset="2"/>
              <a:buNone/>
            </a:pPr>
            <a:r>
              <a:rPr lang="cs-CZ" sz="3200" b="1" i="1" smtClean="0"/>
              <a:t>přímočarý pohyb – </a:t>
            </a:r>
            <a:r>
              <a:rPr lang="cs-CZ" sz="3200" b="1" smtClean="0"/>
              <a:t>po přímce, tj. přímým směrem</a:t>
            </a:r>
          </a:p>
        </p:txBody>
      </p:sp>
      <p:pic>
        <p:nvPicPr>
          <p:cNvPr id="6146" name="Picture 2" descr="C:\Users\ZSTREBON\AppData\Local\Microsoft\Windows\Temporary Internet Files\Content.IE5\DBOT6G0E\MP90043936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19475" y="2997200"/>
            <a:ext cx="1976438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 descr="C:\Users\ZSTREBON\AppData\Local\Microsoft\Windows\Temporary Internet Files\Content.IE5\O0P3MEHA\MP90043868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17888" y="5137150"/>
            <a:ext cx="1978025" cy="1658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916113"/>
            <a:ext cx="9144000" cy="4210050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z="4400" b="1" smtClean="0"/>
              <a:t>Těleso setrvává v klidu nebo v pohybu rovnoměrně přímočarém pokud není přinuceno vnější silou tento stav změnit.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975" y="188913"/>
            <a:ext cx="7756525" cy="1008062"/>
          </a:xfrm>
        </p:spPr>
        <p:txBody>
          <a:bodyPr/>
          <a:lstStyle/>
          <a:p>
            <a:r>
              <a:rPr lang="cs-CZ" b="1" smtClean="0"/>
              <a:t>Zákon setrvačnosti</a:t>
            </a:r>
          </a:p>
        </p:txBody>
      </p:sp>
      <p:pic>
        <p:nvPicPr>
          <p:cNvPr id="3074" name="Picture 2" descr="C:\Users\ZSTREBON\AppData\Local\Microsoft\Windows\Temporary Internet Files\Content.IE5\O0P3MEHA\MP90040744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32138" y="4724400"/>
            <a:ext cx="2984500" cy="199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950" y="1268413"/>
            <a:ext cx="9036050" cy="5589587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z="2800" smtClean="0"/>
              <a:t>bezpečnostní      cestující 	uklouznutí	     násada</a:t>
            </a:r>
          </a:p>
          <a:p>
            <a:pPr marL="0" indent="0">
              <a:buFont typeface="Wingdings" pitchFamily="2" charset="2"/>
              <a:buNone/>
            </a:pPr>
            <a:r>
              <a:rPr lang="cs-CZ" sz="2800" smtClean="0"/>
              <a:t>       pásy	      v autobusu			     topůrko</a:t>
            </a:r>
          </a:p>
          <a:p>
            <a:pPr marL="0" indent="0">
              <a:buFont typeface="Wingdings" pitchFamily="2" charset="2"/>
              <a:buNone/>
            </a:pPr>
            <a:endParaRPr lang="cs-CZ" sz="2800" smtClean="0"/>
          </a:p>
          <a:p>
            <a:pPr marL="0" indent="0">
              <a:buFont typeface="Wingdings" pitchFamily="2" charset="2"/>
              <a:buNone/>
            </a:pPr>
            <a:endParaRPr lang="cs-CZ" sz="2800" smtClean="0"/>
          </a:p>
          <a:p>
            <a:pPr marL="0" indent="0">
              <a:buFont typeface="Wingdings" pitchFamily="2" charset="2"/>
              <a:buNone/>
            </a:pPr>
            <a:endParaRPr lang="cs-CZ" sz="2800" smtClean="0"/>
          </a:p>
          <a:p>
            <a:pPr marL="0" indent="0">
              <a:buFont typeface="Wingdings" pitchFamily="2" charset="2"/>
              <a:buNone/>
            </a:pPr>
            <a:endParaRPr lang="cs-CZ" sz="2800" smtClean="0"/>
          </a:p>
          <a:p>
            <a:pPr marL="0" indent="0">
              <a:buFont typeface="Wingdings" pitchFamily="2" charset="2"/>
              <a:buNone/>
            </a:pPr>
            <a:r>
              <a:rPr lang="cs-CZ" sz="2800" smtClean="0"/>
              <a:t>vlak		tác s jídlem		koberec		lyžař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975" y="188913"/>
            <a:ext cx="7756525" cy="1008062"/>
          </a:xfrm>
        </p:spPr>
        <p:txBody>
          <a:bodyPr/>
          <a:lstStyle/>
          <a:p>
            <a:r>
              <a:rPr lang="cs-CZ" sz="4000" b="1" smtClean="0"/>
              <a:t>Důsledky zákona setrvačnosti</a:t>
            </a:r>
          </a:p>
        </p:txBody>
      </p:sp>
      <p:pic>
        <p:nvPicPr>
          <p:cNvPr id="4098" name="Picture 2" descr="C:\Users\ZSTREBON\AppData\Local\Microsoft\Windows\Temporary Internet Files\Content.IE5\O0P3MEHA\MP90042280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2349500"/>
            <a:ext cx="1846263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C:\Users\ZSTREBON\AppData\Local\Microsoft\Windows\Temporary Internet Files\Content.IE5\JWNLB98A\MC90035532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68538" y="2133600"/>
            <a:ext cx="2020887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C:\Users\ZSTREBON\AppData\Local\Microsoft\Windows\Temporary Internet Files\Content.IE5\DBOT6G0E\MC90015044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91075" y="2408238"/>
            <a:ext cx="1795463" cy="145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 descr="C:\Users\ZSTREBON\AppData\Local\Microsoft\Windows\Temporary Internet Files\Content.IE5\DBOT6G0E\MC90028749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04025" y="2408238"/>
            <a:ext cx="850900" cy="145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 descr="C:\Users\ZSTREBON\AppData\Local\Microsoft\Windows\Temporary Internet Files\Content.IE5\JWNLB98A\MC90029605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927975" y="2333625"/>
            <a:ext cx="1216025" cy="152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 descr="C:\Users\ZSTREBON\AppData\Local\Microsoft\Windows\Temporary Internet Files\Content.IE5\S7678PEZ\MP900409367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71700" y="4797425"/>
            <a:ext cx="1320800" cy="1979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 descr="C:\Users\ZSTREBON\AppData\Local\Microsoft\Windows\Temporary Internet Files\Content.IE5\JWNLB98A\MP900227586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1275" y="4797425"/>
            <a:ext cx="1938338" cy="1979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5" name="Picture 9" descr="C:\Users\ZSTREBON\AppData\Local\Microsoft\Windows\Temporary Internet Files\Content.IE5\O0P3MEHA\MC900198272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067175" y="4960938"/>
            <a:ext cx="2193925" cy="183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6" name="Picture 10" descr="C:\Users\ZSTREBON\AppData\Local\Microsoft\Windows\Temporary Internet Files\Content.IE5\JWNLB98A\MC900128974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865938" y="5089525"/>
            <a:ext cx="1762125" cy="174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mtClean="0"/>
              <a:t>www.office.microsoft.com</a:t>
            </a:r>
          </a:p>
        </p:txBody>
      </p:sp>
      <p:sp>
        <p:nvSpPr>
          <p:cNvPr id="21506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smtClean="0"/>
              <a:t>Zdroj obrázků a ilustrací: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vrdý obal">
    <a:dk1>
      <a:sysClr val="windowText" lastClr="000000"/>
    </a:dk1>
    <a:lt1>
      <a:sysClr val="window" lastClr="FFFFFF"/>
    </a:lt1>
    <a:dk2>
      <a:srgbClr val="895D1D"/>
    </a:dk2>
    <a:lt2>
      <a:srgbClr val="ECE9C6"/>
    </a:lt2>
    <a:accent1>
      <a:srgbClr val="873624"/>
    </a:accent1>
    <a:accent2>
      <a:srgbClr val="D6862D"/>
    </a:accent2>
    <a:accent3>
      <a:srgbClr val="D0BE40"/>
    </a:accent3>
    <a:accent4>
      <a:srgbClr val="877F6C"/>
    </a:accent4>
    <a:accent5>
      <a:srgbClr val="972109"/>
    </a:accent5>
    <a:accent6>
      <a:srgbClr val="AEB795"/>
    </a:accent6>
    <a:hlink>
      <a:srgbClr val="CC99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100</TotalTime>
  <Words>89</Words>
  <Application>Microsoft Office PowerPoint</Application>
  <PresentationFormat>Předvádění na obrazovce (4:3)</PresentationFormat>
  <Paragraphs>26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Tvrdý obal</vt:lpstr>
      <vt:lpstr>Prezentace aplikace Microsoft PowerPoint 97–2003</vt:lpstr>
      <vt:lpstr>Prezentace aplikace PowerPoint</vt:lpstr>
      <vt:lpstr>ZÁKON SETRVAČNOSTI</vt:lpstr>
      <vt:lpstr>Umíš odpovědět</vt:lpstr>
      <vt:lpstr>Popiš pohyb těchto těles</vt:lpstr>
      <vt:lpstr>Setrvačnost </vt:lpstr>
      <vt:lpstr>Zákon setrvačnosti</vt:lpstr>
      <vt:lpstr>Důsledky zákona setrvačnosti</vt:lpstr>
      <vt:lpstr>Zdroj obrázků a ilustrací: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ZÁKON SETRVAČNOSTI</dc:title>
  <dc:creator>ZSTREBON</dc:creator>
  <cp:lastModifiedBy>ZSTREBON</cp:lastModifiedBy>
  <cp:revision>13</cp:revision>
  <dcterms:created xsi:type="dcterms:W3CDTF">2011-09-28T15:59:18Z</dcterms:created>
  <dcterms:modified xsi:type="dcterms:W3CDTF">2011-10-17T11:39:25Z</dcterms:modified>
</cp:coreProperties>
</file>