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2AB1548-79BB-4143-984D-669E057BADAB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A906099-67F1-473C-BF66-89C7C49D4D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8599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5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6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7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114550"/>
            <a:ext cx="7924800" cy="1771650"/>
          </a:xfrm>
        </p:spPr>
        <p:txBody>
          <a:bodyPr/>
          <a:lstStyle>
            <a:lvl1pPr algn="r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886200"/>
            <a:ext cx="7924800" cy="1219200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0B38A9-F68C-4906-85A9-A6C94138B14A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E01D8B-07C4-4617-B334-573037D47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6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latin typeface="+mn-lt"/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79896C-3ECE-464B-9AA0-72402DF19A2E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1536F-16CC-4CC4-87A1-0E8A9AA850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6"/>
          <p:cNvSpPr txBox="1"/>
          <p:nvPr/>
        </p:nvSpPr>
        <p:spPr>
          <a:xfrm rot="2783796">
            <a:off x="6232" y="-270992"/>
            <a:ext cx="990600" cy="132343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latin typeface="+mn-lt"/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133600"/>
            <a:ext cx="7772400" cy="1362075"/>
          </a:xfrm>
        </p:spPr>
        <p:txBody>
          <a:bodyPr anchor="b" anchorCtr="0"/>
          <a:lstStyle>
            <a:lvl1pPr algn="r">
              <a:defRPr sz="3600" b="0" i="0" cap="all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505200"/>
            <a:ext cx="7772400" cy="9017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C3513-536D-4339-8D88-EE002D026F79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602593-1D8A-4B1E-8177-5E534F9C24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36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50893-113A-41E4-A654-A44F95768A64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88E0E7-3E77-4ED2-AFF1-F94E65745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515035"/>
            <a:ext cx="3200400" cy="63976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336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86400" y="1515035"/>
            <a:ext cx="3200400" cy="63976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864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5E49E1-D6E4-4105-B539-8F940B12A402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215B-8434-4CD1-9380-66141CAD4F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E94B2-DC6F-46B1-B3FF-0B90B28A5033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860EC-96D7-4D2A-BE84-686EEC2717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latin typeface="+mn-lt"/>
                <a:sym typeface="Wingdings 2"/>
              </a:rPr>
              <a:t>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  <a:latin typeface="+mn-lt"/>
            </a:endParaRPr>
          </a:p>
        </p:txBody>
      </p:sp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DD296-F6D5-432C-911A-A7B5E909D85F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2771-EAB0-48B5-B0BA-FB0E9862D5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53" y="273050"/>
            <a:ext cx="2680447" cy="116205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49" y="914400"/>
            <a:ext cx="5338763" cy="479901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600">
                <a:solidFill>
                  <a:schemeClr val="accent1">
                    <a:lumMod val="50000"/>
                  </a:schemeClr>
                </a:solidFill>
              </a:defRPr>
            </a:lvl4pPr>
            <a:lvl5pPr>
              <a:defRPr sz="1600">
                <a:solidFill>
                  <a:schemeClr val="accent4">
                    <a:lumMod val="50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5153" y="1905001"/>
            <a:ext cx="2223247" cy="4037012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7B1E-EBA1-4665-BACE-2BF520BF8121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FD6AC7-9BB1-4C17-AE5C-6F795E1803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3575304" y="914400"/>
            <a:ext cx="5340096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34440"/>
            <a:ext cx="4700016" cy="416052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 rtlCol="0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BCA07-BD43-42A6-82F2-EA1BBCF6CA76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FF8CF-7CFF-4DAB-8B18-1EAA8DAFFA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550863" y="685800"/>
            <a:ext cx="8138160" cy="384048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810" y="4828310"/>
            <a:ext cx="6780213" cy="640080"/>
          </a:xfrm>
        </p:spPr>
        <p:txBody>
          <a:bodyPr anchor="b"/>
          <a:lstStyle>
            <a:lvl1pPr algn="r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08811" y="5486400"/>
            <a:ext cx="6780212" cy="640358"/>
          </a:xfrm>
        </p:spPr>
        <p:txBody>
          <a:bodyPr/>
          <a:lstStyle>
            <a:lvl1pPr marL="0" indent="0" algn="r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6623" y="1005840"/>
            <a:ext cx="7406640" cy="3200400"/>
          </a:xfrm>
          <a:solidFill>
            <a:schemeClr val="tx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 rtlCol="0">
            <a:normAutofit/>
          </a:bodyPr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41658-F186-4466-B1A8-C7740A302C21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94439-0137-486F-8540-593B1B771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/>
          </p:cNvSpPr>
          <p:nvPr/>
        </p:nvSpPr>
        <p:spPr>
          <a:xfrm>
            <a:off x="3575304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7" name="Rectangle 10"/>
          <p:cNvSpPr>
            <a:spLocks/>
          </p:cNvSpPr>
          <p:nvPr/>
        </p:nvSpPr>
        <p:spPr>
          <a:xfrm>
            <a:off x="6400800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18204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12" name="Picture Placeholder 2"/>
          <p:cNvSpPr>
            <a:spLocks noGrp="1"/>
          </p:cNvSpPr>
          <p:nvPr>
            <p:ph type="pic" idx="13"/>
          </p:nvPr>
        </p:nvSpPr>
        <p:spPr>
          <a:xfrm>
            <a:off x="6743700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C60FE-8A9B-4330-A64D-1B1C3CB50A10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A28DFB-6540-4D16-9707-82BEF92510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, Alt.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7" name="Rectangle 12"/>
          <p:cNvSpPr/>
          <p:nvPr/>
        </p:nvSpPr>
        <p:spPr>
          <a:xfrm>
            <a:off x="3566160" y="34290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 rtlCol="0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14" name="Picture Placeholder 2"/>
          <p:cNvSpPr>
            <a:spLocks noGrp="1"/>
          </p:cNvSpPr>
          <p:nvPr>
            <p:ph type="pic" idx="13"/>
          </p:nvPr>
        </p:nvSpPr>
        <p:spPr>
          <a:xfrm>
            <a:off x="3886200" y="37719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 rtlCol="0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287F8-83F5-45D2-85E2-C779C0DB2527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C99702-0A69-4AC2-92C3-07C773ED23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3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8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9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 rtlCol="0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 rtlCol="0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 rtlCol="0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05E21-B1B1-4D85-82AD-A33045E09C68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4E0B7-A0C4-4C83-92FA-168581462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9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11" name="Rectangle 12"/>
          <p:cNvSpPr/>
          <p:nvPr/>
        </p:nvSpPr>
        <p:spPr>
          <a:xfrm>
            <a:off x="35814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13" name="Rectangle 14"/>
          <p:cNvSpPr/>
          <p:nvPr/>
        </p:nvSpPr>
        <p:spPr>
          <a:xfrm>
            <a:off x="64008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 rtlCol="0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 rtlCol="0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14" name="Picture Placeholder 2"/>
          <p:cNvSpPr>
            <a:spLocks noGrp="1"/>
          </p:cNvSpPr>
          <p:nvPr>
            <p:ph type="pic" idx="15"/>
          </p:nvPr>
        </p:nvSpPr>
        <p:spPr>
          <a:xfrm>
            <a:off x="3924300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 rtlCol="0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16" name="Picture Placeholder 2"/>
          <p:cNvSpPr>
            <a:spLocks noGrp="1"/>
          </p:cNvSpPr>
          <p:nvPr>
            <p:ph type="pic" idx="16"/>
          </p:nvPr>
        </p:nvSpPr>
        <p:spPr>
          <a:xfrm>
            <a:off x="6742113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 rtlCol="0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1CF43-C5C7-474D-8B4D-19B762C7FF28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17" name="Footer Placeholder 5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6"/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A3EF62-477F-46C8-A256-475AFA0126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0425AB-70CD-4CC9-913E-C5A7F0AB4801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6B937-650B-4BFE-90E7-0394254B34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19364" y="699247"/>
            <a:ext cx="1667435" cy="501416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699247"/>
            <a:ext cx="6037729" cy="50141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F4AC1-24BC-4AF2-81B5-55F4C462024F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F6841-9B76-4ABC-9DAC-8E41018942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2133600" y="1600200"/>
            <a:ext cx="65532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0688" y="6540500"/>
            <a:ext cx="1828800" cy="22860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123A682C-DBE0-452C-9EA7-FC74ADC9D370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43400" y="6540500"/>
            <a:ext cx="3657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540500"/>
            <a:ext cx="609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smtClean="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D6D1AD84-01C2-44C5-B2F6-806F263034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88" r:id="rId4"/>
    <p:sldLayoutId id="2147483687" r:id="rId5"/>
    <p:sldLayoutId id="2147483686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  <p:sldLayoutId id="2147483685" r:id="rId16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Constantia" pitchFamily="18" charset="0"/>
        </a:defRPr>
      </a:lvl9pPr>
    </p:titleStyle>
    <p:bodyStyle>
      <a:lvl1pPr marL="457200" indent="-457200" algn="l" rtl="0" fontAlgn="base">
        <a:spcBef>
          <a:spcPts val="1500"/>
        </a:spcBef>
        <a:spcAft>
          <a:spcPct val="0"/>
        </a:spcAft>
        <a:buFont typeface="Wingdings" pitchFamily="2" charset="2"/>
        <a:buChar char="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rtl="0" fontAlgn="base">
        <a:spcBef>
          <a:spcPts val="1500"/>
        </a:spcBef>
        <a:spcAft>
          <a:spcPct val="0"/>
        </a:spcAft>
        <a:buFont typeface="Century"/>
        <a:buChar char="…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457200" algn="l" rtl="0" fontAlgn="base">
        <a:spcBef>
          <a:spcPts val="1500"/>
        </a:spcBef>
        <a:spcAft>
          <a:spcPct val="0"/>
        </a:spcAft>
        <a:buFont typeface="Wingdings" pitchFamily="2" charset="2"/>
        <a:buChar char="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457200" algn="l" rtl="0" fontAlgn="base">
        <a:spcBef>
          <a:spcPts val="1500"/>
        </a:spcBef>
        <a:spcAft>
          <a:spcPct val="0"/>
        </a:spcAft>
        <a:buFont typeface="Century"/>
        <a:buChar char="…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457200" algn="l" rtl="0" fontAlgn="base">
        <a:spcBef>
          <a:spcPts val="1500"/>
        </a:spcBef>
        <a:spcAft>
          <a:spcPct val="0"/>
        </a:spcAft>
        <a:buFont typeface="Wingdings" pitchFamily="2" charset="2"/>
        <a:buChar char="Ï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3" name="Object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0566485"/>
              </p:ext>
            </p:extLst>
          </p:nvPr>
        </p:nvGraphicFramePr>
        <p:xfrm>
          <a:off x="73025" y="12700"/>
          <a:ext cx="9093200" cy="6818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4" name="Prezentace" r:id="rId3" imgW="3846527" imgH="2884784" progId="PowerPoint.Show.8">
                  <p:embed/>
                </p:oleObj>
              </mc:Choice>
              <mc:Fallback>
                <p:oleObj name="Prezentace" r:id="rId3" imgW="3846527" imgH="2884784" progId="PowerPoint.Show.8">
                  <p:embed/>
                  <p:pic>
                    <p:nvPicPr>
                      <p:cNvPr id="0" name="Picture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025" y="12700"/>
                        <a:ext cx="9093200" cy="6818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38200" y="908050"/>
            <a:ext cx="7924800" cy="2160588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b="1" dirty="0" smtClean="0"/>
              <a:t>ZÁKON SÍLY</a:t>
            </a:r>
            <a:endParaRPr lang="cs-CZ" sz="6600" b="1" dirty="0"/>
          </a:p>
        </p:txBody>
      </p:sp>
      <p:sp>
        <p:nvSpPr>
          <p:cNvPr id="2150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26" name="Picture 2" descr="C:\Users\ZSTREBON\AppData\Local\Microsoft\Windows\Temporary Internet Files\Content.IE5\S7678PEZ\MC9003266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2759075"/>
            <a:ext cx="3517900" cy="357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smtClean="0"/>
              <a:t>Umíš odpovědět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484313"/>
            <a:ext cx="9036050" cy="5373687"/>
          </a:xfrm>
        </p:spPr>
        <p:txBody>
          <a:bodyPr/>
          <a:lstStyle/>
          <a:p>
            <a:pPr marL="0" indent="0" algn="ctr">
              <a:buFont typeface="Wingdings" pitchFamily="2" charset="2"/>
              <a:buNone/>
            </a:pPr>
            <a:r>
              <a:rPr lang="cs-CZ" sz="10000" smtClean="0"/>
              <a:t>?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smtClean="0"/>
              <a:t>Jaký vliv má síla na pohyb tělesa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smtClean="0"/>
              <a:t>Na čem závisí změna rychlosti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smtClean="0"/>
              <a:t>Ovlivňuje změnu rychlosti tělesa 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smtClean="0"/>
              <a:t>jeho hmotnost</a:t>
            </a:r>
          </a:p>
        </p:txBody>
      </p:sp>
      <p:pic>
        <p:nvPicPr>
          <p:cNvPr id="4098" name="Picture 2" descr="C:\Users\ZSTREBON\AppData\Local\Microsoft\Windows\Temporary Internet Files\Content.IE5\DBOT6G0E\MM90033640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1225" y="1341438"/>
            <a:ext cx="1657350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ZSTREBON\AppData\Local\Microsoft\Windows\Temporary Internet Files\Content.IE5\O0P3MEHA\MC90023818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48488" y="1157288"/>
            <a:ext cx="1530350" cy="202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ZSTREBON\AppData\Local\Microsoft\Windows\Temporary Internet Files\Content.IE5\DBOT6G0E\MC90031831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1213" y="5373688"/>
            <a:ext cx="23082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549275"/>
            <a:ext cx="8856663" cy="61928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600" dirty="0" smtClean="0"/>
              <a:t>síla </a:t>
            </a:r>
            <a:r>
              <a:rPr lang="cs-CZ" sz="3600" dirty="0"/>
              <a:t>působící ve směru pohybu tělesa zvětšuje rychlost tělesa</a:t>
            </a:r>
          </a:p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3600" dirty="0" smtClean="0"/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3600" dirty="0"/>
          </a:p>
          <a:p>
            <a:pPr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600" dirty="0" smtClean="0"/>
              <a:t>síla </a:t>
            </a:r>
            <a:r>
              <a:rPr lang="cs-CZ" sz="3600" dirty="0"/>
              <a:t>působící proti směru pohybu tělesa způsobuje zmenšení rychlosti tělesa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/>
          </a:p>
        </p:txBody>
      </p:sp>
      <p:pic>
        <p:nvPicPr>
          <p:cNvPr id="2050" name="Picture 2" descr="C:\Users\ZSTREBON\AppData\Local\Microsoft\Windows\Temporary Internet Files\Content.IE5\DBOT6G0E\MC9000888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59075" y="1630363"/>
            <a:ext cx="181292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Šipka doleva 3"/>
          <p:cNvSpPr/>
          <p:nvPr/>
        </p:nvSpPr>
        <p:spPr>
          <a:xfrm>
            <a:off x="4859338" y="2540000"/>
            <a:ext cx="1800225" cy="384175"/>
          </a:xfrm>
          <a:prstGeom prst="lef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292725" y="1916113"/>
            <a:ext cx="15113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entury"/>
              </a:rPr>
              <a:t>vítr</a:t>
            </a:r>
          </a:p>
        </p:txBody>
      </p:sp>
      <p:pic>
        <p:nvPicPr>
          <p:cNvPr id="2051" name="Picture 3" descr="C:\Users\ZSTREBON\AppData\Local\Microsoft\Windows\Temporary Internet Files\Content.IE5\S7678PEZ\MC9002810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36825" y="4437063"/>
            <a:ext cx="2257425" cy="220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doleva 5"/>
          <p:cNvSpPr/>
          <p:nvPr/>
        </p:nvSpPr>
        <p:spPr>
          <a:xfrm>
            <a:off x="5003800" y="5538788"/>
            <a:ext cx="1655763" cy="338137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292725" y="4941888"/>
            <a:ext cx="12239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entury"/>
              </a:rPr>
              <a:t>vítr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115888"/>
            <a:ext cx="8153400" cy="865187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/>
              <a:t>Zákon síly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513"/>
            <a:ext cx="9144000" cy="561657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b="1" dirty="0"/>
              <a:t>změnu rychlosti tělesa způsobuje :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i="1" dirty="0"/>
              <a:t>síla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i="1" dirty="0"/>
              <a:t>hmotnost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Změna </a:t>
            </a: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rychlosti </a:t>
            </a:r>
            <a:r>
              <a:rPr lang="cs-CZ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tělesa je </a:t>
            </a:r>
            <a:r>
              <a:rPr lang="cs-CZ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tím větší, čím větší </a:t>
            </a:r>
            <a:r>
              <a:rPr lang="cs-CZ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síla na něj působí, a tím menší, čím větší je hmotnost.</a:t>
            </a:r>
            <a:endParaRPr lang="cs-CZ" sz="36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074" name="Picture 2" descr="C:\Users\ZSTREBON\AppData\Local\Microsoft\Windows\Temporary Internet Files\Content.IE5\DBOT6G0E\MC9003209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4941888"/>
            <a:ext cx="2078038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C:\Users\ZSTREBON\AppData\Local\Microsoft\Windows\Temporary Internet Files\Content.IE5\JWNLB98A\MC9001918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40338" y="5084763"/>
            <a:ext cx="2263775" cy="1649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Users\ZSTREBON\AppData\Local\Microsoft\Windows\Temporary Internet Files\Content.IE5\S7678PEZ\MP90040077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92950" y="836613"/>
            <a:ext cx="1544638" cy="231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 descr="C:\Users\ZSTREBON\AppData\Local\Microsoft\Windows\Temporary Internet Files\Content.IE5\O0P3MEHA\MP90040687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13175" y="1565275"/>
            <a:ext cx="2382838" cy="158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8153400" cy="836613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b="1" dirty="0" smtClean="0"/>
              <a:t>Otázky k procvičení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613"/>
            <a:ext cx="9144000" cy="6021387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dirty="0" smtClean="0"/>
              <a:t>1.Jak změní síla pohyb tělesa ?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Uvede do pohybu, zrychlí, zpomalí, změní směr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dirty="0" smtClean="0"/>
              <a:t>2.Na čem závisí změna rychlosti tělesa ?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Na síle a hmotnosti.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dirty="0" smtClean="0"/>
              <a:t>3.Jakým slovem nahradíš „ změna rychlosti</a:t>
            </a:r>
            <a:r>
              <a:rPr lang="en-US" sz="3200" dirty="0" smtClean="0"/>
              <a:t> ” </a:t>
            </a:r>
            <a:r>
              <a:rPr lang="cs-CZ" sz="3200" dirty="0" smtClean="0"/>
              <a:t>?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Zrychlení.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dirty="0" smtClean="0"/>
              <a:t>4.Co má větší zrychlení a proč ? Formule1 nebo 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dirty="0" smtClean="0"/>
              <a:t>Škoda Octavia ?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32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Formule. Její motor vyvine větší sílu.</a:t>
            </a:r>
            <a:endParaRPr lang="cs-CZ" sz="3200" i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Obdélník 1"/>
          <p:cNvSpPr>
            <a:spLocks noChangeArrowheads="1"/>
          </p:cNvSpPr>
          <p:nvPr/>
        </p:nvSpPr>
        <p:spPr bwMode="auto">
          <a:xfrm>
            <a:off x="179388" y="188913"/>
            <a:ext cx="8856662" cy="347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"/>
              </a:rPr>
              <a:t>Použitá literatura  a zdroj obrázků :</a:t>
            </a:r>
          </a:p>
          <a:p>
            <a:endParaRPr lang="cs-CZ" sz="2400">
              <a:latin typeface="Century"/>
            </a:endParaRPr>
          </a:p>
          <a:p>
            <a:endParaRPr lang="cs-CZ" sz="2400">
              <a:latin typeface="Century"/>
            </a:endParaRPr>
          </a:p>
          <a:p>
            <a:r>
              <a:rPr lang="cs-CZ" sz="2400">
                <a:latin typeface="Century"/>
              </a:rPr>
              <a:t>TESAŘ, Jiří; JÁCHYM, František . </a:t>
            </a:r>
            <a:r>
              <a:rPr lang="cs-CZ" sz="2400" i="1">
                <a:latin typeface="Century"/>
              </a:rPr>
              <a:t>Fyzika 2 pro ZŠ : Síla a její účinky</a:t>
            </a:r>
            <a:r>
              <a:rPr lang="cs-CZ" sz="2400">
                <a:latin typeface="Century"/>
              </a:rPr>
              <a:t>. Vyd. 1. Praha : SPN, 2008. 88 s. ISBN 978-80-7235-381-1.</a:t>
            </a:r>
          </a:p>
          <a:p>
            <a:endParaRPr lang="cs-CZ" sz="2400">
              <a:latin typeface="Century"/>
            </a:endParaRPr>
          </a:p>
          <a:p>
            <a:r>
              <a:rPr lang="cs-CZ" sz="2400">
                <a:latin typeface="Century"/>
              </a:rPr>
              <a:t>www.office.microsoft.com</a:t>
            </a:r>
          </a:p>
          <a:p>
            <a:endParaRPr lang="cs-CZ" sz="2400">
              <a:latin typeface="Century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1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Celebration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lebra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blipFill rotWithShape="1">
          <a:blip xmlns:r="http://schemas.openxmlformats.org/officeDocument/2006/relationships" r:embed="rId1">
            <a:duotone>
              <a:schemeClr val="phClr">
                <a:tint val="30000"/>
                <a:satMod val="175000"/>
              </a:schemeClr>
              <a:schemeClr val="phClr">
                <a:shade val="50000"/>
                <a:satMod val="115000"/>
              </a:schemeClr>
            </a:duotone>
          </a:blip>
          <a:tile tx="0" ty="0" sx="80000" sy="80000" flip="none" algn="tl"/>
        </a:blip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innerShdw blurRad="76200">
              <a:srgbClr val="000000">
                <a:alpha val="50000"/>
              </a:srgbClr>
            </a:innerShdw>
          </a:effectLst>
          <a:scene3d>
            <a:camera prst="orthographicFront">
              <a:rot lat="0" lon="0" rev="0"/>
            </a:camera>
            <a:lightRig rig="soft" dir="t">
              <a:rot lat="0" lon="0" rev="7800000"/>
            </a:lightRig>
          </a:scene3d>
          <a:sp3d>
            <a:bevelT w="63500" h="38100" prst="relaxedInset"/>
          </a:sp3d>
        </a:effectStyle>
      </a:effectStyleLst>
      <a:bgFillStyleLst>
        <a:blipFill rotWithShape="1">
          <a:blip xmlns:r="http://schemas.openxmlformats.org/officeDocument/2006/relationships" r:embed="rId2">
            <a:duotone>
              <a:schemeClr val="phClr">
                <a:tint val="80000"/>
                <a:satMod val="300000"/>
                <a:lumMod val="110000"/>
              </a:schemeClr>
              <a:schemeClr val="phClr">
                <a:shade val="50000"/>
                <a:satMod val="130000"/>
                <a:lum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4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lebration">
    <a:dk1>
      <a:srgbClr val="49345F"/>
    </a:dk1>
    <a:lt1>
      <a:srgbClr val="DDD9C3"/>
    </a:lt1>
    <a:dk2>
      <a:srgbClr val="000000"/>
    </a:dk2>
    <a:lt2>
      <a:srgbClr val="FFFFFF"/>
    </a:lt2>
    <a:accent1>
      <a:srgbClr val="310095"/>
    </a:accent1>
    <a:accent2>
      <a:srgbClr val="886286"/>
    </a:accent2>
    <a:accent3>
      <a:srgbClr val="A082F5"/>
    </a:accent3>
    <a:accent4>
      <a:srgbClr val="5061C8"/>
    </a:accent4>
    <a:accent5>
      <a:srgbClr val="00AAAA"/>
    </a:accent5>
    <a:accent6>
      <a:srgbClr val="008040"/>
    </a:accent6>
    <a:hlink>
      <a:srgbClr val="A2A2FF"/>
    </a:hlink>
    <a:folHlink>
      <a:srgbClr val="CF9BF7"/>
    </a:folHlink>
  </a:clrScheme>
</a:themeOverride>
</file>

<file path=ppt/theme/themeOverride2.xml><?xml version="1.0" encoding="utf-8"?>
<a:themeOverride xmlns:a="http://schemas.openxmlformats.org/drawingml/2006/main">
  <a:clrScheme name="Celebration">
    <a:dk1>
      <a:srgbClr val="49345F"/>
    </a:dk1>
    <a:lt1>
      <a:srgbClr val="DDD9C3"/>
    </a:lt1>
    <a:dk2>
      <a:srgbClr val="000000"/>
    </a:dk2>
    <a:lt2>
      <a:srgbClr val="FFFFFF"/>
    </a:lt2>
    <a:accent1>
      <a:srgbClr val="310095"/>
    </a:accent1>
    <a:accent2>
      <a:srgbClr val="886286"/>
    </a:accent2>
    <a:accent3>
      <a:srgbClr val="A082F5"/>
    </a:accent3>
    <a:accent4>
      <a:srgbClr val="5061C8"/>
    </a:accent4>
    <a:accent5>
      <a:srgbClr val="00AAAA"/>
    </a:accent5>
    <a:accent6>
      <a:srgbClr val="008040"/>
    </a:accent6>
    <a:hlink>
      <a:srgbClr val="A2A2FF"/>
    </a:hlink>
    <a:folHlink>
      <a:srgbClr val="CF9BF7"/>
    </a:folHlink>
  </a:clrScheme>
</a:themeOverride>
</file>

<file path=ppt/theme/themeOverride3.xml><?xml version="1.0" encoding="utf-8"?>
<a:themeOverride xmlns:a="http://schemas.openxmlformats.org/drawingml/2006/main">
  <a:clrScheme name="Celebration">
    <a:dk1>
      <a:srgbClr val="49345F"/>
    </a:dk1>
    <a:lt1>
      <a:srgbClr val="DDD9C3"/>
    </a:lt1>
    <a:dk2>
      <a:srgbClr val="000000"/>
    </a:dk2>
    <a:lt2>
      <a:srgbClr val="FFFFFF"/>
    </a:lt2>
    <a:accent1>
      <a:srgbClr val="310095"/>
    </a:accent1>
    <a:accent2>
      <a:srgbClr val="886286"/>
    </a:accent2>
    <a:accent3>
      <a:srgbClr val="A082F5"/>
    </a:accent3>
    <a:accent4>
      <a:srgbClr val="5061C8"/>
    </a:accent4>
    <a:accent5>
      <a:srgbClr val="00AAAA"/>
    </a:accent5>
    <a:accent6>
      <a:srgbClr val="008040"/>
    </a:accent6>
    <a:hlink>
      <a:srgbClr val="A2A2FF"/>
    </a:hlink>
    <a:folHlink>
      <a:srgbClr val="CF9BF7"/>
    </a:folHlink>
  </a:clrScheme>
</a:themeOverride>
</file>

<file path=ppt/theme/themeOverride4.xml><?xml version="1.0" encoding="utf-8"?>
<a:themeOverride xmlns:a="http://schemas.openxmlformats.org/drawingml/2006/main">
  <a:clrScheme name="Celebration">
    <a:dk1>
      <a:srgbClr val="49345F"/>
    </a:dk1>
    <a:lt1>
      <a:srgbClr val="DDD9C3"/>
    </a:lt1>
    <a:dk2>
      <a:srgbClr val="000000"/>
    </a:dk2>
    <a:lt2>
      <a:srgbClr val="FFFFFF"/>
    </a:lt2>
    <a:accent1>
      <a:srgbClr val="310095"/>
    </a:accent1>
    <a:accent2>
      <a:srgbClr val="886286"/>
    </a:accent2>
    <a:accent3>
      <a:srgbClr val="A082F5"/>
    </a:accent3>
    <a:accent4>
      <a:srgbClr val="5061C8"/>
    </a:accent4>
    <a:accent5>
      <a:srgbClr val="00AAAA"/>
    </a:accent5>
    <a:accent6>
      <a:srgbClr val="008040"/>
    </a:accent6>
    <a:hlink>
      <a:srgbClr val="A2A2FF"/>
    </a:hlink>
    <a:folHlink>
      <a:srgbClr val="CF9BF7"/>
    </a:folHlink>
  </a:clrScheme>
</a:themeOverride>
</file>

<file path=ppt/theme/themeOverride5.xml><?xml version="1.0" encoding="utf-8"?>
<a:themeOverride xmlns:a="http://schemas.openxmlformats.org/drawingml/2006/main">
  <a:clrScheme name="Celebration">
    <a:dk1>
      <a:srgbClr val="49345F"/>
    </a:dk1>
    <a:lt1>
      <a:srgbClr val="DDD9C3"/>
    </a:lt1>
    <a:dk2>
      <a:srgbClr val="000000"/>
    </a:dk2>
    <a:lt2>
      <a:srgbClr val="FFFFFF"/>
    </a:lt2>
    <a:accent1>
      <a:srgbClr val="310095"/>
    </a:accent1>
    <a:accent2>
      <a:srgbClr val="886286"/>
    </a:accent2>
    <a:accent3>
      <a:srgbClr val="A082F5"/>
    </a:accent3>
    <a:accent4>
      <a:srgbClr val="5061C8"/>
    </a:accent4>
    <a:accent5>
      <a:srgbClr val="00AAAA"/>
    </a:accent5>
    <a:accent6>
      <a:srgbClr val="008040"/>
    </a:accent6>
    <a:hlink>
      <a:srgbClr val="A2A2FF"/>
    </a:hlink>
    <a:folHlink>
      <a:srgbClr val="CF9BF7"/>
    </a:folHlink>
  </a:clrScheme>
</a:themeOverride>
</file>

<file path=ppt/theme/themeOverride6.xml><?xml version="1.0" encoding="utf-8"?>
<a:themeOverride xmlns:a="http://schemas.openxmlformats.org/drawingml/2006/main">
  <a:clrScheme name="Celebration">
    <a:dk1>
      <a:srgbClr val="49345F"/>
    </a:dk1>
    <a:lt1>
      <a:srgbClr val="DDD9C3"/>
    </a:lt1>
    <a:dk2>
      <a:srgbClr val="000000"/>
    </a:dk2>
    <a:lt2>
      <a:srgbClr val="FFFFFF"/>
    </a:lt2>
    <a:accent1>
      <a:srgbClr val="310095"/>
    </a:accent1>
    <a:accent2>
      <a:srgbClr val="886286"/>
    </a:accent2>
    <a:accent3>
      <a:srgbClr val="A082F5"/>
    </a:accent3>
    <a:accent4>
      <a:srgbClr val="5061C8"/>
    </a:accent4>
    <a:accent5>
      <a:srgbClr val="00AAAA"/>
    </a:accent5>
    <a:accent6>
      <a:srgbClr val="008040"/>
    </a:accent6>
    <a:hlink>
      <a:srgbClr val="A2A2FF"/>
    </a:hlink>
    <a:folHlink>
      <a:srgbClr val="CF9BF7"/>
    </a:folHlink>
  </a:clrScheme>
</a:themeOverride>
</file>

<file path=ppt/theme/themeOverride7.xml><?xml version="1.0" encoding="utf-8"?>
<a:themeOverride xmlns:a="http://schemas.openxmlformats.org/drawingml/2006/main">
  <a:clrScheme name="Celebration">
    <a:dk1>
      <a:srgbClr val="49345F"/>
    </a:dk1>
    <a:lt1>
      <a:srgbClr val="DDD9C3"/>
    </a:lt1>
    <a:dk2>
      <a:srgbClr val="000000"/>
    </a:dk2>
    <a:lt2>
      <a:srgbClr val="FFFFFF"/>
    </a:lt2>
    <a:accent1>
      <a:srgbClr val="310095"/>
    </a:accent1>
    <a:accent2>
      <a:srgbClr val="886286"/>
    </a:accent2>
    <a:accent3>
      <a:srgbClr val="A082F5"/>
    </a:accent3>
    <a:accent4>
      <a:srgbClr val="5061C8"/>
    </a:accent4>
    <a:accent5>
      <a:srgbClr val="00AAAA"/>
    </a:accent5>
    <a:accent6>
      <a:srgbClr val="008040"/>
    </a:accent6>
    <a:hlink>
      <a:srgbClr val="A2A2FF"/>
    </a:hlink>
    <a:folHlink>
      <a:srgbClr val="CF9BF7"/>
    </a:folHlink>
  </a:clrScheme>
</a:themeOverride>
</file>

<file path=ppt/theme/themeOverride8.xml><?xml version="1.0" encoding="utf-8"?>
<a:themeOverride xmlns:a="http://schemas.openxmlformats.org/drawingml/2006/main">
  <a:clrScheme name="Celebration">
    <a:dk1>
      <a:srgbClr val="49345F"/>
    </a:dk1>
    <a:lt1>
      <a:srgbClr val="DDD9C3"/>
    </a:lt1>
    <a:dk2>
      <a:srgbClr val="000000"/>
    </a:dk2>
    <a:lt2>
      <a:srgbClr val="FFFFFF"/>
    </a:lt2>
    <a:accent1>
      <a:srgbClr val="310095"/>
    </a:accent1>
    <a:accent2>
      <a:srgbClr val="886286"/>
    </a:accent2>
    <a:accent3>
      <a:srgbClr val="A082F5"/>
    </a:accent3>
    <a:accent4>
      <a:srgbClr val="5061C8"/>
    </a:accent4>
    <a:accent5>
      <a:srgbClr val="00AAAA"/>
    </a:accent5>
    <a:accent6>
      <a:srgbClr val="008040"/>
    </a:accent6>
    <a:hlink>
      <a:srgbClr val="A2A2FF"/>
    </a:hlink>
    <a:folHlink>
      <a:srgbClr val="CF9BF7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TC010258012[[fn=Motiv Oslava]]</Template>
  <TotalTime>108</TotalTime>
  <Words>166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1</vt:lpstr>
      <vt:lpstr>Prezentace aplikace Microsoft PowerPoint 97–2003</vt:lpstr>
      <vt:lpstr>Prezentace aplikace PowerPoint</vt:lpstr>
      <vt:lpstr>ZÁKON SÍLY</vt:lpstr>
      <vt:lpstr>Umíš odpovědět</vt:lpstr>
      <vt:lpstr>Prezentace aplikace PowerPoint</vt:lpstr>
      <vt:lpstr>Zákon síly</vt:lpstr>
      <vt:lpstr>Otázky k procvičení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 SÍLY</dc:title>
  <dc:creator>ZSTREBON</dc:creator>
  <cp:lastModifiedBy>ZSTREBON</cp:lastModifiedBy>
  <cp:revision>10</cp:revision>
  <dcterms:created xsi:type="dcterms:W3CDTF">2011-09-28T18:22:12Z</dcterms:created>
  <dcterms:modified xsi:type="dcterms:W3CDTF">2011-10-17T11:40:11Z</dcterms:modified>
</cp:coreProperties>
</file>